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3AB5B-0E18-41BF-BA21-F20155740092}" type="datetimeFigureOut">
              <a:rPr lang="cs-CZ" smtClean="0"/>
              <a:t>22.08.2018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2DFC0-C654-4AC1-BF30-233B1866395E}" type="slidenum">
              <a:rPr lang="cs-CZ" smtClean="0"/>
              <a:t>‹#›</a:t>
            </a:fld>
            <a:endParaRPr lang="cs-CZ"/>
          </a:p>
        </p:txBody>
      </p:sp>
    </p:spTree>
    <p:extLst>
      <p:ext uri="{BB962C8B-B14F-4D97-AF65-F5344CB8AC3E}">
        <p14:creationId xmlns:p14="http://schemas.microsoft.com/office/powerpoint/2010/main" val="4880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5</a:t>
            </a:fld>
            <a:endParaRPr lang="cs-CZ"/>
          </a:p>
        </p:txBody>
      </p:sp>
    </p:spTree>
    <p:extLst>
      <p:ext uri="{BB962C8B-B14F-4D97-AF65-F5344CB8AC3E}">
        <p14:creationId xmlns:p14="http://schemas.microsoft.com/office/powerpoint/2010/main" val="17126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16</a:t>
            </a:fld>
            <a:endParaRPr lang="cs-CZ"/>
          </a:p>
        </p:txBody>
      </p:sp>
    </p:spTree>
    <p:extLst>
      <p:ext uri="{BB962C8B-B14F-4D97-AF65-F5344CB8AC3E}">
        <p14:creationId xmlns:p14="http://schemas.microsoft.com/office/powerpoint/2010/main" val="222400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17</a:t>
            </a:fld>
            <a:endParaRPr lang="cs-CZ"/>
          </a:p>
        </p:txBody>
      </p:sp>
    </p:spTree>
    <p:extLst>
      <p:ext uri="{BB962C8B-B14F-4D97-AF65-F5344CB8AC3E}">
        <p14:creationId xmlns:p14="http://schemas.microsoft.com/office/powerpoint/2010/main" val="199364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27</a:t>
            </a:fld>
            <a:endParaRPr lang="cs-CZ"/>
          </a:p>
        </p:txBody>
      </p:sp>
    </p:spTree>
    <p:extLst>
      <p:ext uri="{BB962C8B-B14F-4D97-AF65-F5344CB8AC3E}">
        <p14:creationId xmlns:p14="http://schemas.microsoft.com/office/powerpoint/2010/main" val="186391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28</a:t>
            </a:fld>
            <a:endParaRPr lang="cs-CZ"/>
          </a:p>
        </p:txBody>
      </p:sp>
    </p:spTree>
    <p:extLst>
      <p:ext uri="{BB962C8B-B14F-4D97-AF65-F5344CB8AC3E}">
        <p14:creationId xmlns:p14="http://schemas.microsoft.com/office/powerpoint/2010/main" val="17661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7</a:t>
            </a:fld>
            <a:endParaRPr lang="cs-CZ"/>
          </a:p>
        </p:txBody>
      </p:sp>
    </p:spTree>
    <p:extLst>
      <p:ext uri="{BB962C8B-B14F-4D97-AF65-F5344CB8AC3E}">
        <p14:creationId xmlns:p14="http://schemas.microsoft.com/office/powerpoint/2010/main" val="204504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8</a:t>
            </a:fld>
            <a:endParaRPr lang="cs-CZ"/>
          </a:p>
        </p:txBody>
      </p:sp>
    </p:spTree>
    <p:extLst>
      <p:ext uri="{BB962C8B-B14F-4D97-AF65-F5344CB8AC3E}">
        <p14:creationId xmlns:p14="http://schemas.microsoft.com/office/powerpoint/2010/main" val="238111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9</a:t>
            </a:fld>
            <a:endParaRPr lang="cs-CZ"/>
          </a:p>
        </p:txBody>
      </p:sp>
    </p:spTree>
    <p:extLst>
      <p:ext uri="{BB962C8B-B14F-4D97-AF65-F5344CB8AC3E}">
        <p14:creationId xmlns:p14="http://schemas.microsoft.com/office/powerpoint/2010/main" val="206948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10</a:t>
            </a:fld>
            <a:endParaRPr lang="cs-CZ"/>
          </a:p>
        </p:txBody>
      </p:sp>
    </p:spTree>
    <p:extLst>
      <p:ext uri="{BB962C8B-B14F-4D97-AF65-F5344CB8AC3E}">
        <p14:creationId xmlns:p14="http://schemas.microsoft.com/office/powerpoint/2010/main" val="204728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11</a:t>
            </a:fld>
            <a:endParaRPr lang="cs-CZ"/>
          </a:p>
        </p:txBody>
      </p:sp>
    </p:spTree>
    <p:extLst>
      <p:ext uri="{BB962C8B-B14F-4D97-AF65-F5344CB8AC3E}">
        <p14:creationId xmlns:p14="http://schemas.microsoft.com/office/powerpoint/2010/main" val="73383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12</a:t>
            </a:fld>
            <a:endParaRPr lang="cs-CZ"/>
          </a:p>
        </p:txBody>
      </p:sp>
    </p:spTree>
    <p:extLst>
      <p:ext uri="{BB962C8B-B14F-4D97-AF65-F5344CB8AC3E}">
        <p14:creationId xmlns:p14="http://schemas.microsoft.com/office/powerpoint/2010/main" val="87789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13</a:t>
            </a:fld>
            <a:endParaRPr lang="cs-CZ"/>
          </a:p>
        </p:txBody>
      </p:sp>
    </p:spTree>
    <p:extLst>
      <p:ext uri="{BB962C8B-B14F-4D97-AF65-F5344CB8AC3E}">
        <p14:creationId xmlns:p14="http://schemas.microsoft.com/office/powerpoint/2010/main" val="428800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E1D1AA6E-47FE-4B5F-8DA6-5EFCB959ECED}" type="slidenum">
              <a:rPr lang="cs-CZ" smtClean="0"/>
              <a:t>14</a:t>
            </a:fld>
            <a:endParaRPr lang="cs-CZ"/>
          </a:p>
        </p:txBody>
      </p:sp>
    </p:spTree>
    <p:extLst>
      <p:ext uri="{BB962C8B-B14F-4D97-AF65-F5344CB8AC3E}">
        <p14:creationId xmlns:p14="http://schemas.microsoft.com/office/powerpoint/2010/main" val="25973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115058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205595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133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1650127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5141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421614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2926243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367213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117914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A0546E06-6217-4755-B10B-FFE7526B6D5F}"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150336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A0546E06-6217-4755-B10B-FFE7526B6D5F}"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233658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A0546E06-6217-4755-B10B-FFE7526B6D5F}" type="datetimeFigureOut">
              <a:rPr lang="cs-CZ" smtClean="0"/>
              <a:t>22.08.2018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358606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A0546E06-6217-4755-B10B-FFE7526B6D5F}" type="datetimeFigureOut">
              <a:rPr lang="cs-CZ" smtClean="0"/>
              <a:t>22.08.2018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304814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46E06-6217-4755-B10B-FFE7526B6D5F}" type="datetimeFigureOut">
              <a:rPr lang="cs-CZ" smtClean="0"/>
              <a:t>22.08.2018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152680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A0546E06-6217-4755-B10B-FFE7526B6D5F}"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346500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A0546E06-6217-4755-B10B-FFE7526B6D5F}"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066140-326D-4022-B897-8107980E2DFD}" type="slidenum">
              <a:rPr lang="cs-CZ" smtClean="0"/>
              <a:t>‹#›</a:t>
            </a:fld>
            <a:endParaRPr lang="cs-CZ"/>
          </a:p>
        </p:txBody>
      </p:sp>
    </p:spTree>
    <p:extLst>
      <p:ext uri="{BB962C8B-B14F-4D97-AF65-F5344CB8AC3E}">
        <p14:creationId xmlns:p14="http://schemas.microsoft.com/office/powerpoint/2010/main" val="365046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546E06-6217-4755-B10B-FFE7526B6D5F}" type="datetimeFigureOut">
              <a:rPr lang="cs-CZ" smtClean="0"/>
              <a:t>22.08.2018</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066140-326D-4022-B897-8107980E2DFD}" type="slidenum">
              <a:rPr lang="cs-CZ" smtClean="0"/>
              <a:t>‹#›</a:t>
            </a:fld>
            <a:endParaRPr lang="cs-CZ"/>
          </a:p>
        </p:txBody>
      </p:sp>
    </p:spTree>
    <p:extLst>
      <p:ext uri="{BB962C8B-B14F-4D97-AF65-F5344CB8AC3E}">
        <p14:creationId xmlns:p14="http://schemas.microsoft.com/office/powerpoint/2010/main" val="2323024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09F10-9C25-46C0-8485-965ED7861ECA}"/>
              </a:ext>
            </a:extLst>
          </p:cNvPr>
          <p:cNvSpPr>
            <a:spLocks noGrp="1"/>
          </p:cNvSpPr>
          <p:nvPr>
            <p:ph type="ctrTitle"/>
          </p:nvPr>
        </p:nvSpPr>
        <p:spPr>
          <a:xfrm>
            <a:off x="1507067" y="2712183"/>
            <a:ext cx="7766936" cy="1646302"/>
          </a:xfrm>
        </p:spPr>
        <p:txBody>
          <a:bodyPr/>
          <a:lstStyle/>
          <a:p>
            <a:pPr algn="l">
              <a:lnSpc>
                <a:spcPct val="90000"/>
              </a:lnSpc>
            </a:pPr>
            <a:r>
              <a:rPr lang="cs-CZ" dirty="0" smtClean="0">
                <a:solidFill>
                  <a:srgbClr val="92D050"/>
                </a:solidFill>
                <a:cs typeface="Arial" panose="020B0604020202020204" pitchFamily="34" charset="0"/>
              </a:rPr>
              <a:t>HOSPODÁŘSKÝ</a:t>
            </a:r>
            <a:r>
              <a:rPr lang="cs-CZ" b="1" dirty="0" smtClean="0">
                <a:solidFill>
                  <a:srgbClr val="92D050"/>
                </a:solidFill>
                <a:cs typeface="Arial" panose="020B0604020202020204" pitchFamily="34" charset="0"/>
              </a:rPr>
              <a:t> </a:t>
            </a:r>
            <a:r>
              <a:rPr lang="cs-CZ" dirty="0" smtClean="0">
                <a:solidFill>
                  <a:srgbClr val="92D050"/>
                </a:solidFill>
                <a:cs typeface="Arial" panose="020B0604020202020204" pitchFamily="34" charset="0"/>
              </a:rPr>
              <a:t>ZEMĚPIS</a:t>
            </a:r>
            <a:r>
              <a:rPr lang="cs-CZ" b="1" dirty="0" smtClean="0">
                <a:solidFill>
                  <a:srgbClr val="92D050"/>
                </a:solidFill>
                <a:cs typeface="Arial" panose="020B0604020202020204" pitchFamily="34" charset="0"/>
              </a:rPr>
              <a:t> </a:t>
            </a:r>
            <a:r>
              <a:rPr lang="cs-CZ" dirty="0" smtClean="0">
                <a:solidFill>
                  <a:srgbClr val="92D050"/>
                </a:solidFill>
                <a:cs typeface="Arial" panose="020B0604020202020204" pitchFamily="34" charset="0"/>
              </a:rPr>
              <a:t>1. ROČNÍK</a:t>
            </a:r>
            <a:r>
              <a:rPr lang="cs-CZ" sz="3600" b="1" dirty="0" smtClean="0">
                <a:solidFill>
                  <a:srgbClr val="92D050"/>
                </a:solidFill>
                <a:cs typeface="Arial" panose="020B0604020202020204" pitchFamily="34" charset="0"/>
              </a:rPr>
              <a:t/>
            </a:r>
            <a:br>
              <a:rPr lang="cs-CZ" sz="3600" b="1" dirty="0" smtClean="0">
                <a:solidFill>
                  <a:srgbClr val="92D050"/>
                </a:solidFill>
                <a:cs typeface="Arial" panose="020B0604020202020204" pitchFamily="34" charset="0"/>
              </a:rPr>
            </a:br>
            <a:r>
              <a:rPr lang="cs-CZ" sz="1800" b="1" dirty="0" smtClean="0">
                <a:solidFill>
                  <a:srgbClr val="92D050"/>
                </a:solidFill>
                <a:cs typeface="Arial" panose="020B0604020202020204" pitchFamily="34" charset="0"/>
              </a:rPr>
              <a:t>GLOBALIZACE, MIGRACE, AZYLOVÁ POLITIKA, INTEGRACE</a:t>
            </a:r>
            <a:r>
              <a:rPr lang="cs-CZ" sz="3600" b="1" dirty="0" smtClean="0">
                <a:solidFill>
                  <a:srgbClr val="92D050"/>
                </a:solidFill>
                <a:cs typeface="Arial" panose="020B0604020202020204" pitchFamily="34" charset="0"/>
              </a:rPr>
              <a:t/>
            </a:r>
            <a:br>
              <a:rPr lang="cs-CZ" sz="3600" b="1" dirty="0" smtClean="0">
                <a:solidFill>
                  <a:srgbClr val="92D050"/>
                </a:solidFill>
                <a:cs typeface="Arial" panose="020B0604020202020204" pitchFamily="34" charset="0"/>
              </a:rPr>
            </a:br>
            <a:endParaRPr lang="cs-CZ" sz="3600" b="1" dirty="0">
              <a:solidFill>
                <a:srgbClr val="92D050"/>
              </a:solidFill>
              <a:cs typeface="Arial" panose="020B0604020202020204" pitchFamily="34" charset="0"/>
            </a:endParaRPr>
          </a:p>
        </p:txBody>
      </p:sp>
      <p:sp>
        <p:nvSpPr>
          <p:cNvPr id="3" name="Podnadpis 2">
            <a:extLst>
              <a:ext uri="{FF2B5EF4-FFF2-40B4-BE49-F238E27FC236}">
                <a16:creationId xmlns:a16="http://schemas.microsoft.com/office/drawing/2014/main" id="{0B300183-B462-4AAE-BF73-098BDB1C9F63}"/>
              </a:ext>
            </a:extLst>
          </p:cNvPr>
          <p:cNvSpPr>
            <a:spLocks noGrp="1"/>
          </p:cNvSpPr>
          <p:nvPr>
            <p:ph type="subTitle" idx="1"/>
          </p:nvPr>
        </p:nvSpPr>
        <p:spPr>
          <a:xfrm>
            <a:off x="1507067" y="3897008"/>
            <a:ext cx="7766936" cy="1096899"/>
          </a:xfrm>
        </p:spPr>
        <p:txBody>
          <a:bodyPr/>
          <a:lstStyle/>
          <a:p>
            <a:pPr algn="l"/>
            <a:r>
              <a:rPr lang="cs-CZ" dirty="0" smtClean="0">
                <a:latin typeface="Arial" panose="020B0604020202020204" pitchFamily="34" charset="0"/>
                <a:cs typeface="Arial" panose="020B0604020202020204" pitchFamily="34" charset="0"/>
              </a:rPr>
              <a:t>Remešová Michaela</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138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2747"/>
            <a:ext cx="8596668" cy="609600"/>
          </a:xfrm>
        </p:spPr>
        <p:txBody>
          <a:bodyPr>
            <a:noAutofit/>
          </a:bodyPr>
          <a:lstStyle/>
          <a:p>
            <a:pPr algn="ctr"/>
            <a:r>
              <a:rPr lang="cs-CZ" dirty="0" smtClean="0"/>
              <a:t>GLOBÁLNÍ MIGRACE</a:t>
            </a:r>
            <a:endParaRPr lang="cs-CZ" dirty="0"/>
          </a:p>
        </p:txBody>
      </p:sp>
      <p:sp>
        <p:nvSpPr>
          <p:cNvPr id="3" name="Content Placeholder 2"/>
          <p:cNvSpPr>
            <a:spLocks noGrp="1"/>
          </p:cNvSpPr>
          <p:nvPr>
            <p:ph idx="1"/>
          </p:nvPr>
        </p:nvSpPr>
        <p:spPr>
          <a:xfrm>
            <a:off x="378076" y="1219200"/>
            <a:ext cx="4817304" cy="4822162"/>
          </a:xfrm>
        </p:spPr>
        <p:txBody>
          <a:bodyPr>
            <a:noAutofit/>
          </a:bodyPr>
          <a:lstStyle/>
          <a:p>
            <a:pPr>
              <a:lnSpc>
                <a:spcPct val="150000"/>
              </a:lnSpc>
              <a:spcBef>
                <a:spcPts val="600"/>
              </a:spcBef>
            </a:pPr>
            <a:r>
              <a:rPr lang="cs-CZ" sz="1100" dirty="0" smtClean="0">
                <a:latin typeface="Arial" panose="020B0604020202020204" pitchFamily="34" charset="0"/>
                <a:cs typeface="Arial" panose="020B0604020202020204" pitchFamily="34" charset="0"/>
              </a:rPr>
              <a:t>Počet migrantů na světě je velmi těžké určit. Neexistuje přesná evidence pohybu lidí, nebo je vedena nedůsledně. Spojené národy hovoří o 258 milionech migrantů v roce 2017.</a:t>
            </a:r>
          </a:p>
          <a:p>
            <a:pPr>
              <a:lnSpc>
                <a:spcPct val="150000"/>
              </a:lnSpc>
              <a:spcBef>
                <a:spcPts val="600"/>
              </a:spcBef>
            </a:pPr>
            <a:r>
              <a:rPr lang="cs-CZ" sz="1100" dirty="0" smtClean="0">
                <a:latin typeface="Arial" panose="020B0604020202020204" pitchFamily="34" charset="0"/>
                <a:cs typeface="Arial" panose="020B0604020202020204" pitchFamily="34" charset="0"/>
              </a:rPr>
              <a:t>Počet lidí, kteří buď dobrovolně, nebo nuceně opouštějí svou zem, celosvětově stále roste. Migrace se tak stává skutečně globálním problémem, migranti však častou mohou svými znalostmi či kvalifikací pomoci hostitelské zemi v mnoha odvětvích.</a:t>
            </a:r>
          </a:p>
          <a:p>
            <a:pPr>
              <a:lnSpc>
                <a:spcPct val="150000"/>
              </a:lnSpc>
              <a:spcBef>
                <a:spcPts val="600"/>
              </a:spcBef>
            </a:pPr>
            <a:r>
              <a:rPr lang="cs-CZ" sz="1100" dirty="0" smtClean="0">
                <a:latin typeface="Arial" panose="020B0604020202020204" pitchFamily="34" charset="0"/>
                <a:cs typeface="Arial" panose="020B0604020202020204" pitchFamily="34" charset="0"/>
              </a:rPr>
              <a:t>Podle informací Spojených národů jsou největšími hostitelskými zeměmi světa USA, kde v r. 2015 žilo přes 46 milionů migrantů, dále Německo s 12 miliony migranty a Rusko s 11,6 miliony migranty.</a:t>
            </a:r>
          </a:p>
          <a:p>
            <a:pPr>
              <a:lnSpc>
                <a:spcPct val="150000"/>
              </a:lnSpc>
              <a:spcBef>
                <a:spcPts val="600"/>
              </a:spcBef>
            </a:pPr>
            <a:r>
              <a:rPr lang="cs-CZ" sz="1100" dirty="0" smtClean="0">
                <a:latin typeface="Arial" panose="020B0604020202020204" pitchFamily="34" charset="0"/>
                <a:cs typeface="Arial" panose="020B0604020202020204" pitchFamily="34" charset="0"/>
              </a:rPr>
              <a:t>Naopak Země, které nejvíce lidí opustilo v roce 2015 jsou Indie, ze které odešlo 15,6 milonu lidí, Mexiko, které opustilo 12,3 milionů lidí a Rusko 10,6 milionu lidí. </a:t>
            </a:r>
            <a:endParaRPr lang="cs-CZ" sz="1100" dirty="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Z pohledu kontinentů je jedním </a:t>
            </a:r>
            <a:r>
              <a:rPr lang="cs-CZ" sz="1100" dirty="0">
                <a:latin typeface="Arial" panose="020B0604020202020204" pitchFamily="34" charset="0"/>
                <a:cs typeface="Arial" panose="020B0604020202020204" pitchFamily="34" charset="0"/>
              </a:rPr>
              <a:t>z nejvíce emigračních </a:t>
            </a:r>
            <a:r>
              <a:rPr lang="cs-CZ" sz="1100" dirty="0" smtClean="0">
                <a:latin typeface="Arial" panose="020B0604020202020204" pitchFamily="34" charset="0"/>
                <a:cs typeface="Arial" panose="020B0604020202020204" pitchFamily="34" charset="0"/>
              </a:rPr>
              <a:t>Afrika. Lidé jsou </a:t>
            </a:r>
            <a:r>
              <a:rPr lang="cs-CZ" sz="1100" dirty="0">
                <a:latin typeface="Arial" panose="020B0604020202020204" pitchFamily="34" charset="0"/>
                <a:cs typeface="Arial" panose="020B0604020202020204" pitchFamily="34" charset="0"/>
              </a:rPr>
              <a:t>nuceni odejít zejména z důvodů nedostatku </a:t>
            </a:r>
            <a:r>
              <a:rPr lang="cs-CZ" sz="1100" dirty="0" smtClean="0">
                <a:latin typeface="Arial" panose="020B0604020202020204" pitchFamily="34" charset="0"/>
                <a:cs typeface="Arial" panose="020B0604020202020204" pitchFamily="34" charset="0"/>
              </a:rPr>
              <a:t>potravy, přelidnění, či válečných konfliktů. Např. z Etiopie se nejvíce migruje do sousedního </a:t>
            </a:r>
            <a:r>
              <a:rPr lang="cs-CZ" sz="1100" dirty="0">
                <a:latin typeface="Arial" panose="020B0604020202020204" pitchFamily="34" charset="0"/>
                <a:cs typeface="Arial" panose="020B0604020202020204" pitchFamily="34" charset="0"/>
              </a:rPr>
              <a:t>Súdánu, </a:t>
            </a:r>
            <a:r>
              <a:rPr lang="cs-CZ" sz="1100" dirty="0" smtClean="0">
                <a:latin typeface="Arial" panose="020B0604020202020204" pitchFamily="34" charset="0"/>
                <a:cs typeface="Arial" panose="020B0604020202020204" pitchFamily="34" charset="0"/>
              </a:rPr>
              <a:t>„</a:t>
            </a:r>
            <a:r>
              <a:rPr lang="cs-CZ" sz="1100" dirty="0">
                <a:latin typeface="Arial" panose="020B0604020202020204" pitchFamily="34" charset="0"/>
                <a:cs typeface="Arial" panose="020B0604020202020204" pitchFamily="34" charset="0"/>
              </a:rPr>
              <a:t>V roce 1993 žilo téměř 230 000 etiopských obyvatel za hranicemi své země, převážně v Súdánu, a dalšího půl miliónů se přesídlilo uvnitř </a:t>
            </a:r>
            <a:r>
              <a:rPr lang="cs-CZ" sz="1100" dirty="0" smtClean="0">
                <a:latin typeface="Arial" panose="020B0604020202020204" pitchFamily="34" charset="0"/>
                <a:cs typeface="Arial" panose="020B0604020202020204" pitchFamily="34" charset="0"/>
              </a:rPr>
              <a:t>země. </a:t>
            </a:r>
            <a:endParaRPr lang="cs-CZ" sz="11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677334" y="6412809"/>
            <a:ext cx="8384288" cy="365125"/>
          </a:xfrm>
        </p:spPr>
        <p:txBody>
          <a:bodyPr/>
          <a:lstStyle/>
          <a:p>
            <a:r>
              <a:rPr lang="cs-CZ" dirty="0" smtClean="0"/>
              <a:t>http://www.un.org/en/development/desa/population/migration/publications/migrationreport/docs/MigrationReport2017.pdf</a:t>
            </a:r>
            <a:endParaRPr lang="cs-CZ"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pic>
        <p:nvPicPr>
          <p:cNvPr id="2050" name="Picture 2" descr="SouvisejÃ­cÃ­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881" y="1259831"/>
            <a:ext cx="4414078" cy="467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4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703"/>
            <a:ext cx="8596668" cy="741405"/>
          </a:xfrm>
        </p:spPr>
        <p:txBody>
          <a:bodyPr/>
          <a:lstStyle/>
          <a:p>
            <a:pPr algn="ctr"/>
            <a:r>
              <a:rPr lang="cs-CZ" dirty="0" smtClean="0"/>
              <a:t>GLOBÁLNÍ REMITENCE</a:t>
            </a:r>
            <a:endParaRPr lang="cs-CZ" dirty="0"/>
          </a:p>
        </p:txBody>
      </p:sp>
      <p:sp>
        <p:nvSpPr>
          <p:cNvPr id="3" name="Content Placeholder 2"/>
          <p:cNvSpPr>
            <a:spLocks noGrp="1"/>
          </p:cNvSpPr>
          <p:nvPr>
            <p:ph idx="1"/>
          </p:nvPr>
        </p:nvSpPr>
        <p:spPr>
          <a:xfrm>
            <a:off x="190064" y="1168322"/>
            <a:ext cx="4785604" cy="4036610"/>
          </a:xfrm>
        </p:spPr>
        <p:txBody>
          <a:bodyPr>
            <a:noAutofit/>
          </a:bodyPr>
          <a:lstStyle/>
          <a:p>
            <a:pPr>
              <a:lnSpc>
                <a:spcPct val="150000"/>
              </a:lnSpc>
              <a:spcBef>
                <a:spcPts val="600"/>
              </a:spcBef>
            </a:pPr>
            <a:r>
              <a:rPr lang="cs-CZ" sz="1100" dirty="0" smtClean="0">
                <a:latin typeface="Arial" panose="020B0604020202020204" pitchFamily="34" charset="0"/>
                <a:cs typeface="Arial" panose="020B0604020202020204" pitchFamily="34" charset="0"/>
              </a:rPr>
              <a:t>Obrovským fenomenem v rámci je migrace je pohyb pracovní síly.</a:t>
            </a:r>
          </a:p>
          <a:p>
            <a:pPr>
              <a:lnSpc>
                <a:spcPct val="150000"/>
              </a:lnSpc>
              <a:spcBef>
                <a:spcPts val="600"/>
              </a:spcBef>
            </a:pPr>
            <a:r>
              <a:rPr lang="cs-CZ" sz="1100" dirty="0">
                <a:latin typeface="Arial" panose="020B0604020202020204" pitchFamily="34" charset="0"/>
                <a:cs typeface="Arial" panose="020B0604020202020204" pitchFamily="34" charset="0"/>
              </a:rPr>
              <a:t>Mnozí migranti jezdí do zahraničí právě a často jenom proto, aby tam vydělali peníze a poté část z nich (někdy velmi podstatnou) poslali či převezli většinou vlastním rodinám zpět do zdrojové země migrace. To jsou především </a:t>
            </a:r>
            <a:r>
              <a:rPr lang="cs-CZ" sz="1100" dirty="0" err="1">
                <a:latin typeface="Arial" panose="020B0604020202020204" pitchFamily="34" charset="0"/>
                <a:cs typeface="Arial" panose="020B0604020202020204" pitchFamily="34" charset="0"/>
              </a:rPr>
              <a:t>remitence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Remitence</a:t>
            </a:r>
            <a:r>
              <a:rPr lang="cs-CZ" sz="1100" dirty="0">
                <a:latin typeface="Arial" panose="020B0604020202020204" pitchFamily="34" charset="0"/>
                <a:cs typeface="Arial" panose="020B0604020202020204" pitchFamily="34" charset="0"/>
              </a:rPr>
              <a:t> se však neváží pouze na převod financí nebo zboží, ale do hry vstupují i tzv. sociální </a:t>
            </a:r>
            <a:r>
              <a:rPr lang="cs-CZ" sz="1100" dirty="0" err="1">
                <a:latin typeface="Arial" panose="020B0604020202020204" pitchFamily="34" charset="0"/>
                <a:cs typeface="Arial" panose="020B0604020202020204" pitchFamily="34" charset="0"/>
              </a:rPr>
              <a:t>remitence</a:t>
            </a:r>
            <a:r>
              <a:rPr lang="cs-CZ" sz="1100" dirty="0">
                <a:latin typeface="Arial" panose="020B0604020202020204" pitchFamily="34" charset="0"/>
                <a:cs typeface="Arial" panose="020B0604020202020204" pitchFamily="34" charset="0"/>
              </a:rPr>
              <a:t>,  tedy sociální, kulturní a v širokém smyslu behaviorální aspekty plynoucí z obohacení migranta migrační zkušeností.</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Jedním z ukazatelů migrujících pracovníků je počet peněz, které posílají zpět do svých zemí – tzv. remitence.</a:t>
            </a:r>
          </a:p>
          <a:p>
            <a:pPr>
              <a:lnSpc>
                <a:spcPct val="150000"/>
              </a:lnSpc>
              <a:spcBef>
                <a:spcPts val="600"/>
              </a:spcBef>
            </a:pPr>
            <a:r>
              <a:rPr lang="cs-CZ" sz="1100" dirty="0" smtClean="0">
                <a:latin typeface="Arial" panose="020B0604020202020204" pitchFamily="34" charset="0"/>
                <a:cs typeface="Arial" panose="020B0604020202020204" pitchFamily="34" charset="0"/>
              </a:rPr>
              <a:t>Podle statistik Světové banky bylo v roce 2014 posláno globálně na remitencích 586 miliard dolarů, což odpovídá trojnásobku hrubého domácího produktu České Republiky, tedy všeho, co se vyprodukuje na území naší země.</a:t>
            </a:r>
            <a:endParaRPr lang="cs-CZ" sz="11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569268" y="6406487"/>
            <a:ext cx="6297612" cy="365125"/>
          </a:xfrm>
        </p:spPr>
        <p:txBody>
          <a:bodyPr/>
          <a:lstStyle/>
          <a:p>
            <a:r>
              <a:rPr lang="en-US" dirty="0" smtClean="0"/>
              <a:t>https://www.statista.com/chart/3737/which-country-sends-the-most-remittances/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pic>
        <p:nvPicPr>
          <p:cNvPr id="3074" name="Picture 2" descr="Infographic: Which Country Sends The Most Remittances? | Stat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261783"/>
            <a:ext cx="5046690" cy="359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71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4825"/>
            <a:ext cx="8596668" cy="667265"/>
          </a:xfrm>
        </p:spPr>
        <p:txBody>
          <a:bodyPr>
            <a:normAutofit/>
          </a:bodyPr>
          <a:lstStyle/>
          <a:p>
            <a:pPr algn="ctr"/>
            <a:r>
              <a:rPr lang="cs-CZ" dirty="0" smtClean="0"/>
              <a:t>VNITROSTÁTNÍ MIGRACE V ČR</a:t>
            </a:r>
            <a:endParaRPr lang="cs-CZ" dirty="0"/>
          </a:p>
        </p:txBody>
      </p:sp>
      <p:sp>
        <p:nvSpPr>
          <p:cNvPr id="3" name="Content Placeholder 2"/>
          <p:cNvSpPr>
            <a:spLocks noGrp="1"/>
          </p:cNvSpPr>
          <p:nvPr>
            <p:ph idx="1"/>
          </p:nvPr>
        </p:nvSpPr>
        <p:spPr>
          <a:xfrm>
            <a:off x="5395975" y="1276865"/>
            <a:ext cx="4687331" cy="4764497"/>
          </a:xfrm>
        </p:spPr>
        <p:txBody>
          <a:bodyPr>
            <a:normAutofit lnSpcReduction="10000"/>
          </a:bodyPr>
          <a:lstStyle/>
          <a:p>
            <a:pPr>
              <a:lnSpc>
                <a:spcPct val="150000"/>
              </a:lnSpc>
              <a:spcBef>
                <a:spcPts val="600"/>
              </a:spcBef>
            </a:pPr>
            <a:r>
              <a:rPr lang="cs-CZ" sz="1100" dirty="0">
                <a:latin typeface="Arial" panose="020B0604020202020204" pitchFamily="34" charset="0"/>
                <a:cs typeface="Arial" panose="020B0604020202020204" pitchFamily="34" charset="0"/>
              </a:rPr>
              <a:t>V České republice každoročně změní obec svého bydliště kolem dvě stě tisíc osob</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smtClean="0">
                <a:latin typeface="Arial" panose="020B0604020202020204" pitchFamily="34" charset="0"/>
                <a:cs typeface="Arial" panose="020B0604020202020204" pitchFamily="34" charset="0"/>
              </a:rPr>
              <a:t>Dlouhodobě </a:t>
            </a:r>
            <a:r>
              <a:rPr lang="cs-CZ" sz="1100" dirty="0">
                <a:latin typeface="Arial" panose="020B0604020202020204" pitchFamily="34" charset="0"/>
                <a:cs typeface="Arial" panose="020B0604020202020204" pitchFamily="34" charset="0"/>
              </a:rPr>
              <a:t>nejsilnější migrační proud je z Prahy do sousedního kraje Středočeského. Zatímco tímto směrem se v letech 2005–2015 přestěhovalo 165 tis. lidí, opačným směrem jen </a:t>
            </a:r>
            <a:r>
              <a:rPr lang="cs-CZ" sz="1100" dirty="0" smtClean="0">
                <a:latin typeface="Arial" panose="020B0604020202020204" pitchFamily="34" charset="0"/>
                <a:cs typeface="Arial" panose="020B0604020202020204" pitchFamily="34" charset="0"/>
              </a:rPr>
              <a:t>n</a:t>
            </a:r>
          </a:p>
          <a:p>
            <a:pPr>
              <a:lnSpc>
                <a:spcPct val="150000"/>
              </a:lnSpc>
              <a:spcBef>
                <a:spcPts val="600"/>
              </a:spcBef>
            </a:pPr>
            <a:r>
              <a:rPr lang="cs-CZ" sz="1100" dirty="0" smtClean="0">
                <a:latin typeface="Arial" panose="020B0604020202020204" pitchFamily="34" charset="0"/>
                <a:cs typeface="Arial" panose="020B0604020202020204" pitchFamily="34" charset="0"/>
              </a:rPr>
              <a:t>Dalšími </a:t>
            </a:r>
            <a:r>
              <a:rPr lang="cs-CZ" sz="1100" dirty="0">
                <a:latin typeface="Arial" panose="020B0604020202020204" pitchFamily="34" charset="0"/>
                <a:cs typeface="Arial" panose="020B0604020202020204" pitchFamily="34" charset="0"/>
              </a:rPr>
              <a:t>intenzivními proudy je stěhování osob z krajů s vysokou nezaměstnaností, tj. Ústeckého a Moravskoslezského, do Prahy, dále z Ústeckého do Středočeského a z Jihomoravského do Prahy</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smtClean="0">
                <a:latin typeface="Arial" panose="020B0604020202020204" pitchFamily="34" charset="0"/>
                <a:cs typeface="Arial" panose="020B0604020202020204" pitchFamily="34" charset="0"/>
              </a:rPr>
              <a:t>Nejméně </a:t>
            </a:r>
            <a:r>
              <a:rPr lang="cs-CZ" sz="1100" dirty="0">
                <a:latin typeface="Arial" panose="020B0604020202020204" pitchFamily="34" charset="0"/>
                <a:cs typeface="Arial" panose="020B0604020202020204" pitchFamily="34" charset="0"/>
              </a:rPr>
              <a:t>obyvatel migruje vzájemně mezi kraji Karlovarským a Zlínským, které dělí přes 350 </a:t>
            </a:r>
            <a:r>
              <a:rPr lang="cs-CZ" sz="1100" dirty="0" smtClean="0">
                <a:latin typeface="Arial" panose="020B0604020202020204" pitchFamily="34" charset="0"/>
                <a:cs typeface="Arial" panose="020B0604020202020204" pitchFamily="34" charset="0"/>
              </a:rPr>
              <a:t>km.</a:t>
            </a:r>
            <a:r>
              <a:rPr lang="cs-CZ"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Zatímco </a:t>
            </a:r>
            <a:r>
              <a:rPr lang="cs-CZ" sz="1100" dirty="0">
                <a:latin typeface="Arial" panose="020B0604020202020204" pitchFamily="34" charset="0"/>
                <a:cs typeface="Arial" panose="020B0604020202020204" pitchFamily="34" charset="0"/>
              </a:rPr>
              <a:t>v zahraniční migraci obvykle převažují muži, u mezikrajského stěhování hrají prim ženy</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a:latin typeface="Arial" panose="020B0604020202020204" pitchFamily="34" charset="0"/>
                <a:cs typeface="Arial" panose="020B0604020202020204" pitchFamily="34" charset="0"/>
              </a:rPr>
              <a:t>V roce 2015 se mezi kraji se svými rodinami přestěhovalo téměř 19 tis. dětí do 14 let</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a:latin typeface="Arial" panose="020B0604020202020204" pitchFamily="34" charset="0"/>
                <a:cs typeface="Arial" panose="020B0604020202020204" pitchFamily="34" charset="0"/>
              </a:rPr>
              <a:t>Suverénně nejvíce z nich se přemístilo z Prahy do kraje Středočeského (3,5 tis.) a naopak ze Středočeského kraje do Prahy (1,7 tis.).</a:t>
            </a:r>
          </a:p>
        </p:txBody>
      </p:sp>
      <p:sp>
        <p:nvSpPr>
          <p:cNvPr id="7" name="Footer Placeholder 6"/>
          <p:cNvSpPr>
            <a:spLocks noGrp="1"/>
          </p:cNvSpPr>
          <p:nvPr>
            <p:ph type="ftr" sz="quarter" idx="11"/>
          </p:nvPr>
        </p:nvSpPr>
        <p:spPr>
          <a:xfrm>
            <a:off x="677334" y="6406487"/>
            <a:ext cx="6297612" cy="365125"/>
          </a:xfrm>
        </p:spPr>
        <p:txBody>
          <a:bodyPr/>
          <a:lstStyle/>
          <a:p>
            <a:r>
              <a:rPr lang="en-US" dirty="0" smtClean="0"/>
              <a:t>http://www.statistikaamy.cz/2016/09/stehovani-se-tyka-vsech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pic>
        <p:nvPicPr>
          <p:cNvPr id="6146" name="Picture 2" descr="HlavnÃ­ proudy migrace v ÄR v letech 2005â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59" y="1348932"/>
            <a:ext cx="5165316" cy="3267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3539" y="5082837"/>
            <a:ext cx="3217547" cy="261610"/>
          </a:xfrm>
          <a:prstGeom prst="rect">
            <a:avLst/>
          </a:prstGeom>
        </p:spPr>
        <p:txBody>
          <a:bodyPr wrap="none">
            <a:spAutoFit/>
          </a:bodyPr>
          <a:lstStyle/>
          <a:p>
            <a:r>
              <a:rPr lang="cs-CZ" sz="1100" dirty="0">
                <a:solidFill>
                  <a:schemeClr val="tx1">
                    <a:lumMod val="75000"/>
                    <a:lumOff val="25000"/>
                  </a:schemeClr>
                </a:solidFill>
                <a:latin typeface="Arial" panose="020B0604020202020204" pitchFamily="34" charset="0"/>
              </a:rPr>
              <a:t>Hlavní proudy migrace v ČR v letech 2005–2015</a:t>
            </a:r>
            <a:endParaRPr lang="cs-CZ" sz="1100" dirty="0">
              <a:solidFill>
                <a:schemeClr val="tx1">
                  <a:lumMod val="75000"/>
                  <a:lumOff val="25000"/>
                </a:schemeClr>
              </a:solidFill>
            </a:endParaRPr>
          </a:p>
        </p:txBody>
      </p:sp>
    </p:spTree>
    <p:extLst>
      <p:ext uri="{BB962C8B-B14F-4D97-AF65-F5344CB8AC3E}">
        <p14:creationId xmlns:p14="http://schemas.microsoft.com/office/powerpoint/2010/main" val="247623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0589"/>
            <a:ext cx="8596668" cy="799070"/>
          </a:xfrm>
        </p:spPr>
        <p:txBody>
          <a:bodyPr/>
          <a:lstStyle/>
          <a:p>
            <a:pPr algn="ctr"/>
            <a:r>
              <a:rPr lang="cs-CZ" dirty="0" smtClean="0"/>
              <a:t>MIGRACE V ČR V ČÍSLECH</a:t>
            </a:r>
            <a:endParaRPr lang="cs-CZ" dirty="0"/>
          </a:p>
        </p:txBody>
      </p:sp>
      <p:sp>
        <p:nvSpPr>
          <p:cNvPr id="3" name="Content Placeholder 2"/>
          <p:cNvSpPr>
            <a:spLocks noGrp="1"/>
          </p:cNvSpPr>
          <p:nvPr>
            <p:ph idx="1"/>
          </p:nvPr>
        </p:nvSpPr>
        <p:spPr>
          <a:xfrm>
            <a:off x="335664" y="759553"/>
            <a:ext cx="8596668" cy="4207261"/>
          </a:xfrm>
        </p:spPr>
        <p:txBody>
          <a:bodyPr>
            <a:normAutofit/>
          </a:bodyPr>
          <a:lstStyle/>
          <a:p>
            <a:endParaRPr lang="cs-CZ" dirty="0" smtClean="0"/>
          </a:p>
          <a:p>
            <a:pPr>
              <a:lnSpc>
                <a:spcPct val="150000"/>
              </a:lnSpc>
              <a:spcBef>
                <a:spcPts val="600"/>
              </a:spcBef>
            </a:pPr>
            <a:r>
              <a:rPr lang="cs-CZ" sz="1100" dirty="0" smtClean="0">
                <a:latin typeface="Arial" panose="020B0604020202020204" pitchFamily="34" charset="0"/>
                <a:cs typeface="Arial" panose="020B0604020202020204" pitchFamily="34" charset="0"/>
              </a:rPr>
              <a:t>Česká republika postupně přestává být zemí transitní, tedy zemí, kterou se jen projíždí do jiné země, ale stává se zemí cílovou. Jistě tomu i nahrává fakt, že máme jednu z nejmenších nezaměstnaností na světě.</a:t>
            </a:r>
            <a:endParaRPr lang="cs-CZ" sz="1100" dirty="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Podle statistik Ministerstva vnitra žilo v ČR legálně ke konci roku 2017 celkem 527.000 cizinců, tedy asi 5 % z celkového počtu obyvatel ČR. To by zhruba odpovídalo tomu, kdyby Brno a Plzeň obývali jen cizinci.</a:t>
            </a:r>
          </a:p>
          <a:p>
            <a:pPr>
              <a:lnSpc>
                <a:spcPct val="150000"/>
              </a:lnSpc>
              <a:spcBef>
                <a:spcPts val="600"/>
              </a:spcBef>
            </a:pPr>
            <a:r>
              <a:rPr lang="cs-CZ" sz="1100" dirty="0" smtClean="0">
                <a:latin typeface="Arial" panose="020B0604020202020204" pitchFamily="34" charset="0"/>
                <a:cs typeface="Arial" panose="020B0604020202020204" pitchFamily="34" charset="0"/>
              </a:rPr>
              <a:t>Nejpočetnější skupinou cizinců jsou Ukrajinici (117.000), Slováci (111.000) a Vietnamci (60.000).</a:t>
            </a:r>
          </a:p>
          <a:p>
            <a:pPr>
              <a:lnSpc>
                <a:spcPct val="150000"/>
              </a:lnSpc>
              <a:spcBef>
                <a:spcPts val="600"/>
              </a:spcBef>
            </a:pPr>
            <a:r>
              <a:rPr lang="cs-CZ" sz="1100" dirty="0" smtClean="0">
                <a:latin typeface="Arial" panose="020B0604020202020204" pitchFamily="34" charset="0"/>
                <a:cs typeface="Arial" panose="020B0604020202020204" pitchFamily="34" charset="0"/>
              </a:rPr>
              <a:t>V témže roce bylo také odhaleno 4378 nelegálních migrantů.</a:t>
            </a:r>
          </a:p>
          <a:p>
            <a:pPr>
              <a:lnSpc>
                <a:spcPct val="150000"/>
              </a:lnSpc>
              <a:spcBef>
                <a:spcPts val="600"/>
              </a:spcBef>
            </a:pPr>
            <a:r>
              <a:rPr lang="cs-CZ" sz="1100" dirty="0" smtClean="0">
                <a:latin typeface="Arial" panose="020B0604020202020204" pitchFamily="34" charset="0"/>
                <a:cs typeface="Arial" panose="020B0604020202020204" pitchFamily="34" charset="0"/>
              </a:rPr>
              <a:t>Migrace do </a:t>
            </a:r>
            <a:r>
              <a:rPr lang="cs-CZ" sz="1100" b="1" dirty="0" smtClean="0">
                <a:latin typeface="Arial" panose="020B0604020202020204" pitchFamily="34" charset="0"/>
                <a:cs typeface="Arial" panose="020B0604020202020204" pitchFamily="34" charset="0"/>
              </a:rPr>
              <a:t>Česka</a:t>
            </a:r>
            <a:r>
              <a:rPr lang="cs-CZ" sz="1100" dirty="0" smtClean="0">
                <a:latin typeface="Arial" panose="020B0604020202020204" pitchFamily="34" charset="0"/>
                <a:cs typeface="Arial" panose="020B0604020202020204" pitchFamily="34" charset="0"/>
              </a:rPr>
              <a:t> je především </a:t>
            </a:r>
            <a:r>
              <a:rPr lang="cs-CZ" sz="1100" b="1" dirty="0" smtClean="0">
                <a:latin typeface="Arial" panose="020B0604020202020204" pitchFamily="34" charset="0"/>
                <a:cs typeface="Arial" panose="020B0604020202020204" pitchFamily="34" charset="0"/>
              </a:rPr>
              <a:t>pracovní</a:t>
            </a:r>
            <a:r>
              <a:rPr lang="cs-CZ" sz="1100" dirty="0" smtClean="0">
                <a:latin typeface="Arial" panose="020B0604020202020204" pitchFamily="34" charset="0"/>
                <a:cs typeface="Arial" panose="020B0604020202020204" pitchFamily="34" charset="0"/>
              </a:rPr>
              <a:t>. </a:t>
            </a:r>
            <a:r>
              <a:rPr lang="cs-CZ" sz="1100" b="1" dirty="0" smtClean="0">
                <a:latin typeface="Arial" panose="020B0604020202020204" pitchFamily="34" charset="0"/>
                <a:cs typeface="Arial" panose="020B0604020202020204" pitchFamily="34" charset="0"/>
              </a:rPr>
              <a:t>Většina cizinců</a:t>
            </a:r>
            <a:r>
              <a:rPr lang="cs-CZ" sz="1100" dirty="0" smtClean="0">
                <a:latin typeface="Arial" panose="020B0604020202020204" pitchFamily="34" charset="0"/>
                <a:cs typeface="Arial" panose="020B0604020202020204" pitchFamily="34" charset="0"/>
              </a:rPr>
              <a:t>, kteří v Česku pobývají, je </a:t>
            </a:r>
            <a:r>
              <a:rPr lang="cs-CZ" sz="1100" b="1" dirty="0" smtClean="0">
                <a:latin typeface="Arial" panose="020B0604020202020204" pitchFamily="34" charset="0"/>
                <a:cs typeface="Arial" panose="020B0604020202020204" pitchFamily="34" charset="0"/>
              </a:rPr>
              <a:t>ekonomicky aktivní</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smtClean="0">
                <a:latin typeface="Arial" panose="020B0604020202020204" pitchFamily="34" charset="0"/>
                <a:cs typeface="Arial" panose="020B0604020202020204" pitchFamily="34" charset="0"/>
              </a:rPr>
              <a:t>Mezi cizinci, kteří u nás podnikají na živnostenský list dlouhodobě převládají Ukrajinci a Vietnamci, Slováci jsou pak převážně zaměstnaní.</a:t>
            </a:r>
          </a:p>
          <a:p>
            <a:endParaRPr lang="cs-CZ" dirty="0" smtClean="0"/>
          </a:p>
          <a:p>
            <a:endParaRPr lang="cs-CZ" dirty="0" smtClean="0"/>
          </a:p>
          <a:p>
            <a:endParaRPr lang="cs-CZ" dirty="0"/>
          </a:p>
        </p:txBody>
      </p:sp>
      <p:sp>
        <p:nvSpPr>
          <p:cNvPr id="5" name="Footer Placeholder 4"/>
          <p:cNvSpPr>
            <a:spLocks noGrp="1"/>
          </p:cNvSpPr>
          <p:nvPr>
            <p:ph type="ftr" sz="quarter" idx="11"/>
          </p:nvPr>
        </p:nvSpPr>
        <p:spPr>
          <a:xfrm>
            <a:off x="677334" y="6223924"/>
            <a:ext cx="6297612" cy="365125"/>
          </a:xfrm>
        </p:spPr>
        <p:txBody>
          <a:bodyPr/>
          <a:lstStyle/>
          <a:p>
            <a:r>
              <a:rPr lang="en-US" dirty="0" smtClean="0"/>
              <a:t>http://www.mvcr.cz/clanek/zpravy-o-situaci-v-oblasti-migrace-a-integrace-cizincu-v-ceske-republice-za-roky-2001-2016.aspx</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640787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930"/>
            <a:ext cx="8596668" cy="708454"/>
          </a:xfrm>
        </p:spPr>
        <p:txBody>
          <a:bodyPr/>
          <a:lstStyle/>
          <a:p>
            <a:pPr algn="ctr"/>
            <a:r>
              <a:rPr lang="cs-CZ" dirty="0" smtClean="0"/>
              <a:t>PODÍL CIZINCŮ V KRAJÍCH ČR</a:t>
            </a:r>
            <a:endParaRPr lang="cs-CZ" dirty="0"/>
          </a:p>
        </p:txBody>
      </p:sp>
      <p:sp>
        <p:nvSpPr>
          <p:cNvPr id="3" name="Content Placeholder 2"/>
          <p:cNvSpPr>
            <a:spLocks noGrp="1"/>
          </p:cNvSpPr>
          <p:nvPr>
            <p:ph idx="1"/>
          </p:nvPr>
        </p:nvSpPr>
        <p:spPr>
          <a:xfrm>
            <a:off x="253385" y="1100958"/>
            <a:ext cx="5296930" cy="3880773"/>
          </a:xfrm>
        </p:spPr>
        <p:txBody>
          <a:bodyPr>
            <a:normAutofit/>
          </a:bodyPr>
          <a:lstStyle/>
          <a:p>
            <a:pPr>
              <a:lnSpc>
                <a:spcPct val="150000"/>
              </a:lnSpc>
              <a:spcBef>
                <a:spcPts val="600"/>
              </a:spcBef>
            </a:pPr>
            <a:r>
              <a:rPr lang="cs-CZ" sz="1100" dirty="0" smtClean="0">
                <a:latin typeface="Arial" panose="020B0604020202020204" pitchFamily="34" charset="0"/>
                <a:cs typeface="Arial" panose="020B0604020202020204" pitchFamily="34" charset="0"/>
              </a:rPr>
              <a:t>Suverénně </a:t>
            </a:r>
            <a:r>
              <a:rPr lang="cs-CZ" sz="1100" dirty="0">
                <a:latin typeface="Arial" panose="020B0604020202020204" pitchFamily="34" charset="0"/>
                <a:cs typeface="Arial" panose="020B0604020202020204" pitchFamily="34" charset="0"/>
              </a:rPr>
              <a:t>nejvíce </a:t>
            </a:r>
            <a:r>
              <a:rPr lang="cs-CZ" sz="1100" dirty="0" smtClean="0">
                <a:latin typeface="Arial" panose="020B0604020202020204" pitchFamily="34" charset="0"/>
                <a:cs typeface="Arial" panose="020B0604020202020204" pitchFamily="34" charset="0"/>
              </a:rPr>
              <a:t>přilákala v letech 2005-2015 cizinců </a:t>
            </a:r>
            <a:r>
              <a:rPr lang="cs-CZ" sz="1100" dirty="0">
                <a:latin typeface="Arial" panose="020B0604020202020204" pitchFamily="34" charset="0"/>
                <a:cs typeface="Arial" panose="020B0604020202020204" pitchFamily="34" charset="0"/>
              </a:rPr>
              <a:t>Praha (38,0 %), s velkým odstupem následovaly kraje Středočeský (13,5 %) a Jihomoravský (9,3 %).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V Praze ke konci roku žilo přes 7% cizinců, podobně jako třeba v Karlový Varech.</a:t>
            </a:r>
          </a:p>
          <a:p>
            <a:pPr>
              <a:lnSpc>
                <a:spcPct val="150000"/>
              </a:lnSpc>
              <a:spcBef>
                <a:spcPts val="600"/>
              </a:spcBef>
            </a:pPr>
            <a:r>
              <a:rPr lang="cs-CZ" sz="1100" dirty="0" smtClean="0">
                <a:latin typeface="Arial" panose="020B0604020202020204" pitchFamily="34" charset="0"/>
                <a:cs typeface="Arial" panose="020B0604020202020204" pitchFamily="34" charset="0"/>
              </a:rPr>
              <a:t>Nejméně cizinců se pak přistehovalo do krajů Zlínského, Olomouckého a Kraje Vysočina. </a:t>
            </a:r>
          </a:p>
          <a:p>
            <a:pPr>
              <a:lnSpc>
                <a:spcPct val="150000"/>
              </a:lnSpc>
              <a:spcBef>
                <a:spcPts val="600"/>
              </a:spcBef>
            </a:pPr>
            <a:r>
              <a:rPr lang="cs-CZ" sz="1100" dirty="0">
                <a:latin typeface="Arial" panose="020B0604020202020204" pitchFamily="34" charset="0"/>
                <a:cs typeface="Arial" panose="020B0604020202020204" pitchFamily="34" charset="0"/>
              </a:rPr>
              <a:t>Přistěhovalí Ukrajinci převažují v 11 krajích, Slováci v kraji Plzeňském a na východě území v krajích Moravskoslezském a Zlínském.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Odlišná </a:t>
            </a:r>
            <a:r>
              <a:rPr lang="cs-CZ" sz="1100" dirty="0">
                <a:latin typeface="Arial" panose="020B0604020202020204" pitchFamily="34" charset="0"/>
                <a:cs typeface="Arial" panose="020B0604020202020204" pitchFamily="34" charset="0"/>
              </a:rPr>
              <a:t>skladba charakterizuje především kraj Karlovarský, kde mezi zahraničními přistěhovalci převládají Vietnamci a Rusové.</a:t>
            </a:r>
          </a:p>
        </p:txBody>
      </p:sp>
      <p:sp>
        <p:nvSpPr>
          <p:cNvPr id="5" name="Footer Placeholder 4"/>
          <p:cNvSpPr>
            <a:spLocks noGrp="1"/>
          </p:cNvSpPr>
          <p:nvPr>
            <p:ph type="ftr" sz="quarter" idx="11"/>
          </p:nvPr>
        </p:nvSpPr>
        <p:spPr>
          <a:xfrm>
            <a:off x="677334" y="6323995"/>
            <a:ext cx="6297612" cy="365125"/>
          </a:xfrm>
        </p:spPr>
        <p:txBody>
          <a:bodyPr/>
          <a:lstStyle/>
          <a:p>
            <a:r>
              <a:rPr lang="en-US" dirty="0" smtClean="0"/>
              <a:t>http://www.statistikaamy.cz/2016/09/stehovani-se-tyka-vsech/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14</a:t>
            </a:fld>
            <a:endParaRPr lang="en-US" dirty="0"/>
          </a:p>
        </p:txBody>
      </p:sp>
      <p:pic>
        <p:nvPicPr>
          <p:cNvPr id="5122" name="Picture 2" descr="PodÃ­l cizincÅ¯ na obyvatelstvu ÄR kÂ 31. 12. 2015 (vÂ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15" y="1362568"/>
            <a:ext cx="5246613" cy="33775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50315" y="1083376"/>
            <a:ext cx="3534942" cy="261610"/>
          </a:xfrm>
          <a:prstGeom prst="rect">
            <a:avLst/>
          </a:prstGeom>
        </p:spPr>
        <p:txBody>
          <a:bodyPr wrap="none">
            <a:spAutoFit/>
          </a:bodyPr>
          <a:lstStyle/>
          <a:p>
            <a:r>
              <a:rPr lang="cs-CZ" sz="1100" dirty="0">
                <a:solidFill>
                  <a:schemeClr val="tx1">
                    <a:lumMod val="75000"/>
                    <a:lumOff val="25000"/>
                  </a:schemeClr>
                </a:solidFill>
                <a:latin typeface="Arial" panose="020B0604020202020204" pitchFamily="34" charset="0"/>
              </a:rPr>
              <a:t>Podíl cizinců na obyvatelstvu ČR k 31. 12. 2015 (v %)</a:t>
            </a:r>
            <a:endParaRPr lang="cs-CZ" sz="1100" dirty="0">
              <a:solidFill>
                <a:schemeClr val="tx1">
                  <a:lumMod val="75000"/>
                  <a:lumOff val="25000"/>
                </a:schemeClr>
              </a:solidFill>
            </a:endParaRPr>
          </a:p>
        </p:txBody>
      </p:sp>
    </p:spTree>
    <p:extLst>
      <p:ext uri="{BB962C8B-B14F-4D97-AF65-F5344CB8AC3E}">
        <p14:creationId xmlns:p14="http://schemas.microsoft.com/office/powerpoint/2010/main" val="428241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65" y="85898"/>
            <a:ext cx="9350535" cy="766119"/>
          </a:xfrm>
        </p:spPr>
        <p:txBody>
          <a:bodyPr>
            <a:normAutofit fontScale="90000"/>
          </a:bodyPr>
          <a:lstStyle/>
          <a:p>
            <a:pPr algn="ctr"/>
            <a:r>
              <a:rPr lang="cs-CZ" dirty="0" smtClean="0">
                <a:latin typeface="Arial" panose="020B0604020202020204" pitchFamily="34" charset="0"/>
                <a:cs typeface="Arial" panose="020B0604020202020204" pitchFamily="34" charset="0"/>
              </a:rPr>
              <a:t>SVĚT MIGRUJE ANEB DŮSLEDKY MIGRACE</a:t>
            </a:r>
            <a:endParaRPr lang="cs-C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5663" y="650793"/>
            <a:ext cx="9577457" cy="4635627"/>
          </a:xfrm>
        </p:spPr>
        <p:txBody>
          <a:bodyPr>
            <a:normAutofit fontScale="25000" lnSpcReduction="20000"/>
          </a:bodyPr>
          <a:lstStyle/>
          <a:p>
            <a:pPr marL="0" lvl="1" indent="179388">
              <a:lnSpc>
                <a:spcPct val="150000"/>
              </a:lnSpc>
              <a:spcBef>
                <a:spcPts val="600"/>
              </a:spcBef>
            </a:pPr>
            <a:r>
              <a:rPr lang="cs-CZ" sz="4400" dirty="0" smtClean="0">
                <a:latin typeface="Arial" panose="020B0604020202020204" pitchFamily="34" charset="0"/>
                <a:cs typeface="Arial" panose="020B0604020202020204" pitchFamily="34" charset="0"/>
              </a:rPr>
              <a:t>Tak jako se stěhují lidé za prací nebo za rodinou do měst a někdy zase z měst, stejně tak migruje celý svět.</a:t>
            </a:r>
          </a:p>
          <a:p>
            <a:pPr marL="179388" indent="0">
              <a:lnSpc>
                <a:spcPct val="150000"/>
              </a:lnSpc>
              <a:spcBef>
                <a:spcPts val="600"/>
              </a:spcBef>
              <a:buNone/>
            </a:pPr>
            <a:r>
              <a:rPr lang="cs-CZ" sz="4400" dirty="0" smtClean="0">
                <a:latin typeface="Arial" panose="020B0604020202020204" pitchFamily="34" charset="0"/>
                <a:cs typeface="Arial" panose="020B0604020202020204" pitchFamily="34" charset="0"/>
              </a:rPr>
              <a:t>Jedná se o </a:t>
            </a:r>
            <a:r>
              <a:rPr lang="cs-CZ" sz="4400" b="1" dirty="0" smtClean="0">
                <a:latin typeface="Arial" panose="020B0604020202020204" pitchFamily="34" charset="0"/>
                <a:cs typeface="Arial" panose="020B0604020202020204" pitchFamily="34" charset="0"/>
              </a:rPr>
              <a:t>zcela přirozený a nezastavitelný jev</a:t>
            </a:r>
            <a:r>
              <a:rPr lang="cs-CZ" sz="4400" dirty="0" smtClean="0">
                <a:latin typeface="Arial" panose="020B0604020202020204" pitchFamily="34" charset="0"/>
                <a:cs typeface="Arial" panose="020B0604020202020204" pitchFamily="34" charset="0"/>
              </a:rPr>
              <a:t>. </a:t>
            </a:r>
          </a:p>
          <a:p>
            <a:pPr marL="179388" indent="0">
              <a:lnSpc>
                <a:spcPct val="150000"/>
              </a:lnSpc>
              <a:spcBef>
                <a:spcPts val="600"/>
              </a:spcBef>
              <a:buNone/>
            </a:pPr>
            <a:r>
              <a:rPr lang="cs-CZ" sz="4400" dirty="0" smtClean="0">
                <a:latin typeface="Arial" panose="020B0604020202020204" pitchFamily="34" charset="0"/>
                <a:cs typeface="Arial" panose="020B0604020202020204" pitchFamily="34" charset="0"/>
              </a:rPr>
              <a:t>Migrace by však měla být </a:t>
            </a:r>
            <a:r>
              <a:rPr lang="cs-CZ" sz="4400" b="1" dirty="0" smtClean="0">
                <a:latin typeface="Arial" panose="020B0604020202020204" pitchFamily="34" charset="0"/>
                <a:cs typeface="Arial" panose="020B0604020202020204" pitchFamily="34" charset="0"/>
              </a:rPr>
              <a:t>pozvolná, přirozená, organická</a:t>
            </a:r>
            <a:r>
              <a:rPr lang="cs-CZ" sz="4400" dirty="0" smtClean="0">
                <a:latin typeface="Arial" panose="020B0604020202020204" pitchFamily="34" charset="0"/>
                <a:cs typeface="Arial" panose="020B0604020202020204" pitchFamily="34" charset="0"/>
              </a:rPr>
              <a:t>. Pokud je migrace nucená, organizovaná nebo masová, pak je obyvatelstvo cílového regionu vystaveno základním civilizačním otázkám typu: </a:t>
            </a:r>
          </a:p>
          <a:p>
            <a:pPr lvl="1">
              <a:lnSpc>
                <a:spcPct val="150000"/>
              </a:lnSpc>
              <a:spcBef>
                <a:spcPts val="600"/>
              </a:spcBef>
            </a:pPr>
            <a:r>
              <a:rPr lang="cs-CZ" sz="4400" dirty="0" smtClean="0">
                <a:latin typeface="Arial" panose="020B0604020202020204" pitchFamily="34" charset="0"/>
                <a:cs typeface="Arial" panose="020B0604020202020204" pitchFamily="34" charset="0"/>
              </a:rPr>
              <a:t>Je pomoc lidem, kteří se odlišují důležitější, než zachování vlastního pohodlí?</a:t>
            </a:r>
          </a:p>
          <a:p>
            <a:pPr lvl="1">
              <a:lnSpc>
                <a:spcPct val="150000"/>
              </a:lnSpc>
              <a:spcBef>
                <a:spcPts val="600"/>
              </a:spcBef>
            </a:pPr>
            <a:r>
              <a:rPr lang="cs-CZ" sz="4400" dirty="0" smtClean="0">
                <a:latin typeface="Arial" panose="020B0604020202020204" pitchFamily="34" charset="0"/>
                <a:cs typeface="Arial" panose="020B0604020202020204" pitchFamily="34" charset="0"/>
              </a:rPr>
              <a:t>Existuje něco jako právo na obývání území jen pro některé lidi?</a:t>
            </a:r>
          </a:p>
          <a:p>
            <a:pPr lvl="1">
              <a:lnSpc>
                <a:spcPct val="150000"/>
              </a:lnSpc>
              <a:spcBef>
                <a:spcPts val="600"/>
              </a:spcBef>
            </a:pPr>
            <a:r>
              <a:rPr lang="cs-CZ" sz="4400" dirty="0" smtClean="0">
                <a:latin typeface="Arial" panose="020B0604020202020204" pitchFamily="34" charset="0"/>
                <a:cs typeface="Arial" panose="020B0604020202020204" pitchFamily="34" charset="0"/>
              </a:rPr>
              <a:t>Jak bych se zachoval já, kdybych musel bojovat ve válce, nebo utéct s rodinou do zahraničí?</a:t>
            </a:r>
          </a:p>
          <a:p>
            <a:pPr marL="179388" lvl="1" indent="-179388">
              <a:lnSpc>
                <a:spcPct val="150000"/>
              </a:lnSpc>
              <a:spcBef>
                <a:spcPts val="600"/>
              </a:spcBef>
            </a:pPr>
            <a:r>
              <a:rPr lang="cs-CZ" sz="4400" dirty="0" smtClean="0">
                <a:latin typeface="Arial" panose="020B0604020202020204" pitchFamily="34" charset="0"/>
                <a:cs typeface="Arial" panose="020B0604020202020204" pitchFamily="34" charset="0"/>
              </a:rPr>
              <a:t>Existují také </a:t>
            </a:r>
            <a:r>
              <a:rPr lang="cs-CZ" sz="4400" b="1" dirty="0" smtClean="0">
                <a:latin typeface="Arial" panose="020B0604020202020204" pitchFamily="34" charset="0"/>
                <a:cs typeface="Arial" panose="020B0604020202020204" pitchFamily="34" charset="0"/>
              </a:rPr>
              <a:t>země</a:t>
            </a:r>
            <a:r>
              <a:rPr lang="cs-CZ" sz="4400" dirty="0" smtClean="0">
                <a:latin typeface="Arial" panose="020B0604020202020204" pitchFamily="34" charset="0"/>
                <a:cs typeface="Arial" panose="020B0604020202020204" pitchFamily="34" charset="0"/>
              </a:rPr>
              <a:t>, které jsou </a:t>
            </a:r>
            <a:r>
              <a:rPr lang="cs-CZ" sz="4400" b="1" dirty="0" smtClean="0">
                <a:latin typeface="Arial" panose="020B0604020202020204" pitchFamily="34" charset="0"/>
                <a:cs typeface="Arial" panose="020B0604020202020204" pitchFamily="34" charset="0"/>
              </a:rPr>
              <a:t>na migraci založené </a:t>
            </a:r>
            <a:r>
              <a:rPr lang="cs-CZ" sz="4400" dirty="0" smtClean="0">
                <a:latin typeface="Arial" panose="020B0604020202020204" pitchFamily="34" charset="0"/>
                <a:cs typeface="Arial" panose="020B0604020202020204" pitchFamily="34" charset="0"/>
              </a:rPr>
              <a:t>jako např. USA či Izreal, i když každý z jiného historického důvodu.</a:t>
            </a:r>
          </a:p>
          <a:p>
            <a:pPr marL="179388" indent="0">
              <a:lnSpc>
                <a:spcPct val="150000"/>
              </a:lnSpc>
              <a:spcBef>
                <a:spcPts val="600"/>
              </a:spcBef>
              <a:buNone/>
            </a:pPr>
            <a:r>
              <a:rPr lang="cs-CZ" sz="4400" dirty="0" smtClean="0">
                <a:latin typeface="Arial" panose="020B0604020202020204" pitchFamily="34" charset="0"/>
                <a:cs typeface="Arial" panose="020B0604020202020204" pitchFamily="34" charset="0"/>
              </a:rPr>
              <a:t>Tyto země po dlouhá desetiletí </a:t>
            </a:r>
            <a:r>
              <a:rPr lang="cs-CZ" sz="4400" b="1" dirty="0" smtClean="0">
                <a:latin typeface="Arial" panose="020B0604020202020204" pitchFamily="34" charset="0"/>
                <a:cs typeface="Arial" panose="020B0604020202020204" pitchFamily="34" charset="0"/>
              </a:rPr>
              <a:t>lákaly migranty </a:t>
            </a:r>
            <a:r>
              <a:rPr lang="cs-CZ" sz="4400" dirty="0" smtClean="0">
                <a:latin typeface="Arial" panose="020B0604020202020204" pitchFamily="34" charset="0"/>
                <a:cs typeface="Arial" panose="020B0604020202020204" pitchFamily="34" charset="0"/>
              </a:rPr>
              <a:t>na své území.</a:t>
            </a:r>
          </a:p>
          <a:p>
            <a:pPr marL="179388" lvl="1" indent="-179388">
              <a:lnSpc>
                <a:spcPct val="170000"/>
              </a:lnSpc>
              <a:spcBef>
                <a:spcPts val="600"/>
              </a:spcBef>
            </a:pPr>
            <a:r>
              <a:rPr lang="cs-CZ" sz="4400" dirty="0" smtClean="0">
                <a:latin typeface="Arial" panose="020B0604020202020204" pitchFamily="34" charset="0"/>
                <a:cs typeface="Arial" panose="020B0604020202020204" pitchFamily="34" charset="0"/>
              </a:rPr>
              <a:t>Tyto Důsledky </a:t>
            </a:r>
            <a:r>
              <a:rPr lang="cs-CZ" sz="4400" dirty="0">
                <a:latin typeface="Arial" panose="020B0604020202020204" pitchFamily="34" charset="0"/>
                <a:cs typeface="Arial" panose="020B0604020202020204" pitchFamily="34" charset="0"/>
              </a:rPr>
              <a:t>mezinárodní migrace jsou obrovské, jak napovídají zmíněné hodnoty migrace. </a:t>
            </a:r>
            <a:r>
              <a:rPr lang="cs-CZ" sz="4400" dirty="0" smtClean="0">
                <a:latin typeface="Arial" panose="020B0604020202020204" pitchFamily="34" charset="0"/>
                <a:cs typeface="Arial" panose="020B0604020202020204" pitchFamily="34" charset="0"/>
              </a:rPr>
              <a:t>Přicházející </a:t>
            </a:r>
            <a:r>
              <a:rPr lang="cs-CZ" sz="4400" dirty="0">
                <a:latin typeface="Arial" panose="020B0604020202020204" pitchFamily="34" charset="0"/>
                <a:cs typeface="Arial" panose="020B0604020202020204" pitchFamily="34" charset="0"/>
              </a:rPr>
              <a:t>migranti znamenají ekonomickou přítěž pro stát v podobě sociálních a různých jiných podpůrných dávek. Hostitelský stát se také musí postarat o integraci nově příchozích, která mnohdy není jednoduchá. Narůstají pak jednak tlaky menšin, které žádají uznání svých práv, z druhé strany tlačí zase na stát původní obyvatelstvo, kterému se nová kultura, tradice či náboženství nelíbí. Narůstají tak pocity xenofobie či nacionalismus. </a:t>
            </a:r>
            <a:endParaRPr lang="cs-CZ" sz="4400" dirty="0" smtClean="0">
              <a:latin typeface="Arial" panose="020B0604020202020204" pitchFamily="34" charset="0"/>
              <a:cs typeface="Arial" panose="020B0604020202020204" pitchFamily="34" charset="0"/>
            </a:endParaRPr>
          </a:p>
          <a:p>
            <a:pPr marL="179388" lvl="1" indent="-179388">
              <a:lnSpc>
                <a:spcPct val="170000"/>
              </a:lnSpc>
              <a:spcBef>
                <a:spcPts val="600"/>
              </a:spcBef>
            </a:pPr>
            <a:r>
              <a:rPr lang="cs-CZ" sz="4400" dirty="0" smtClean="0">
                <a:latin typeface="Arial" panose="020B0604020202020204" pitchFamily="34" charset="0"/>
                <a:cs typeface="Arial" panose="020B0604020202020204" pitchFamily="34" charset="0"/>
              </a:rPr>
              <a:t>Pro </a:t>
            </a:r>
            <a:r>
              <a:rPr lang="cs-CZ" sz="4400" dirty="0">
                <a:latin typeface="Arial" panose="020B0604020202020204" pitchFamily="34" charset="0"/>
                <a:cs typeface="Arial" panose="020B0604020202020204" pitchFamily="34" charset="0"/>
              </a:rPr>
              <a:t>původní státy imigrantů znamená odchod jejich obyvatel značnou ztrátu. Odchází totiž, dá se říci, jejich elita, která na to má finančně, což nejchudší vrstvy nemají, nebo dosaženým vzděláním a intelektem, tak dochází k odlivu mozků jako například ze zemí EU do USA, tak z rozvojových zemí do zemí vyspělejších. Původní země tedy ztrácejí značný potenciál a finance, které vložily do vzdělání, se jim nevracejí. I tento fakt způsobuje stále větší rozdíly mezi vyspělým a rozvojovým světem. </a:t>
            </a:r>
            <a:endParaRPr lang="cs-CZ" sz="4400" dirty="0" smtClean="0">
              <a:latin typeface="Arial" panose="020B0604020202020204" pitchFamily="34" charset="0"/>
              <a:cs typeface="Arial" panose="020B0604020202020204" pitchFamily="34" charset="0"/>
            </a:endParaRPr>
          </a:p>
          <a:p>
            <a:pPr marL="179388" lvl="1" indent="-179388">
              <a:lnSpc>
                <a:spcPct val="170000"/>
              </a:lnSpc>
              <a:spcBef>
                <a:spcPts val="600"/>
              </a:spcBef>
            </a:pPr>
            <a:r>
              <a:rPr lang="cs-CZ" sz="4400" dirty="0" smtClean="0">
                <a:latin typeface="Arial" panose="020B0604020202020204" pitchFamily="34" charset="0"/>
                <a:cs typeface="Arial" panose="020B0604020202020204" pitchFamily="34" charset="0"/>
              </a:rPr>
              <a:t>Lepší </a:t>
            </a:r>
            <a:r>
              <a:rPr lang="cs-CZ" sz="4400" dirty="0">
                <a:latin typeface="Arial" panose="020B0604020202020204" pitchFamily="34" charset="0"/>
                <a:cs typeface="Arial" panose="020B0604020202020204" pitchFamily="34" charset="0"/>
              </a:rPr>
              <a:t>medicína znamená delší život, ale také více lidí na planetě, která není prostorově neomezená. Více lidí znamená více aut, více znečistění, více potřebné potravy. K potravinám nám pomohou chemikálie, které ale znečistí ovzduší a způsobí oteplování a klimatické změny na zemi. Lidé se budou muset stěhovat. Nestačí nám už vlastní stát nebo jeho přírodní zdroje? Expandujeme do světa. S tím ale přichází multikulturní problémy, které naruší klidnou hladinu i našeho domácího rybníka</a:t>
            </a:r>
            <a:r>
              <a:rPr lang="cs-CZ" sz="4400" dirty="0" smtClean="0">
                <a:latin typeface="Arial" panose="020B0604020202020204" pitchFamily="34" charset="0"/>
                <a:cs typeface="Arial" panose="020B0604020202020204" pitchFamily="34" charset="0"/>
              </a:rPr>
              <a:t>..</a:t>
            </a:r>
          </a:p>
          <a:p>
            <a:pPr marL="179388" indent="0">
              <a:lnSpc>
                <a:spcPct val="120000"/>
              </a:lnSpc>
              <a:spcBef>
                <a:spcPts val="0"/>
              </a:spcBef>
              <a:buNone/>
            </a:pPr>
            <a:endParaRPr lang="cs-CZ" sz="3600" dirty="0" smtClean="0">
              <a:solidFill>
                <a:schemeClr val="bg1">
                  <a:lumMod val="50000"/>
                </a:schemeClr>
              </a:solidFill>
            </a:endParaRPr>
          </a:p>
          <a:p>
            <a:pPr marL="179388" indent="0">
              <a:lnSpc>
                <a:spcPct val="120000"/>
              </a:lnSpc>
              <a:spcBef>
                <a:spcPts val="0"/>
              </a:spcBef>
              <a:buNone/>
            </a:pPr>
            <a:r>
              <a:rPr lang="cs-CZ" sz="3600" dirty="0" smtClean="0">
                <a:solidFill>
                  <a:schemeClr val="bg1">
                    <a:lumMod val="50000"/>
                  </a:schemeClr>
                </a:solidFill>
              </a:rPr>
              <a:t>ZOUBEK</a:t>
            </a:r>
            <a:r>
              <a:rPr lang="cs-CZ" sz="3600" dirty="0">
                <a:solidFill>
                  <a:schemeClr val="bg1">
                    <a:lumMod val="50000"/>
                  </a:schemeClr>
                </a:solidFill>
              </a:rPr>
              <a:t>. Lidská práva-globalizace-bezpečnost. s. 79. </a:t>
            </a:r>
            <a:endParaRPr lang="cs-CZ" sz="3600" dirty="0" smtClean="0">
              <a:solidFill>
                <a:schemeClr val="bg1">
                  <a:lumMod val="50000"/>
                </a:schemeClr>
              </a:solidFill>
            </a:endParaRPr>
          </a:p>
          <a:p>
            <a:pPr marL="179388" indent="0">
              <a:lnSpc>
                <a:spcPct val="120000"/>
              </a:lnSpc>
              <a:spcBef>
                <a:spcPts val="0"/>
              </a:spcBef>
              <a:buNone/>
            </a:pPr>
            <a:r>
              <a:rPr lang="cs-CZ" sz="3600" dirty="0">
                <a:solidFill>
                  <a:schemeClr val="bg1">
                    <a:lumMod val="50000"/>
                  </a:schemeClr>
                </a:solidFill>
              </a:rPr>
              <a:t>LEHMANOVÁ. Aktuální otázky globalizace. s. 13. </a:t>
            </a:r>
            <a:endParaRPr lang="cs-CZ" sz="3600" dirty="0" smtClean="0">
              <a:solidFill>
                <a:schemeClr val="bg1">
                  <a:lumMod val="50000"/>
                </a:schemeClr>
              </a:solidFill>
              <a:latin typeface="Arial" panose="020B0604020202020204" pitchFamily="34" charset="0"/>
              <a:cs typeface="Arial" panose="020B0604020202020204" pitchFamily="34" charset="0"/>
            </a:endParaRPr>
          </a:p>
          <a:p>
            <a:pPr lvl="1">
              <a:lnSpc>
                <a:spcPct val="150000"/>
              </a:lnSpc>
              <a:spcBef>
                <a:spcPts val="600"/>
              </a:spcBef>
            </a:pPr>
            <a:endParaRPr lang="cs-CZ" sz="1100" dirty="0" smtClean="0">
              <a:latin typeface="Arial" panose="020B0604020202020204" pitchFamily="34" charset="0"/>
              <a:cs typeface="Arial" panose="020B0604020202020204" pitchFamily="34" charset="0"/>
            </a:endParaRPr>
          </a:p>
          <a:p>
            <a:pPr marL="0" indent="0">
              <a:buNone/>
            </a:pPr>
            <a:endParaRPr lang="cs-CZ" dirty="0" smtClean="0"/>
          </a:p>
          <a:p>
            <a:pPr marL="0" indent="0">
              <a:buNone/>
            </a:pPr>
            <a:endParaRPr lang="cs-CZ" dirty="0" smtClean="0"/>
          </a:p>
          <a:p>
            <a:pPr marL="0" indent="0">
              <a:buNone/>
            </a:pPr>
            <a:endParaRPr lang="cs-CZ" dirty="0"/>
          </a:p>
        </p:txBody>
      </p:sp>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849141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329"/>
            <a:ext cx="8596668" cy="741405"/>
          </a:xfrm>
        </p:spPr>
        <p:txBody>
          <a:bodyPr/>
          <a:lstStyle/>
          <a:p>
            <a:pPr algn="ctr"/>
            <a:r>
              <a:rPr lang="cs-CZ" dirty="0" smtClean="0"/>
              <a:t>SLAVNÍ MIGRANTI</a:t>
            </a:r>
            <a:endParaRPr lang="cs-CZ" dirty="0"/>
          </a:p>
        </p:txBody>
      </p:sp>
      <p:sp>
        <p:nvSpPr>
          <p:cNvPr id="3" name="Content Placeholder 2"/>
          <p:cNvSpPr>
            <a:spLocks noGrp="1"/>
          </p:cNvSpPr>
          <p:nvPr>
            <p:ph idx="1"/>
          </p:nvPr>
        </p:nvSpPr>
        <p:spPr>
          <a:xfrm>
            <a:off x="788173" y="1227832"/>
            <a:ext cx="3822676" cy="881449"/>
          </a:xfrm>
        </p:spPr>
        <p:txBody>
          <a:bodyPr>
            <a:normAutofit/>
          </a:bodyPr>
          <a:lstStyle/>
          <a:p>
            <a:pPr marL="0" indent="0">
              <a:buNone/>
            </a:pPr>
            <a:r>
              <a:rPr lang="cs-CZ" sz="1100" b="1" dirty="0" smtClean="0">
                <a:latin typeface="Arial" panose="020B0604020202020204" pitchFamily="34" charset="0"/>
                <a:cs typeface="Arial" panose="020B0604020202020204" pitchFamily="34" charset="0"/>
              </a:rPr>
              <a:t>Albert Einstein </a:t>
            </a:r>
            <a:r>
              <a:rPr lang="cs-CZ" sz="1100" dirty="0" smtClean="0">
                <a:latin typeface="Arial" panose="020B0604020202020204" pitchFamily="34" charset="0"/>
                <a:cs typeface="Arial" panose="020B0604020202020204" pitchFamily="34" charset="0"/>
              </a:rPr>
              <a:t>– emigroval z Německa do Itále, poté do Švýcarska, do Rakouska, Belgie a USA, ikonický vědec, otec teorie relativity.</a:t>
            </a:r>
          </a:p>
        </p:txBody>
      </p:sp>
      <p:sp>
        <p:nvSpPr>
          <p:cNvPr id="13" name="Footer Placeholder 12"/>
          <p:cNvSpPr>
            <a:spLocks noGrp="1"/>
          </p:cNvSpPr>
          <p:nvPr>
            <p:ph type="ftr" sz="quarter" idx="11"/>
          </p:nvPr>
        </p:nvSpPr>
        <p:spPr>
          <a:xfrm>
            <a:off x="494764" y="6545346"/>
            <a:ext cx="6297612" cy="365125"/>
          </a:xfrm>
        </p:spPr>
        <p:txBody>
          <a:bodyPr/>
          <a:lstStyle/>
          <a:p>
            <a:r>
              <a:rPr lang="en-US" dirty="0" smtClean="0"/>
              <a:t>https://www.globalcitizen.org/en/content/bet-you-didnt-know-these-game-changers-were-immigr/</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pic>
        <p:nvPicPr>
          <p:cNvPr id="4098" name="Picture 2" descr="Madeleine Alb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067" y="1218142"/>
            <a:ext cx="2896202" cy="1782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80067" y="3102301"/>
            <a:ext cx="4208245" cy="430887"/>
          </a:xfrm>
          <a:prstGeom prst="rect">
            <a:avLst/>
          </a:prstGeom>
        </p:spPr>
        <p:txBody>
          <a:bodyPr wrap="square">
            <a:spAutoFit/>
          </a:bodyPr>
          <a:lstStyle/>
          <a:p>
            <a:r>
              <a:rPr lang="cs-CZ" sz="1100" b="1" dirty="0">
                <a:latin typeface="Arial" panose="020B0604020202020204" pitchFamily="34" charset="0"/>
                <a:cs typeface="Arial" panose="020B0604020202020204" pitchFamily="34" charset="0"/>
              </a:rPr>
              <a:t>Madeleine Albright </a:t>
            </a:r>
            <a:r>
              <a:rPr lang="cs-CZ" sz="1100" dirty="0">
                <a:latin typeface="Arial" panose="020B0604020202020204" pitchFamily="34" charset="0"/>
                <a:cs typeface="Arial" panose="020B0604020202020204" pitchFamily="34" charset="0"/>
              </a:rPr>
              <a:t>– z Československa do USA, kde se stala první ženou v úřadu </a:t>
            </a:r>
            <a:r>
              <a:rPr lang="cs-CZ" sz="1100" dirty="0" smtClean="0">
                <a:latin typeface="Arial" panose="020B0604020202020204" pitchFamily="34" charset="0"/>
                <a:cs typeface="Arial" panose="020B0604020202020204" pitchFamily="34" charset="0"/>
              </a:rPr>
              <a:t>ministryně </a:t>
            </a:r>
            <a:r>
              <a:rPr lang="cs-CZ" sz="1100" dirty="0">
                <a:latin typeface="Arial" panose="020B0604020202020204" pitchFamily="34" charset="0"/>
                <a:cs typeface="Arial" panose="020B0604020202020204" pitchFamily="34" charset="0"/>
              </a:rPr>
              <a:t>zahraničních věcí USA</a:t>
            </a:r>
          </a:p>
        </p:txBody>
      </p:sp>
      <p:sp>
        <p:nvSpPr>
          <p:cNvPr id="6" name="Rectangle 5"/>
          <p:cNvSpPr/>
          <p:nvPr/>
        </p:nvSpPr>
        <p:spPr>
          <a:xfrm>
            <a:off x="728084" y="5466342"/>
            <a:ext cx="3864458" cy="600164"/>
          </a:xfrm>
          <a:prstGeom prst="rect">
            <a:avLst/>
          </a:prstGeom>
        </p:spPr>
        <p:txBody>
          <a:bodyPr wrap="square">
            <a:spAutoFit/>
          </a:bodyPr>
          <a:lstStyle/>
          <a:p>
            <a:r>
              <a:rPr lang="cs-CZ" sz="1100" b="1" dirty="0">
                <a:latin typeface="Arial" panose="020B0604020202020204" pitchFamily="34" charset="0"/>
                <a:cs typeface="Arial" panose="020B0604020202020204" pitchFamily="34" charset="0"/>
              </a:rPr>
              <a:t>Arnold Schwarzenegger </a:t>
            </a:r>
            <a:r>
              <a:rPr lang="cs-CZ" sz="1100" dirty="0">
                <a:latin typeface="Arial" panose="020B0604020202020204" pitchFamily="34" charset="0"/>
                <a:cs typeface="Arial" panose="020B0604020202020204" pitchFamily="34" charset="0"/>
              </a:rPr>
              <a:t>– emigroval z Rakouska do USA, slavný herec a kulturista byl nakonec úspěšný v politice a dotáhl to až na guvernéra Floridy</a:t>
            </a:r>
          </a:p>
        </p:txBody>
      </p:sp>
      <p:sp>
        <p:nvSpPr>
          <p:cNvPr id="7" name="AutoShape 4" descr="VÃ½sledek obrÃ¡zku pro arnold schwarzenegg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06" name="Picture 10" descr="VÃ½sledek obrÃ¡zku pro arnold schwarzeneg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73" y="2924595"/>
            <a:ext cx="1624803" cy="24372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68945" y="4143197"/>
            <a:ext cx="3029074" cy="769441"/>
          </a:xfrm>
          <a:prstGeom prst="rect">
            <a:avLst/>
          </a:prstGeom>
        </p:spPr>
        <p:txBody>
          <a:bodyPr wrap="square">
            <a:spAutoFit/>
          </a:bodyPr>
          <a:lstStyle/>
          <a:p>
            <a:r>
              <a:rPr lang="cs-CZ" sz="1100" b="1" dirty="0" smtClean="0">
                <a:latin typeface="Arial" panose="020B0604020202020204" pitchFamily="34" charset="0"/>
                <a:cs typeface="Arial" panose="020B0604020202020204" pitchFamily="34" charset="0"/>
              </a:rPr>
              <a:t>Sergey </a:t>
            </a:r>
            <a:r>
              <a:rPr lang="cs-CZ" sz="1100" b="1" dirty="0">
                <a:latin typeface="Arial" panose="020B0604020202020204" pitchFamily="34" charset="0"/>
                <a:cs typeface="Arial" panose="020B0604020202020204" pitchFamily="34" charset="0"/>
              </a:rPr>
              <a:t>Brin </a:t>
            </a:r>
            <a:r>
              <a:rPr lang="cs-CZ" sz="1100" dirty="0">
                <a:latin typeface="Arial" panose="020B0604020202020204" pitchFamily="34" charset="0"/>
                <a:cs typeface="Arial" panose="020B0604020202020204" pitchFamily="34" charset="0"/>
              </a:rPr>
              <a:t>– emigroval z Ruska do USA, je spoluzakladatelem Google, </a:t>
            </a:r>
            <a:r>
              <a:rPr lang="cs-CZ" sz="1100" dirty="0" smtClean="0">
                <a:latin typeface="Arial" panose="020B0604020202020204" pitchFamily="34" charset="0"/>
                <a:cs typeface="Arial" panose="020B0604020202020204" pitchFamily="34" charset="0"/>
              </a:rPr>
              <a:t>Nedostudoval doktorát </a:t>
            </a:r>
            <a:r>
              <a:rPr lang="cs-CZ" sz="1100" dirty="0">
                <a:latin typeface="Arial" panose="020B0604020202020204" pitchFamily="34" charset="0"/>
                <a:cs typeface="Arial" panose="020B0604020202020204" pitchFamily="34" charset="0"/>
              </a:rPr>
              <a:t>na Stanfordu a raději rozjel jednu z nejúspěšnějších „garážových“ firem světa</a:t>
            </a:r>
          </a:p>
        </p:txBody>
      </p:sp>
      <p:pic>
        <p:nvPicPr>
          <p:cNvPr id="4108" name="Picture 12" descr="Sergey Br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542" y="4208031"/>
            <a:ext cx="3076403" cy="189317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VÃ½sledek obrÃ¡zku pro albert einste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492" y="1227832"/>
            <a:ext cx="1742262" cy="232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18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noAutofit/>
          </a:bodyPr>
          <a:lstStyle/>
          <a:p>
            <a:pPr algn="ctr"/>
            <a:r>
              <a:rPr lang="cs-CZ" dirty="0" smtClean="0"/>
              <a:t>PODÍLY CIZINCŮ NA ČESKÝCH ŠKOLÁCH</a:t>
            </a:r>
            <a:endParaRPr lang="cs-CZ" dirty="0"/>
          </a:p>
        </p:txBody>
      </p:sp>
      <p:sp>
        <p:nvSpPr>
          <p:cNvPr id="3" name="Content Placeholder 2"/>
          <p:cNvSpPr>
            <a:spLocks noGrp="1"/>
          </p:cNvSpPr>
          <p:nvPr>
            <p:ph idx="1"/>
          </p:nvPr>
        </p:nvSpPr>
        <p:spPr>
          <a:xfrm>
            <a:off x="211938" y="1330150"/>
            <a:ext cx="5206313" cy="4690357"/>
          </a:xfrm>
        </p:spPr>
        <p:txBody>
          <a:bodyPr>
            <a:normAutofit/>
          </a:bodyPr>
          <a:lstStyle/>
          <a:p>
            <a:pPr>
              <a:lnSpc>
                <a:spcPct val="150000"/>
              </a:lnSpc>
              <a:spcBef>
                <a:spcPts val="600"/>
              </a:spcBef>
            </a:pPr>
            <a:r>
              <a:rPr lang="cs-CZ" sz="1100" dirty="0">
                <a:latin typeface="Arial" panose="020B0604020202020204" pitchFamily="34" charset="0"/>
                <a:cs typeface="Arial" panose="020B0604020202020204" pitchFamily="34" charset="0"/>
              </a:rPr>
              <a:t>P</a:t>
            </a:r>
            <a:r>
              <a:rPr lang="cs-CZ" sz="1100" dirty="0" smtClean="0">
                <a:latin typeface="Arial" panose="020B0604020202020204" pitchFamily="34" charset="0"/>
                <a:cs typeface="Arial" panose="020B0604020202020204" pitchFamily="34" charset="0"/>
              </a:rPr>
              <a:t>odíl cizinců na mateřských, základních, středních i vyšších odborných školách se pohybuje kolem 2%.</a:t>
            </a:r>
          </a:p>
          <a:p>
            <a:pPr>
              <a:lnSpc>
                <a:spcPct val="150000"/>
              </a:lnSpc>
              <a:spcBef>
                <a:spcPts val="600"/>
              </a:spcBef>
            </a:pPr>
            <a:r>
              <a:rPr lang="cs-CZ" sz="1100" dirty="0" smtClean="0">
                <a:latin typeface="Arial" panose="020B0604020202020204" pitchFamily="34" charset="0"/>
                <a:cs typeface="Arial" panose="020B0604020202020204" pitchFamily="34" charset="0"/>
              </a:rPr>
              <a:t>Je tak závislí na obecné migraci a na místě pobytu rodiče</a:t>
            </a:r>
          </a:p>
          <a:p>
            <a:pPr>
              <a:lnSpc>
                <a:spcPct val="150000"/>
              </a:lnSpc>
              <a:spcBef>
                <a:spcPts val="600"/>
              </a:spcBef>
            </a:pPr>
            <a:r>
              <a:rPr lang="cs-CZ" sz="1100" dirty="0" smtClean="0">
                <a:latin typeface="Arial" panose="020B0604020202020204" pitchFamily="34" charset="0"/>
                <a:cs typeface="Arial" panose="020B0604020202020204" pitchFamily="34" charset="0"/>
              </a:rPr>
              <a:t>Oproti tomu na Vysokých školách studuje téměř 12% cizinců. </a:t>
            </a:r>
            <a:r>
              <a:rPr lang="cs-CZ" sz="1100" dirty="0">
                <a:latin typeface="Arial" panose="020B0604020202020204" pitchFamily="34" charset="0"/>
                <a:cs typeface="Arial" panose="020B0604020202020204" pitchFamily="34" charset="0"/>
              </a:rPr>
              <a:t>Výběr země studia souvisí zejména s podmínkami studia v dané zemi (školné, jazyk studia, možnosti a cena </a:t>
            </a:r>
            <a:r>
              <a:rPr lang="cs-CZ" sz="1100" dirty="0" smtClean="0">
                <a:latin typeface="Arial" panose="020B0604020202020204" pitchFamily="34" charset="0"/>
                <a:cs typeface="Arial" panose="020B0604020202020204" pitchFamily="34" charset="0"/>
              </a:rPr>
              <a:t>ubytování apod.) a dá se říci, že již příliš nekoresponduje s migrací.</a:t>
            </a:r>
          </a:p>
          <a:p>
            <a:pPr>
              <a:lnSpc>
                <a:spcPct val="150000"/>
              </a:lnSpc>
              <a:spcBef>
                <a:spcPts val="600"/>
              </a:spcBef>
            </a:pPr>
            <a:r>
              <a:rPr lang="cs-CZ" sz="1100" dirty="0" smtClean="0">
                <a:latin typeface="Arial" panose="020B0604020202020204" pitchFamily="34" charset="0"/>
                <a:cs typeface="Arial" panose="020B0604020202020204" pitchFamily="34" charset="0"/>
              </a:rPr>
              <a:t>Jedná se zejména o Slováky(22,7 tis.), kteří tvoří nadpoloviční většinu zahr. studentů, dále o studenty z Ruské federace (5,2 tis. studentů, 13% ze zahr. st.) a Ukrajiny (2,3 tis. studentů, 5% ze zahr. </a:t>
            </a:r>
            <a:r>
              <a:rPr lang="cs-CZ" sz="1100" dirty="0">
                <a:latin typeface="Arial" panose="020B0604020202020204" pitchFamily="34" charset="0"/>
                <a:cs typeface="Arial" panose="020B0604020202020204" pitchFamily="34" charset="0"/>
              </a:rPr>
              <a:t>s</a:t>
            </a:r>
            <a:r>
              <a:rPr lang="cs-CZ" sz="1100" dirty="0" smtClean="0">
                <a:latin typeface="Arial" panose="020B0604020202020204" pitchFamily="34" charset="0"/>
                <a:cs typeface="Arial" panose="020B0604020202020204" pitchFamily="34" charset="0"/>
              </a:rPr>
              <a:t>t.)</a:t>
            </a:r>
          </a:p>
          <a:p>
            <a:pPr>
              <a:lnSpc>
                <a:spcPct val="150000"/>
              </a:lnSpc>
              <a:spcBef>
                <a:spcPts val="600"/>
              </a:spcBef>
            </a:pPr>
            <a:r>
              <a:rPr lang="cs-CZ" sz="1100" dirty="0">
                <a:latin typeface="Arial" panose="020B0604020202020204" pitchFamily="34" charset="0"/>
                <a:cs typeface="Arial" panose="020B0604020202020204" pitchFamily="34" charset="0"/>
              </a:rPr>
              <a:t>Cizinci studují zejména na vysokých školách v Praze (20,3 tis.) a Brně (12,5 tis</a:t>
            </a:r>
            <a:r>
              <a:rPr lang="cs-CZ" sz="1100" dirty="0" smtClean="0">
                <a:latin typeface="Arial" panose="020B0604020202020204" pitchFamily="34" charset="0"/>
                <a:cs typeface="Arial" panose="020B0604020202020204" pitchFamily="34" charset="0"/>
              </a:rPr>
              <a:t>.).</a:t>
            </a:r>
            <a:endParaRPr lang="cs-CZ" sz="1100" dirty="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Naopak 3% českých studentů studuje v zahraničí. </a:t>
            </a:r>
            <a:r>
              <a:rPr lang="cs-CZ" sz="1100" dirty="0">
                <a:latin typeface="Arial" panose="020B0604020202020204" pitchFamily="34" charset="0"/>
                <a:cs typeface="Arial" panose="020B0604020202020204" pitchFamily="34" charset="0"/>
              </a:rPr>
              <a:t>Jako zemi studia si vybírají zejména sousední státy – Slovensko (5,5 tis.), Německo (1,4 tis.), Polsko (0,8 tis.) a Rakousko (0,6 tis.). Za atraktivní považují studium ve Velké Británii (1,3 tis.), Spojených státech (0,7 tis.) a ve Francii (0,7 tis.)</a:t>
            </a:r>
          </a:p>
        </p:txBody>
      </p:sp>
      <p:sp>
        <p:nvSpPr>
          <p:cNvPr id="6" name="Footer Placeholder 5"/>
          <p:cNvSpPr>
            <a:spLocks noGrp="1"/>
          </p:cNvSpPr>
          <p:nvPr>
            <p:ph type="ftr" sz="quarter" idx="11"/>
          </p:nvPr>
        </p:nvSpPr>
        <p:spPr>
          <a:xfrm>
            <a:off x="527705" y="6406487"/>
            <a:ext cx="6297612" cy="365125"/>
          </a:xfrm>
        </p:spPr>
        <p:txBody>
          <a:bodyPr/>
          <a:lstStyle/>
          <a:p>
            <a:r>
              <a:rPr lang="en-US" dirty="0" smtClean="0"/>
              <a:t>http://www.statistikaamy.cz/2016/02/cizinci-vzdelavajici-se-na-ceskych-skolach/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pic>
        <p:nvPicPr>
          <p:cNvPr id="7170" name="Picture 2" descr="PoÄty cizincÅ¯ vzdÄlÃ¡vajÃ­cÃ­ch se na ÄeskÃ½ch Å¡kolÃ¡ch ve Å¡kolnÃ­ch letech 2003/2004, 2008/2009 a 2014/2015, podÃ­ly cizincÅ¯*) na celkovÃ©m poÄtu dÄtÃ­, Å¾Ã¡kÅ¯ a studentÅ¯ (2014/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192" y="1963723"/>
            <a:ext cx="6288216" cy="37729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76192" y="1395754"/>
            <a:ext cx="5862121" cy="261610"/>
          </a:xfrm>
          <a:prstGeom prst="rect">
            <a:avLst/>
          </a:prstGeom>
        </p:spPr>
        <p:txBody>
          <a:bodyPr wrap="square">
            <a:spAutoFit/>
          </a:bodyPr>
          <a:lstStyle/>
          <a:p>
            <a:r>
              <a:rPr lang="cs-CZ" sz="1100" dirty="0">
                <a:solidFill>
                  <a:schemeClr val="tx1">
                    <a:lumMod val="75000"/>
                    <a:lumOff val="25000"/>
                  </a:schemeClr>
                </a:solidFill>
                <a:latin typeface="Arial" panose="020B0604020202020204" pitchFamily="34" charset="0"/>
              </a:rPr>
              <a:t>Počty </a:t>
            </a:r>
            <a:r>
              <a:rPr lang="cs-CZ" sz="1100" dirty="0" smtClean="0">
                <a:solidFill>
                  <a:schemeClr val="tx1">
                    <a:lumMod val="75000"/>
                    <a:lumOff val="25000"/>
                  </a:schemeClr>
                </a:solidFill>
                <a:latin typeface="Arial" panose="020B0604020202020204" pitchFamily="34" charset="0"/>
              </a:rPr>
              <a:t>a podíly cizinců na </a:t>
            </a:r>
            <a:r>
              <a:rPr lang="cs-CZ" sz="1100" dirty="0">
                <a:solidFill>
                  <a:schemeClr val="tx1">
                    <a:lumMod val="75000"/>
                    <a:lumOff val="25000"/>
                  </a:schemeClr>
                </a:solidFill>
                <a:latin typeface="Arial" panose="020B0604020202020204" pitchFamily="34" charset="0"/>
              </a:rPr>
              <a:t>českých školách ve školních letech </a:t>
            </a:r>
            <a:r>
              <a:rPr lang="cs-CZ" sz="1100" dirty="0" smtClean="0">
                <a:solidFill>
                  <a:schemeClr val="tx1">
                    <a:lumMod val="75000"/>
                    <a:lumOff val="25000"/>
                  </a:schemeClr>
                </a:solidFill>
                <a:latin typeface="Arial" panose="020B0604020202020204" pitchFamily="34" charset="0"/>
              </a:rPr>
              <a:t>2003/4</a:t>
            </a:r>
            <a:r>
              <a:rPr lang="cs-CZ" sz="1100" dirty="0">
                <a:solidFill>
                  <a:schemeClr val="tx1">
                    <a:lumMod val="75000"/>
                    <a:lumOff val="25000"/>
                  </a:schemeClr>
                </a:solidFill>
                <a:latin typeface="Arial" panose="020B0604020202020204" pitchFamily="34" charset="0"/>
              </a:rPr>
              <a:t>, </a:t>
            </a:r>
            <a:r>
              <a:rPr lang="cs-CZ" sz="1100" dirty="0" smtClean="0">
                <a:solidFill>
                  <a:schemeClr val="tx1">
                    <a:lumMod val="75000"/>
                    <a:lumOff val="25000"/>
                  </a:schemeClr>
                </a:solidFill>
                <a:latin typeface="Arial" panose="020B0604020202020204" pitchFamily="34" charset="0"/>
              </a:rPr>
              <a:t>2008/9 </a:t>
            </a:r>
            <a:r>
              <a:rPr lang="cs-CZ" sz="1100" dirty="0">
                <a:solidFill>
                  <a:schemeClr val="tx1">
                    <a:lumMod val="75000"/>
                    <a:lumOff val="25000"/>
                  </a:schemeClr>
                </a:solidFill>
                <a:latin typeface="Arial" panose="020B0604020202020204" pitchFamily="34" charset="0"/>
              </a:rPr>
              <a:t>a </a:t>
            </a:r>
            <a:r>
              <a:rPr lang="cs-CZ" sz="1100" dirty="0" smtClean="0">
                <a:solidFill>
                  <a:schemeClr val="tx1">
                    <a:lumMod val="75000"/>
                    <a:lumOff val="25000"/>
                  </a:schemeClr>
                </a:solidFill>
                <a:latin typeface="Arial" panose="020B0604020202020204" pitchFamily="34" charset="0"/>
              </a:rPr>
              <a:t>2014/5</a:t>
            </a:r>
            <a:endParaRPr lang="cs-CZ" sz="1100" dirty="0">
              <a:solidFill>
                <a:schemeClr val="tx1">
                  <a:lumMod val="75000"/>
                  <a:lumOff val="25000"/>
                </a:schemeClr>
              </a:solidFill>
            </a:endParaRPr>
          </a:p>
        </p:txBody>
      </p:sp>
    </p:spTree>
    <p:extLst>
      <p:ext uri="{BB962C8B-B14F-4D97-AF65-F5344CB8AC3E}">
        <p14:creationId xmlns:p14="http://schemas.microsoft.com/office/powerpoint/2010/main" val="2233206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1978"/>
          </a:xfrm>
        </p:spPr>
        <p:txBody>
          <a:bodyPr>
            <a:normAutofit/>
          </a:bodyPr>
          <a:lstStyle/>
          <a:p>
            <a:r>
              <a:rPr lang="cs-CZ" dirty="0" smtClean="0"/>
              <a:t>PRŮBĚŽNÝ KVÍZ 1</a:t>
            </a:r>
            <a:endParaRPr lang="cs-CZ" dirty="0"/>
          </a:p>
        </p:txBody>
      </p:sp>
      <p:sp>
        <p:nvSpPr>
          <p:cNvPr id="3" name="Content Placeholder 2"/>
          <p:cNvSpPr>
            <a:spLocks noGrp="1"/>
          </p:cNvSpPr>
          <p:nvPr>
            <p:ph idx="1"/>
          </p:nvPr>
        </p:nvSpPr>
        <p:spPr>
          <a:xfrm>
            <a:off x="677334" y="1449859"/>
            <a:ext cx="8596668" cy="4852087"/>
          </a:xfrm>
        </p:spPr>
        <p:txBody>
          <a:bodyPr>
            <a:normAutofit lnSpcReduction="10000"/>
          </a:bodyPr>
          <a:lstStyle/>
          <a:p>
            <a:pPr>
              <a:lnSpc>
                <a:spcPct val="150000"/>
              </a:lnSpc>
              <a:spcBef>
                <a:spcPts val="600"/>
              </a:spcBef>
            </a:pPr>
            <a:r>
              <a:rPr lang="cs-CZ" sz="1200" dirty="0" smtClean="0">
                <a:latin typeface="Arial" panose="020B0604020202020204" pitchFamily="34" charset="0"/>
                <a:cs typeface="Arial" panose="020B0604020202020204" pitchFamily="34" charset="0"/>
              </a:rPr>
              <a:t>Kolik cizinců žije na území ČR</a:t>
            </a:r>
          </a:p>
          <a:p>
            <a:pPr lvl="1">
              <a:lnSpc>
                <a:spcPct val="150000"/>
              </a:lnSpc>
              <a:spcBef>
                <a:spcPts val="600"/>
              </a:spcBef>
            </a:pPr>
            <a:r>
              <a:rPr lang="cs-CZ" sz="1200" dirty="0" smtClean="0">
                <a:latin typeface="Arial" panose="020B0604020202020204" pitchFamily="34" charset="0"/>
                <a:cs typeface="Arial" panose="020B0604020202020204" pitchFamily="34" charset="0"/>
              </a:rPr>
              <a:t>12</a:t>
            </a:r>
          </a:p>
          <a:p>
            <a:pPr lvl="1">
              <a:lnSpc>
                <a:spcPct val="150000"/>
              </a:lnSpc>
              <a:spcBef>
                <a:spcPts val="600"/>
              </a:spcBef>
            </a:pPr>
            <a:r>
              <a:rPr lang="cs-CZ" sz="1200" dirty="0" smtClean="0">
                <a:latin typeface="Arial" panose="020B0604020202020204" pitchFamily="34" charset="0"/>
                <a:cs typeface="Arial" panose="020B0604020202020204" pitchFamily="34" charset="0"/>
              </a:rPr>
              <a:t>530 tis.</a:t>
            </a:r>
          </a:p>
          <a:p>
            <a:pPr lvl="1">
              <a:lnSpc>
                <a:spcPct val="150000"/>
              </a:lnSpc>
              <a:spcBef>
                <a:spcPts val="600"/>
              </a:spcBef>
            </a:pPr>
            <a:r>
              <a:rPr lang="cs-CZ" sz="1200" dirty="0" smtClean="0">
                <a:latin typeface="Arial" panose="020B0604020202020204" pitchFamily="34" charset="0"/>
                <a:cs typeface="Arial" panose="020B0604020202020204" pitchFamily="34" charset="0"/>
              </a:rPr>
              <a:t>32 tis</a:t>
            </a:r>
          </a:p>
          <a:p>
            <a:pPr marL="457200" lvl="1" indent="0">
              <a:lnSpc>
                <a:spcPct val="150000"/>
              </a:lnSpc>
              <a:spcBef>
                <a:spcPts val="600"/>
              </a:spcBef>
              <a:buNone/>
            </a:pPr>
            <a:endParaRPr lang="cs-CZ" sz="1200" dirty="0">
              <a:latin typeface="Arial" panose="020B0604020202020204" pitchFamily="34" charset="0"/>
              <a:cs typeface="Arial" panose="020B0604020202020204" pitchFamily="34" charset="0"/>
            </a:endParaRPr>
          </a:p>
          <a:p>
            <a:pPr>
              <a:lnSpc>
                <a:spcPct val="150000"/>
              </a:lnSpc>
              <a:spcBef>
                <a:spcPts val="600"/>
              </a:spcBef>
            </a:pPr>
            <a:r>
              <a:rPr lang="cs-CZ" sz="1200" dirty="0" smtClean="0">
                <a:latin typeface="Arial" panose="020B0604020202020204" pitchFamily="34" charset="0"/>
                <a:cs typeface="Arial" panose="020B0604020202020204" pitchFamily="34" charset="0"/>
              </a:rPr>
              <a:t>Mezi jakými kraji se nejvíce migruje v rámci ČR</a:t>
            </a:r>
          </a:p>
          <a:p>
            <a:pPr lvl="1">
              <a:lnSpc>
                <a:spcPct val="150000"/>
              </a:lnSpc>
              <a:spcBef>
                <a:spcPts val="600"/>
              </a:spcBef>
            </a:pPr>
            <a:r>
              <a:rPr lang="cs-CZ" sz="1200" dirty="0" smtClean="0">
                <a:latin typeface="Arial" panose="020B0604020202020204" pitchFamily="34" charset="0"/>
                <a:cs typeface="Arial" panose="020B0604020202020204" pitchFamily="34" charset="0"/>
              </a:rPr>
              <a:t>Mezi Zlýnským a Olomouckým</a:t>
            </a:r>
          </a:p>
          <a:p>
            <a:pPr lvl="1">
              <a:lnSpc>
                <a:spcPct val="150000"/>
              </a:lnSpc>
              <a:spcBef>
                <a:spcPts val="600"/>
              </a:spcBef>
            </a:pPr>
            <a:r>
              <a:rPr lang="cs-CZ" sz="1200" dirty="0" smtClean="0">
                <a:latin typeface="Arial" panose="020B0604020202020204" pitchFamily="34" charset="0"/>
                <a:cs typeface="Arial" panose="020B0604020202020204" pitchFamily="34" charset="0"/>
              </a:rPr>
              <a:t>Mezi Brnem a Moravskoslezským</a:t>
            </a:r>
          </a:p>
          <a:p>
            <a:pPr lvl="1">
              <a:lnSpc>
                <a:spcPct val="150000"/>
              </a:lnSpc>
              <a:spcBef>
                <a:spcPts val="600"/>
              </a:spcBef>
            </a:pPr>
            <a:r>
              <a:rPr lang="cs-CZ" sz="1200" dirty="0" smtClean="0">
                <a:latin typeface="Arial" panose="020B0604020202020204" pitchFamily="34" charset="0"/>
                <a:cs typeface="Arial" panose="020B0604020202020204" pitchFamily="34" charset="0"/>
              </a:rPr>
              <a:t>Mezi Prahou a Středočeským</a:t>
            </a:r>
          </a:p>
          <a:p>
            <a:pPr lvl="1">
              <a:lnSpc>
                <a:spcPct val="150000"/>
              </a:lnSpc>
              <a:spcBef>
                <a:spcPts val="600"/>
              </a:spcBef>
            </a:pPr>
            <a:endParaRPr lang="cs-CZ" sz="1200" dirty="0" smtClean="0">
              <a:latin typeface="Arial" panose="020B0604020202020204" pitchFamily="34" charset="0"/>
              <a:cs typeface="Arial" panose="020B0604020202020204" pitchFamily="34" charset="0"/>
            </a:endParaRPr>
          </a:p>
          <a:p>
            <a:pPr>
              <a:lnSpc>
                <a:spcPct val="150000"/>
              </a:lnSpc>
              <a:spcBef>
                <a:spcPts val="600"/>
              </a:spcBef>
            </a:pPr>
            <a:r>
              <a:rPr lang="cs-CZ" sz="1200" dirty="0" smtClean="0">
                <a:latin typeface="Arial" panose="020B0604020202020204" pitchFamily="34" charset="0"/>
                <a:cs typeface="Arial" panose="020B0604020202020204" pitchFamily="34" charset="0"/>
              </a:rPr>
              <a:t>Kolik procent vysokoškolských studentů v ČR tvoří cizinci</a:t>
            </a:r>
          </a:p>
          <a:p>
            <a:pPr lvl="1">
              <a:lnSpc>
                <a:spcPct val="150000"/>
              </a:lnSpc>
              <a:spcBef>
                <a:spcPts val="600"/>
              </a:spcBef>
            </a:pPr>
            <a:r>
              <a:rPr lang="cs-CZ" sz="1200" dirty="0" smtClean="0">
                <a:latin typeface="Arial" panose="020B0604020202020204" pitchFamily="34" charset="0"/>
                <a:cs typeface="Arial" panose="020B0604020202020204" pitchFamily="34" charset="0"/>
              </a:rPr>
              <a:t>18% tedy 61,5 tis. studentů</a:t>
            </a:r>
          </a:p>
          <a:p>
            <a:pPr lvl="1">
              <a:lnSpc>
                <a:spcPct val="150000"/>
              </a:lnSpc>
              <a:spcBef>
                <a:spcPts val="600"/>
              </a:spcBef>
            </a:pPr>
            <a:r>
              <a:rPr lang="cs-CZ" sz="1200" dirty="0" smtClean="0">
                <a:latin typeface="Arial" panose="020B0604020202020204" pitchFamily="34" charset="0"/>
                <a:cs typeface="Arial" panose="020B0604020202020204" pitchFamily="34" charset="0"/>
              </a:rPr>
              <a:t>12% tedy 41,2 tis. studentů</a:t>
            </a:r>
          </a:p>
          <a:p>
            <a:pPr lvl="1">
              <a:lnSpc>
                <a:spcPct val="150000"/>
              </a:lnSpc>
              <a:spcBef>
                <a:spcPts val="600"/>
              </a:spcBef>
            </a:pPr>
            <a:r>
              <a:rPr lang="cs-CZ" sz="1200" dirty="0" smtClean="0">
                <a:latin typeface="Arial" panose="020B0604020202020204" pitchFamily="34" charset="0"/>
                <a:cs typeface="Arial" panose="020B0604020202020204" pitchFamily="34" charset="0"/>
              </a:rPr>
              <a:t>0,2% tedy 6,8 tis. studentů</a:t>
            </a:r>
          </a:p>
          <a:p>
            <a:pPr lvl="1"/>
            <a:endParaRPr lang="cs-CZ" dirty="0"/>
          </a:p>
          <a:p>
            <a:pPr marL="0" indent="0">
              <a:buNone/>
            </a:pPr>
            <a:endParaRPr lang="cs-CZ" dirty="0" smtClean="0"/>
          </a:p>
          <a:p>
            <a:pPr lvl="1"/>
            <a:endParaRPr lang="cs-CZ" dirty="0" smtClean="0"/>
          </a:p>
          <a:p>
            <a:pPr lvl="1"/>
            <a:endParaRPr lang="cs-CZ" dirty="0" smtClean="0"/>
          </a:p>
          <a:p>
            <a:pPr marL="457200" lvl="1" indent="0">
              <a:buNone/>
            </a:pPr>
            <a:endParaRPr lang="cs-CZ" dirty="0" smtClean="0"/>
          </a:p>
          <a:p>
            <a:pPr lvl="1"/>
            <a:endParaRPr lang="cs-CZ" dirty="0" smtClean="0"/>
          </a:p>
          <a:p>
            <a:pPr lvl="1"/>
            <a:endParaRPr lang="cs-CZ" dirty="0" smtClean="0"/>
          </a:p>
          <a:p>
            <a:pPr lvl="1"/>
            <a:endParaRPr lang="cs-CZ" dirty="0"/>
          </a:p>
        </p:txBody>
      </p:sp>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03112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1978"/>
          </a:xfrm>
        </p:spPr>
        <p:txBody>
          <a:bodyPr>
            <a:normAutofit/>
          </a:bodyPr>
          <a:lstStyle/>
          <a:p>
            <a:r>
              <a:rPr lang="cs-CZ" dirty="0" smtClean="0"/>
              <a:t>PRŮBĚŽNÝ KVÍZ 1 (ŘEŠENÍ)</a:t>
            </a:r>
            <a:endParaRPr lang="cs-CZ" dirty="0"/>
          </a:p>
        </p:txBody>
      </p:sp>
      <p:sp>
        <p:nvSpPr>
          <p:cNvPr id="3" name="Content Placeholder 2"/>
          <p:cNvSpPr>
            <a:spLocks noGrp="1"/>
          </p:cNvSpPr>
          <p:nvPr>
            <p:ph idx="1"/>
          </p:nvPr>
        </p:nvSpPr>
        <p:spPr>
          <a:xfrm>
            <a:off x="677334" y="1449859"/>
            <a:ext cx="8596668" cy="4852087"/>
          </a:xfrm>
        </p:spPr>
        <p:txBody>
          <a:bodyPr>
            <a:normAutofit lnSpcReduction="10000"/>
          </a:bodyPr>
          <a:lstStyle/>
          <a:p>
            <a:pPr>
              <a:lnSpc>
                <a:spcPct val="150000"/>
              </a:lnSpc>
              <a:spcBef>
                <a:spcPts val="600"/>
              </a:spcBef>
            </a:pPr>
            <a:r>
              <a:rPr lang="cs-CZ" sz="1200" dirty="0" smtClean="0">
                <a:latin typeface="Arial" panose="020B0604020202020204" pitchFamily="34" charset="0"/>
                <a:cs typeface="Arial" panose="020B0604020202020204" pitchFamily="34" charset="0"/>
              </a:rPr>
              <a:t>Kolik cizinců žije na území ČR</a:t>
            </a:r>
          </a:p>
          <a:p>
            <a:pPr lvl="1">
              <a:lnSpc>
                <a:spcPct val="150000"/>
              </a:lnSpc>
              <a:spcBef>
                <a:spcPts val="600"/>
              </a:spcBef>
            </a:pPr>
            <a:r>
              <a:rPr lang="cs-CZ" sz="1200" dirty="0" smtClean="0">
                <a:latin typeface="Arial" panose="020B0604020202020204" pitchFamily="34" charset="0"/>
                <a:cs typeface="Arial" panose="020B0604020202020204" pitchFamily="34" charset="0"/>
              </a:rPr>
              <a:t>12</a:t>
            </a:r>
          </a:p>
          <a:p>
            <a:pPr lvl="1">
              <a:lnSpc>
                <a:spcPct val="150000"/>
              </a:lnSpc>
              <a:spcBef>
                <a:spcPts val="600"/>
              </a:spcBef>
            </a:pPr>
            <a:r>
              <a:rPr lang="cs-CZ" sz="1200" dirty="0" smtClean="0">
                <a:solidFill>
                  <a:schemeClr val="accent1"/>
                </a:solidFill>
                <a:latin typeface="Arial" panose="020B0604020202020204" pitchFamily="34" charset="0"/>
                <a:cs typeface="Arial" panose="020B0604020202020204" pitchFamily="34" charset="0"/>
              </a:rPr>
              <a:t>530 tis.</a:t>
            </a:r>
          </a:p>
          <a:p>
            <a:pPr lvl="1">
              <a:lnSpc>
                <a:spcPct val="150000"/>
              </a:lnSpc>
              <a:spcBef>
                <a:spcPts val="600"/>
              </a:spcBef>
            </a:pPr>
            <a:r>
              <a:rPr lang="cs-CZ" sz="1200" dirty="0" smtClean="0">
                <a:latin typeface="Arial" panose="020B0604020202020204" pitchFamily="34" charset="0"/>
                <a:cs typeface="Arial" panose="020B0604020202020204" pitchFamily="34" charset="0"/>
              </a:rPr>
              <a:t>32 tis</a:t>
            </a:r>
          </a:p>
          <a:p>
            <a:pPr marL="457200" lvl="1" indent="0">
              <a:lnSpc>
                <a:spcPct val="150000"/>
              </a:lnSpc>
              <a:spcBef>
                <a:spcPts val="600"/>
              </a:spcBef>
              <a:buNone/>
            </a:pPr>
            <a:endParaRPr lang="cs-CZ" sz="1200" dirty="0">
              <a:latin typeface="Arial" panose="020B0604020202020204" pitchFamily="34" charset="0"/>
              <a:cs typeface="Arial" panose="020B0604020202020204" pitchFamily="34" charset="0"/>
            </a:endParaRPr>
          </a:p>
          <a:p>
            <a:pPr>
              <a:lnSpc>
                <a:spcPct val="150000"/>
              </a:lnSpc>
              <a:spcBef>
                <a:spcPts val="600"/>
              </a:spcBef>
            </a:pPr>
            <a:r>
              <a:rPr lang="cs-CZ" sz="1200" dirty="0" smtClean="0">
                <a:latin typeface="Arial" panose="020B0604020202020204" pitchFamily="34" charset="0"/>
                <a:cs typeface="Arial" panose="020B0604020202020204" pitchFamily="34" charset="0"/>
              </a:rPr>
              <a:t>Mezi jakými kraji se nejvíce migruje v rámci ČR</a:t>
            </a:r>
          </a:p>
          <a:p>
            <a:pPr lvl="1">
              <a:lnSpc>
                <a:spcPct val="150000"/>
              </a:lnSpc>
              <a:spcBef>
                <a:spcPts val="600"/>
              </a:spcBef>
            </a:pPr>
            <a:r>
              <a:rPr lang="cs-CZ" sz="1200" dirty="0" smtClean="0">
                <a:latin typeface="Arial" panose="020B0604020202020204" pitchFamily="34" charset="0"/>
                <a:cs typeface="Arial" panose="020B0604020202020204" pitchFamily="34" charset="0"/>
              </a:rPr>
              <a:t>Mezi Zlýnským a Olomouckým</a:t>
            </a:r>
          </a:p>
          <a:p>
            <a:pPr lvl="1">
              <a:lnSpc>
                <a:spcPct val="150000"/>
              </a:lnSpc>
              <a:spcBef>
                <a:spcPts val="600"/>
              </a:spcBef>
            </a:pPr>
            <a:r>
              <a:rPr lang="cs-CZ" sz="1200" dirty="0" smtClean="0">
                <a:latin typeface="Arial" panose="020B0604020202020204" pitchFamily="34" charset="0"/>
                <a:cs typeface="Arial" panose="020B0604020202020204" pitchFamily="34" charset="0"/>
              </a:rPr>
              <a:t>Mezi Brnem a Moravskoslezským</a:t>
            </a:r>
          </a:p>
          <a:p>
            <a:pPr lvl="1">
              <a:lnSpc>
                <a:spcPct val="150000"/>
              </a:lnSpc>
              <a:spcBef>
                <a:spcPts val="600"/>
              </a:spcBef>
            </a:pPr>
            <a:r>
              <a:rPr lang="cs-CZ" sz="1200" dirty="0" smtClean="0">
                <a:solidFill>
                  <a:schemeClr val="accent1"/>
                </a:solidFill>
                <a:latin typeface="Arial" panose="020B0604020202020204" pitchFamily="34" charset="0"/>
                <a:cs typeface="Arial" panose="020B0604020202020204" pitchFamily="34" charset="0"/>
              </a:rPr>
              <a:t>Mezi Prahou a Středočeským</a:t>
            </a:r>
          </a:p>
          <a:p>
            <a:pPr lvl="1">
              <a:lnSpc>
                <a:spcPct val="150000"/>
              </a:lnSpc>
              <a:spcBef>
                <a:spcPts val="600"/>
              </a:spcBef>
            </a:pPr>
            <a:endParaRPr lang="cs-CZ" sz="1200" dirty="0" smtClean="0">
              <a:latin typeface="Arial" panose="020B0604020202020204" pitchFamily="34" charset="0"/>
              <a:cs typeface="Arial" panose="020B0604020202020204" pitchFamily="34" charset="0"/>
            </a:endParaRPr>
          </a:p>
          <a:p>
            <a:pPr>
              <a:lnSpc>
                <a:spcPct val="150000"/>
              </a:lnSpc>
              <a:spcBef>
                <a:spcPts val="600"/>
              </a:spcBef>
            </a:pPr>
            <a:r>
              <a:rPr lang="cs-CZ" sz="1200" dirty="0" smtClean="0">
                <a:latin typeface="Arial" panose="020B0604020202020204" pitchFamily="34" charset="0"/>
                <a:cs typeface="Arial" panose="020B0604020202020204" pitchFamily="34" charset="0"/>
              </a:rPr>
              <a:t>Kolik procent vysokoškolských studentů v ČR tvoří cizinci</a:t>
            </a:r>
          </a:p>
          <a:p>
            <a:pPr lvl="1">
              <a:lnSpc>
                <a:spcPct val="150000"/>
              </a:lnSpc>
              <a:spcBef>
                <a:spcPts val="600"/>
              </a:spcBef>
            </a:pPr>
            <a:r>
              <a:rPr lang="cs-CZ" sz="1200" dirty="0" smtClean="0">
                <a:latin typeface="Arial" panose="020B0604020202020204" pitchFamily="34" charset="0"/>
                <a:cs typeface="Arial" panose="020B0604020202020204" pitchFamily="34" charset="0"/>
              </a:rPr>
              <a:t>18% tedy 61,5 tis. studentů</a:t>
            </a:r>
          </a:p>
          <a:p>
            <a:pPr lvl="1">
              <a:lnSpc>
                <a:spcPct val="150000"/>
              </a:lnSpc>
              <a:spcBef>
                <a:spcPts val="600"/>
              </a:spcBef>
            </a:pPr>
            <a:r>
              <a:rPr lang="cs-CZ" sz="1200" dirty="0" smtClean="0">
                <a:solidFill>
                  <a:schemeClr val="accent1"/>
                </a:solidFill>
                <a:latin typeface="Arial" panose="020B0604020202020204" pitchFamily="34" charset="0"/>
                <a:cs typeface="Arial" panose="020B0604020202020204" pitchFamily="34" charset="0"/>
              </a:rPr>
              <a:t>12% tedy 41,2 tis. studentů</a:t>
            </a:r>
          </a:p>
          <a:p>
            <a:pPr lvl="1">
              <a:lnSpc>
                <a:spcPct val="150000"/>
              </a:lnSpc>
              <a:spcBef>
                <a:spcPts val="600"/>
              </a:spcBef>
            </a:pPr>
            <a:r>
              <a:rPr lang="cs-CZ" sz="1200" dirty="0" smtClean="0">
                <a:latin typeface="Arial" panose="020B0604020202020204" pitchFamily="34" charset="0"/>
                <a:cs typeface="Arial" panose="020B0604020202020204" pitchFamily="34" charset="0"/>
              </a:rPr>
              <a:t>0,2% tedy 6,8 tis. studentů</a:t>
            </a:r>
          </a:p>
          <a:p>
            <a:pPr lvl="1"/>
            <a:endParaRPr lang="cs-CZ" dirty="0"/>
          </a:p>
          <a:p>
            <a:pPr marL="0" indent="0">
              <a:buNone/>
            </a:pPr>
            <a:endParaRPr lang="cs-CZ" dirty="0" smtClean="0"/>
          </a:p>
          <a:p>
            <a:pPr lvl="1"/>
            <a:endParaRPr lang="cs-CZ" dirty="0" smtClean="0"/>
          </a:p>
          <a:p>
            <a:pPr lvl="1"/>
            <a:endParaRPr lang="cs-CZ" dirty="0" smtClean="0"/>
          </a:p>
          <a:p>
            <a:pPr marL="457200" lvl="1" indent="0">
              <a:buNone/>
            </a:pPr>
            <a:endParaRPr lang="cs-CZ" dirty="0" smtClean="0"/>
          </a:p>
          <a:p>
            <a:pPr lvl="1"/>
            <a:endParaRPr lang="cs-CZ" dirty="0" smtClean="0"/>
          </a:p>
          <a:p>
            <a:pPr lvl="1"/>
            <a:endParaRPr lang="cs-CZ" dirty="0" smtClean="0"/>
          </a:p>
          <a:p>
            <a:pPr lvl="1"/>
            <a:endParaRPr lang="cs-CZ" dirty="0"/>
          </a:p>
        </p:txBody>
      </p:sp>
      <p:sp>
        <p:nvSpPr>
          <p:cNvPr id="4" name="Slide Number Placeholder 3"/>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91697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C47D6939-6B51-44CE-BC67-2D32DE89BCE5}"/>
              </a:ext>
            </a:extLst>
          </p:cNvPr>
          <p:cNvSpPr>
            <a:spLocks noGrp="1"/>
          </p:cNvSpPr>
          <p:nvPr>
            <p:ph type="title"/>
          </p:nvPr>
        </p:nvSpPr>
        <p:spPr>
          <a:xfrm>
            <a:off x="8549640" y="685798"/>
            <a:ext cx="3200400" cy="5341667"/>
          </a:xfrm>
        </p:spPr>
        <p:txBody>
          <a:bodyPr>
            <a:normAutofit/>
          </a:bodyPr>
          <a:lstStyle/>
          <a:p>
            <a:pPr algn="ctr"/>
            <a:r>
              <a:rPr lang="cs-CZ" sz="4400" dirty="0">
                <a:latin typeface="Arial Black" panose="020B0A04020102020204" pitchFamily="34" charset="0"/>
              </a:rPr>
              <a:t/>
            </a:r>
            <a:br>
              <a:rPr lang="cs-CZ" sz="4400" dirty="0">
                <a:latin typeface="Arial Black" panose="020B0A04020102020204" pitchFamily="34" charset="0"/>
              </a:rPr>
            </a:br>
            <a:r>
              <a:rPr lang="cs-CZ" sz="4400" dirty="0">
                <a:latin typeface="Arial Black" panose="020B0A04020102020204" pitchFamily="34" charset="0"/>
              </a:rPr>
              <a:t/>
            </a:r>
            <a:br>
              <a:rPr lang="cs-CZ" sz="4400" dirty="0">
                <a:latin typeface="Arial Black" panose="020B0A04020102020204" pitchFamily="34" charset="0"/>
              </a:rPr>
            </a:br>
            <a:r>
              <a:rPr lang="cs-CZ" dirty="0"/>
              <a:t/>
            </a:r>
            <a:br>
              <a:rPr lang="cs-CZ" dirty="0"/>
            </a:br>
            <a:r>
              <a:rPr lang="cs-CZ" dirty="0"/>
              <a:t/>
            </a:r>
            <a:br>
              <a:rPr lang="cs-CZ" dirty="0"/>
            </a:br>
            <a:endParaRPr lang="cs-CZ" dirty="0"/>
          </a:p>
        </p:txBody>
      </p:sp>
      <p:sp>
        <p:nvSpPr>
          <p:cNvPr id="8" name="Zástupný symbol pro obsah 7">
            <a:extLst>
              <a:ext uri="{FF2B5EF4-FFF2-40B4-BE49-F238E27FC236}">
                <a16:creationId xmlns:a16="http://schemas.microsoft.com/office/drawing/2014/main" id="{3D854EEB-49F5-45FD-866B-0F627AC683C6}"/>
              </a:ext>
            </a:extLst>
          </p:cNvPr>
          <p:cNvSpPr>
            <a:spLocks noGrp="1"/>
          </p:cNvSpPr>
          <p:nvPr>
            <p:ph idx="1"/>
          </p:nvPr>
        </p:nvSpPr>
        <p:spPr>
          <a:xfrm>
            <a:off x="980579" y="972065"/>
            <a:ext cx="7104858" cy="4539972"/>
          </a:xfrm>
        </p:spPr>
        <p:txBody>
          <a:bodyPr>
            <a:normAutofit fontScale="25000" lnSpcReduction="20000"/>
          </a:bodyPr>
          <a:lstStyle/>
          <a:p>
            <a:pPr marL="0" indent="0">
              <a:buNone/>
            </a:pPr>
            <a:r>
              <a:rPr lang="cs-CZ" sz="14400" dirty="0" smtClean="0">
                <a:solidFill>
                  <a:srgbClr val="92D050"/>
                </a:solidFill>
                <a:latin typeface="Arial" panose="020B0604020202020204" pitchFamily="34" charset="0"/>
                <a:cs typeface="Arial" panose="020B0604020202020204" pitchFamily="34" charset="0"/>
              </a:rPr>
              <a:t>OBSAH</a:t>
            </a:r>
          </a:p>
          <a:p>
            <a:pPr>
              <a:lnSpc>
                <a:spcPct val="170000"/>
              </a:lnSpc>
              <a:spcBef>
                <a:spcPts val="600"/>
              </a:spcBef>
            </a:pPr>
            <a:r>
              <a:rPr lang="cs-CZ" sz="4400" dirty="0" smtClean="0">
                <a:latin typeface="Arial" panose="020B0604020202020204" pitchFamily="34" charset="0"/>
                <a:cs typeface="Arial" panose="020B0604020202020204" pitchFamily="34" charset="0"/>
              </a:rPr>
              <a:t>ZÁKLADNÍ POJMY Z OBLASTI MIGRACE</a:t>
            </a:r>
          </a:p>
          <a:p>
            <a:pPr>
              <a:lnSpc>
                <a:spcPct val="170000"/>
              </a:lnSpc>
              <a:spcBef>
                <a:spcPts val="600"/>
              </a:spcBef>
            </a:pPr>
            <a:r>
              <a:rPr lang="cs-CZ" sz="4400" dirty="0" smtClean="0">
                <a:latin typeface="Arial" panose="020B0604020202020204" pitchFamily="34" charset="0"/>
                <a:cs typeface="Arial" panose="020B0604020202020204" pitchFamily="34" charset="0"/>
              </a:rPr>
              <a:t>GLOBÁLNÍ PROBLÉM, TEORIE MULTIKULTURALISMU</a:t>
            </a:r>
          </a:p>
          <a:p>
            <a:pPr>
              <a:lnSpc>
                <a:spcPct val="170000"/>
              </a:lnSpc>
              <a:spcBef>
                <a:spcPts val="600"/>
              </a:spcBef>
            </a:pPr>
            <a:r>
              <a:rPr lang="cs-CZ" sz="4400" dirty="0" smtClean="0">
                <a:latin typeface="Arial" panose="020B0604020202020204" pitchFamily="34" charset="0"/>
                <a:cs typeface="Arial" panose="020B0604020202020204" pitchFamily="34" charset="0"/>
              </a:rPr>
              <a:t>MULTIKULTURALISMUS A PLURALISMUS</a:t>
            </a:r>
            <a:endParaRPr lang="cs-CZ" sz="4400" dirty="0">
              <a:latin typeface="Arial" panose="020B0604020202020204" pitchFamily="34" charset="0"/>
              <a:cs typeface="Arial" panose="020B0604020202020204" pitchFamily="34" charset="0"/>
            </a:endParaRPr>
          </a:p>
          <a:p>
            <a:pPr>
              <a:lnSpc>
                <a:spcPct val="170000"/>
              </a:lnSpc>
              <a:spcBef>
                <a:spcPts val="600"/>
              </a:spcBef>
            </a:pPr>
            <a:r>
              <a:rPr lang="cs-CZ" sz="4400" dirty="0" smtClean="0">
                <a:latin typeface="Arial" panose="020B0604020202020204" pitchFamily="34" charset="0"/>
                <a:cs typeface="Arial" panose="020B0604020202020204" pitchFamily="34" charset="0"/>
              </a:rPr>
              <a:t>GLOBALIZACE A MIGRACE</a:t>
            </a:r>
          </a:p>
          <a:p>
            <a:pPr>
              <a:lnSpc>
                <a:spcPct val="170000"/>
              </a:lnSpc>
              <a:spcBef>
                <a:spcPts val="600"/>
              </a:spcBef>
            </a:pPr>
            <a:r>
              <a:rPr lang="cs-CZ" sz="4400" dirty="0" smtClean="0">
                <a:latin typeface="Arial" panose="020B0604020202020204" pitchFamily="34" charset="0"/>
                <a:cs typeface="Arial" panose="020B0604020202020204" pitchFamily="34" charset="0"/>
              </a:rPr>
              <a:t>MIGRACE NA ZKOUŽKU</a:t>
            </a:r>
          </a:p>
          <a:p>
            <a:pPr>
              <a:lnSpc>
                <a:spcPct val="170000"/>
              </a:lnSpc>
              <a:spcBef>
                <a:spcPts val="600"/>
              </a:spcBef>
            </a:pPr>
            <a:r>
              <a:rPr lang="cs-CZ" sz="4400" dirty="0" smtClean="0">
                <a:latin typeface="Arial" panose="020B0604020202020204" pitchFamily="34" charset="0"/>
                <a:cs typeface="Arial" panose="020B0604020202020204" pitchFamily="34" charset="0"/>
              </a:rPr>
              <a:t>GLOBÁLNÍ REMITENCE</a:t>
            </a:r>
          </a:p>
          <a:p>
            <a:pPr>
              <a:lnSpc>
                <a:spcPct val="170000"/>
              </a:lnSpc>
              <a:spcBef>
                <a:spcPts val="600"/>
              </a:spcBef>
            </a:pPr>
            <a:r>
              <a:rPr lang="cs-CZ" sz="4400" dirty="0" smtClean="0">
                <a:latin typeface="Arial" panose="020B0604020202020204" pitchFamily="34" charset="0"/>
                <a:cs typeface="Arial" panose="020B0604020202020204" pitchFamily="34" charset="0"/>
              </a:rPr>
              <a:t>STATISTIKY MIGRACE</a:t>
            </a:r>
          </a:p>
          <a:p>
            <a:pPr>
              <a:lnSpc>
                <a:spcPct val="170000"/>
              </a:lnSpc>
              <a:spcBef>
                <a:spcPts val="600"/>
              </a:spcBef>
            </a:pPr>
            <a:r>
              <a:rPr lang="cs-CZ" sz="4400" dirty="0" smtClean="0">
                <a:latin typeface="Arial" panose="020B0604020202020204" pitchFamily="34" charset="0"/>
                <a:cs typeface="Arial" panose="020B0604020202020204" pitchFamily="34" charset="0"/>
              </a:rPr>
              <a:t>DŮSLEDKY MIGRACE</a:t>
            </a:r>
          </a:p>
          <a:p>
            <a:pPr>
              <a:lnSpc>
                <a:spcPct val="170000"/>
              </a:lnSpc>
              <a:spcBef>
                <a:spcPts val="600"/>
              </a:spcBef>
            </a:pPr>
            <a:r>
              <a:rPr lang="cs-CZ" sz="4400" dirty="0" smtClean="0">
                <a:latin typeface="Arial" panose="020B0604020202020204" pitchFamily="34" charset="0"/>
                <a:cs typeface="Arial" panose="020B0604020202020204" pitchFamily="34" charset="0"/>
              </a:rPr>
              <a:t>SLAVNÍ MIGRANTI</a:t>
            </a:r>
          </a:p>
          <a:p>
            <a:pPr>
              <a:lnSpc>
                <a:spcPct val="170000"/>
              </a:lnSpc>
              <a:spcBef>
                <a:spcPts val="600"/>
              </a:spcBef>
            </a:pPr>
            <a:r>
              <a:rPr lang="cs-CZ" sz="4400" dirty="0" smtClean="0">
                <a:latin typeface="Arial" panose="020B0604020202020204" pitchFamily="34" charset="0"/>
                <a:cs typeface="Arial" panose="020B0604020202020204" pitchFamily="34" charset="0"/>
              </a:rPr>
              <a:t>AZYL, AZYLOVÁ ZAŘÍZENÍ</a:t>
            </a:r>
          </a:p>
          <a:p>
            <a:pPr>
              <a:lnSpc>
                <a:spcPct val="170000"/>
              </a:lnSpc>
              <a:spcBef>
                <a:spcPts val="600"/>
              </a:spcBef>
            </a:pPr>
            <a:r>
              <a:rPr lang="cs-CZ" sz="4400" dirty="0" smtClean="0">
                <a:latin typeface="Arial" panose="020B0604020202020204" pitchFamily="34" charset="0"/>
                <a:cs typeface="Arial" panose="020B0604020202020204" pitchFamily="34" charset="0"/>
              </a:rPr>
              <a:t>ASIMILACE A INTEGRACE</a:t>
            </a:r>
          </a:p>
          <a:p>
            <a:endParaRPr lang="cs-CZ" sz="2600" dirty="0" smtClean="0">
              <a:latin typeface="Arial" panose="020B0604020202020204" pitchFamily="34" charset="0"/>
              <a:cs typeface="Arial" panose="020B0604020202020204" pitchFamily="34" charset="0"/>
            </a:endParaRPr>
          </a:p>
          <a:p>
            <a:endParaRPr lang="cs-CZ" sz="2800" dirty="0" smtClean="0">
              <a:latin typeface="Arial" panose="020B0604020202020204" pitchFamily="34" charset="0"/>
              <a:cs typeface="Arial" panose="020B0604020202020204" pitchFamily="34" charset="0"/>
            </a:endParaRPr>
          </a:p>
          <a:p>
            <a:endParaRPr lang="cs-CZ" sz="2800" dirty="0" smtClean="0">
              <a:latin typeface="Arial" panose="020B0604020202020204" pitchFamily="34" charset="0"/>
              <a:cs typeface="Arial" panose="020B0604020202020204" pitchFamily="34" charset="0"/>
            </a:endParaRPr>
          </a:p>
          <a:p>
            <a:endParaRPr lang="cs-CZ" sz="2800" dirty="0">
              <a:latin typeface="Arial" panose="020B0604020202020204" pitchFamily="34" charset="0"/>
              <a:cs typeface="Arial" panose="020B0604020202020204" pitchFamily="34" charset="0"/>
            </a:endParaRPr>
          </a:p>
          <a:p>
            <a:pPr marL="0" indent="0">
              <a:buNone/>
            </a:pPr>
            <a:endParaRPr lang="cs-CZ" sz="2800" dirty="0"/>
          </a:p>
        </p:txBody>
      </p:sp>
      <p:sp>
        <p:nvSpPr>
          <p:cNvPr id="4" name="Zástupný symbol pro číslo snímku 3">
            <a:extLst>
              <a:ext uri="{FF2B5EF4-FFF2-40B4-BE49-F238E27FC236}">
                <a16:creationId xmlns:a16="http://schemas.microsoft.com/office/drawing/2014/main" id="{CB877DFA-1759-4A32-864F-1DF664B4ED5B}"/>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965171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71215"/>
            <a:ext cx="8596668" cy="672269"/>
          </a:xfrm>
        </p:spPr>
        <p:txBody>
          <a:bodyPr>
            <a:normAutofit/>
          </a:bodyPr>
          <a:lstStyle/>
          <a:p>
            <a:pPr algn="ctr"/>
            <a:r>
              <a:rPr lang="cs-CZ" dirty="0" smtClean="0"/>
              <a:t>AZYL</a:t>
            </a:r>
            <a:endParaRPr lang="cs-CZ" dirty="0"/>
          </a:p>
        </p:txBody>
      </p:sp>
      <p:sp>
        <p:nvSpPr>
          <p:cNvPr id="3" name="Zástupný symbol pro obsah 2"/>
          <p:cNvSpPr>
            <a:spLocks noGrp="1"/>
          </p:cNvSpPr>
          <p:nvPr>
            <p:ph idx="1"/>
          </p:nvPr>
        </p:nvSpPr>
        <p:spPr>
          <a:xfrm>
            <a:off x="198769" y="555477"/>
            <a:ext cx="9415250" cy="3880773"/>
          </a:xfrm>
        </p:spPr>
        <p:txBody>
          <a:bodyPr>
            <a:normAutofit fontScale="25000" lnSpcReduction="20000"/>
          </a:bodyPr>
          <a:lstStyle/>
          <a:p>
            <a:pPr marL="0" indent="0">
              <a:lnSpc>
                <a:spcPct val="150000"/>
              </a:lnSpc>
              <a:spcBef>
                <a:spcPts val="600"/>
              </a:spcBef>
              <a:buNone/>
            </a:pPr>
            <a:r>
              <a:rPr lang="cs-CZ" sz="4400" b="1" i="1" dirty="0" smtClean="0">
                <a:latin typeface="Arial" panose="020B0604020202020204" pitchFamily="34" charset="0"/>
                <a:cs typeface="Arial" panose="020B0604020202020204" pitchFamily="34" charset="0"/>
              </a:rPr>
              <a:t>AZYL</a:t>
            </a:r>
            <a:r>
              <a:rPr lang="cs-CZ" sz="1100" b="1" i="1" dirty="0" smtClean="0">
                <a:latin typeface="Arial" panose="020B0604020202020204" pitchFamily="34" charset="0"/>
                <a:cs typeface="Arial" panose="020B0604020202020204" pitchFamily="34" charset="0"/>
              </a:rPr>
              <a:t> </a:t>
            </a:r>
          </a:p>
          <a:p>
            <a:pPr>
              <a:lnSpc>
                <a:spcPct val="170000"/>
              </a:lnSpc>
              <a:spcBef>
                <a:spcPts val="600"/>
              </a:spcBef>
            </a:pPr>
            <a:r>
              <a:rPr lang="cs-CZ" sz="4400" dirty="0" smtClean="0">
                <a:latin typeface="Arial" panose="020B0604020202020204" pitchFamily="34" charset="0"/>
                <a:cs typeface="Arial" panose="020B0604020202020204" pitchFamily="34" charset="0"/>
              </a:rPr>
              <a:t>Azyl </a:t>
            </a:r>
            <a:r>
              <a:rPr lang="cs-CZ" sz="4400" dirty="0">
                <a:latin typeface="Arial" panose="020B0604020202020204" pitchFamily="34" charset="0"/>
                <a:cs typeface="Arial" panose="020B0604020202020204" pitchFamily="34" charset="0"/>
              </a:rPr>
              <a:t>je často synonymicky uváděn s termínem mezinárodní ochrany, ovšem je na místě zdůraznit, že termín mezinárodní ochrany má v problematice uprchlictví širší význam. V termínu mezinárodní ochrany se totiž propojuje status uprchlíka a status doplňkové ochrany. </a:t>
            </a:r>
          </a:p>
          <a:p>
            <a:pPr>
              <a:lnSpc>
                <a:spcPct val="170000"/>
              </a:lnSpc>
              <a:spcBef>
                <a:spcPts val="600"/>
              </a:spcBef>
            </a:pPr>
            <a:r>
              <a:rPr lang="cs-CZ" sz="4400" dirty="0" smtClean="0">
                <a:latin typeface="Arial" panose="020B0604020202020204" pitchFamily="34" charset="0"/>
                <a:cs typeface="Arial" panose="020B0604020202020204" pitchFamily="34" charset="0"/>
              </a:rPr>
              <a:t>Pojem </a:t>
            </a:r>
            <a:r>
              <a:rPr lang="cs-CZ" sz="4400" dirty="0">
                <a:latin typeface="Arial" panose="020B0604020202020204" pitchFamily="34" charset="0"/>
                <a:cs typeface="Arial" panose="020B0604020202020204" pitchFamily="34" charset="0"/>
              </a:rPr>
              <a:t>azyl ustálenou definicí nedisponuje. Stal se tak především </a:t>
            </a:r>
            <a:r>
              <a:rPr lang="cs-CZ" sz="4400" dirty="0" err="1">
                <a:latin typeface="Arial" panose="020B0604020202020204" pitchFamily="34" charset="0"/>
                <a:cs typeface="Arial" panose="020B0604020202020204" pitchFamily="34" charset="0"/>
              </a:rPr>
              <a:t>principielním</a:t>
            </a:r>
            <a:r>
              <a:rPr lang="cs-CZ" sz="4400" dirty="0">
                <a:latin typeface="Arial" panose="020B0604020202020204" pitchFamily="34" charset="0"/>
                <a:cs typeface="Arial" panose="020B0604020202020204" pitchFamily="34" charset="0"/>
              </a:rPr>
              <a:t> označením pro souhrn ochrany poskytované danou zemí uprchlíkům na jejím území. Azyl pak v prvé řadě znamená základní ochranu. </a:t>
            </a:r>
            <a:r>
              <a:rPr lang="cs-CZ" sz="4400" dirty="0" smtClean="0">
                <a:latin typeface="Arial" panose="020B0604020202020204" pitchFamily="34" charset="0"/>
                <a:cs typeface="Arial" panose="020B0604020202020204" pitchFamily="34" charset="0"/>
              </a:rPr>
              <a:t>V </a:t>
            </a:r>
            <a:r>
              <a:rPr lang="cs-CZ" sz="4400" dirty="0">
                <a:latin typeface="Arial" panose="020B0604020202020204" pitchFamily="34" charset="0"/>
                <a:cs typeface="Arial" panose="020B0604020202020204" pitchFamily="34" charset="0"/>
              </a:rPr>
              <a:t>mnohých zemích však termín “azyl“ znamená mnohem víc a zahrnuje v sobě práva ustanovená v Úmluvě z roku 1951. </a:t>
            </a:r>
            <a:endParaRPr lang="cs-CZ" sz="4400" dirty="0" smtClean="0">
              <a:latin typeface="Arial" panose="020B0604020202020204" pitchFamily="34" charset="0"/>
              <a:cs typeface="Arial" panose="020B0604020202020204" pitchFamily="34" charset="0"/>
            </a:endParaRPr>
          </a:p>
          <a:p>
            <a:pPr>
              <a:lnSpc>
                <a:spcPct val="170000"/>
              </a:lnSpc>
              <a:spcBef>
                <a:spcPts val="600"/>
              </a:spcBef>
            </a:pPr>
            <a:r>
              <a:rPr lang="cs-CZ" sz="4400" dirty="0" smtClean="0">
                <a:latin typeface="Arial" panose="020B0604020202020204" pitchFamily="34" charset="0"/>
                <a:cs typeface="Arial" panose="020B0604020202020204" pitchFamily="34" charset="0"/>
              </a:rPr>
              <a:t>Důvodů </a:t>
            </a:r>
            <a:r>
              <a:rPr lang="cs-CZ" sz="4400" dirty="0">
                <a:latin typeface="Arial" panose="020B0604020202020204" pitchFamily="34" charset="0"/>
                <a:cs typeface="Arial" panose="020B0604020202020204" pitchFamily="34" charset="0"/>
              </a:rPr>
              <a:t>pro udělení azylu může být hned několik. </a:t>
            </a:r>
            <a:endParaRPr lang="cs-CZ" sz="4400" dirty="0" smtClean="0">
              <a:latin typeface="Arial" panose="020B0604020202020204" pitchFamily="34" charset="0"/>
              <a:cs typeface="Arial" panose="020B0604020202020204" pitchFamily="34" charset="0"/>
            </a:endParaRPr>
          </a:p>
          <a:p>
            <a:pPr marL="538163" indent="-179388">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Prvním </a:t>
            </a:r>
            <a:r>
              <a:rPr lang="cs-CZ" sz="4400" dirty="0">
                <a:latin typeface="Arial" panose="020B0604020202020204" pitchFamily="34" charset="0"/>
                <a:cs typeface="Arial" panose="020B0604020202020204" pitchFamily="34" charset="0"/>
              </a:rPr>
              <a:t>z nich je azyl udělený z důvodu pronásledování. </a:t>
            </a:r>
            <a:endParaRPr lang="cs-CZ" sz="4400" dirty="0" smtClean="0">
              <a:latin typeface="Arial" panose="020B0604020202020204" pitchFamily="34" charset="0"/>
              <a:cs typeface="Arial" panose="020B0604020202020204" pitchFamily="34" charset="0"/>
            </a:endParaRPr>
          </a:p>
          <a:p>
            <a:pPr marL="538163" indent="-179388">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Azyl </a:t>
            </a:r>
            <a:r>
              <a:rPr lang="cs-CZ" sz="4400" dirty="0">
                <a:latin typeface="Arial" panose="020B0604020202020204" pitchFamily="34" charset="0"/>
                <a:cs typeface="Arial" panose="020B0604020202020204" pitchFamily="34" charset="0"/>
              </a:rPr>
              <a:t>může být taktéž udělen i za účelem sloučení rodiny, kdy se rodinnému příslušníkovi azylanta, (tedy tomu, komu již azyl byl udělen) v případě hodném zvláštního zřetele, udělí azyl za jejím sloučením. </a:t>
            </a:r>
            <a:endParaRPr lang="cs-CZ" sz="4400" dirty="0" smtClean="0">
              <a:latin typeface="Arial" panose="020B0604020202020204" pitchFamily="34" charset="0"/>
              <a:cs typeface="Arial" panose="020B0604020202020204" pitchFamily="34" charset="0"/>
            </a:endParaRPr>
          </a:p>
          <a:p>
            <a:pPr marL="538163" indent="-179388">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Třetí </a:t>
            </a:r>
            <a:r>
              <a:rPr lang="cs-CZ" sz="4400" dirty="0">
                <a:latin typeface="Arial" panose="020B0604020202020204" pitchFamily="34" charset="0"/>
                <a:cs typeface="Arial" panose="020B0604020202020204" pitchFamily="34" charset="0"/>
              </a:rPr>
              <a:t>druh mezinárodní ochrany je tzv. humanitární azyl. V tomto případě jsou vyloučeny výše zmíněné dva zbylé typologické druhy azylu a i v tomto azylu figuruje případ hodný zvláštního zřetele. </a:t>
            </a:r>
          </a:p>
          <a:p>
            <a:pPr>
              <a:lnSpc>
                <a:spcPct val="170000"/>
              </a:lnSpc>
              <a:spcBef>
                <a:spcPts val="600"/>
              </a:spcBef>
            </a:pPr>
            <a:r>
              <a:rPr lang="cs-CZ" sz="4400" dirty="0" smtClean="0">
                <a:latin typeface="Arial" panose="020B0604020202020204" pitchFamily="34" charset="0"/>
                <a:cs typeface="Arial" panose="020B0604020202020204" pitchFamily="34" charset="0"/>
              </a:rPr>
              <a:t>Zvláštní </a:t>
            </a:r>
            <a:r>
              <a:rPr lang="cs-CZ" sz="4400" dirty="0">
                <a:latin typeface="Arial" panose="020B0604020202020204" pitchFamily="34" charset="0"/>
                <a:cs typeface="Arial" panose="020B0604020202020204" pitchFamily="34" charset="0"/>
              </a:rPr>
              <a:t>povahu má tzv. diplomatický azyl, který vychází z Úmluvy o diplomatickém azylu z roku 1954. Ta stanoví, že každý smluvní stát požívá práva udělit azyl, ale není vázán tak učinit nebo uvést důvody k jeho </a:t>
            </a:r>
            <a:r>
              <a:rPr lang="cs-CZ" sz="4400" dirty="0" smtClean="0">
                <a:latin typeface="Arial" panose="020B0604020202020204" pitchFamily="34" charset="0"/>
                <a:cs typeface="Arial" panose="020B0604020202020204" pitchFamily="34" charset="0"/>
              </a:rPr>
              <a:t>neposkytnutí</a:t>
            </a:r>
          </a:p>
          <a:p>
            <a:pPr marL="0" indent="0">
              <a:lnSpc>
                <a:spcPct val="170000"/>
              </a:lnSpc>
              <a:spcBef>
                <a:spcPts val="600"/>
              </a:spcBef>
              <a:buNone/>
            </a:pPr>
            <a:r>
              <a:rPr lang="cs-CZ" sz="4400" b="1" i="1" dirty="0" smtClean="0">
                <a:latin typeface="Arial" panose="020B0604020202020204" pitchFamily="34" charset="0"/>
                <a:cs typeface="Arial" panose="020B0604020202020204" pitchFamily="34" charset="0"/>
              </a:rPr>
              <a:t>ŽADATEL O AZYL</a:t>
            </a:r>
          </a:p>
          <a:p>
            <a:pPr>
              <a:lnSpc>
                <a:spcPct val="170000"/>
              </a:lnSpc>
              <a:spcBef>
                <a:spcPts val="600"/>
              </a:spcBef>
            </a:pPr>
            <a:r>
              <a:rPr lang="cs-CZ" sz="4400" dirty="0" smtClean="0">
                <a:latin typeface="Arial" panose="020B0604020202020204" pitchFamily="34" charset="0"/>
                <a:cs typeface="Arial" panose="020B0604020202020204" pitchFamily="34" charset="0"/>
              </a:rPr>
              <a:t>Definice </a:t>
            </a:r>
            <a:r>
              <a:rPr lang="cs-CZ" sz="4400" dirty="0">
                <a:latin typeface="Arial" panose="020B0604020202020204" pitchFamily="34" charset="0"/>
                <a:cs typeface="Arial" panose="020B0604020202020204" pitchFamily="34" charset="0"/>
              </a:rPr>
              <a:t>žadatele o azyl je v naší legislativě uvedena explicitně v zákoně o azylu, kde je žadatel definován jako cizinec, který požádal Českou republiku o ochranu formou azylu. Postavení žadatele je upraveno po dobu správního řízení o udělení azylu a po dobu soudního řízení zvláštním právním předpisem. </a:t>
            </a:r>
            <a:r>
              <a:rPr lang="cs-CZ" sz="4400" dirty="0" smtClean="0">
                <a:latin typeface="Arial" panose="020B0604020202020204" pitchFamily="34" charset="0"/>
                <a:cs typeface="Arial" panose="020B0604020202020204" pitchFamily="34" charset="0"/>
              </a:rPr>
              <a:t>Jiná </a:t>
            </a:r>
            <a:r>
              <a:rPr lang="cs-CZ" sz="4400" dirty="0">
                <a:latin typeface="Arial" panose="020B0604020202020204" pitchFamily="34" charset="0"/>
                <a:cs typeface="Arial" panose="020B0604020202020204" pitchFamily="34" charset="0"/>
              </a:rPr>
              <a:t>definice pak hovoří o žadateli </a:t>
            </a:r>
            <a:r>
              <a:rPr lang="cs-CZ" sz="4400" dirty="0" smtClean="0">
                <a:latin typeface="Arial" panose="020B0604020202020204" pitchFamily="34" charset="0"/>
                <a:cs typeface="Arial" panose="020B0604020202020204" pitchFamily="34" charset="0"/>
              </a:rPr>
              <a:t> </a:t>
            </a:r>
            <a:r>
              <a:rPr lang="cs-CZ" sz="4400" dirty="0">
                <a:latin typeface="Arial" panose="020B0604020202020204" pitchFamily="34" charset="0"/>
                <a:cs typeface="Arial" panose="020B0604020202020204" pitchFamily="34" charset="0"/>
              </a:rPr>
              <a:t>o azyl jako o každém cizinci, který ČR požádal o ochranu před stíháním z náboženských, politických či národnostních důvodů ve své zemi původu. </a:t>
            </a:r>
          </a:p>
          <a:p>
            <a:pPr>
              <a:lnSpc>
                <a:spcPct val="170000"/>
              </a:lnSpc>
              <a:spcBef>
                <a:spcPts val="600"/>
              </a:spcBef>
            </a:pPr>
            <a:endParaRPr lang="cs-CZ" sz="4400" dirty="0" smtClean="0">
              <a:latin typeface="Arial" panose="020B0604020202020204" pitchFamily="34" charset="0"/>
              <a:cs typeface="Arial" panose="020B0604020202020204" pitchFamily="34" charset="0"/>
            </a:endParaRPr>
          </a:p>
          <a:p>
            <a:pPr marL="538163" indent="-179388">
              <a:lnSpc>
                <a:spcPct val="150000"/>
              </a:lnSpc>
              <a:spcBef>
                <a:spcPts val="600"/>
              </a:spcBef>
              <a:buFont typeface="Arial" panose="020B0604020202020204" pitchFamily="34" charset="0"/>
              <a:buChar char="•"/>
            </a:pPr>
            <a:endParaRPr lang="cs-CZ" sz="1100" dirty="0" smtClean="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20</a:t>
            </a:fld>
            <a:endParaRPr lang="en-US" dirty="0"/>
          </a:p>
        </p:txBody>
      </p:sp>
      <p:sp>
        <p:nvSpPr>
          <p:cNvPr id="5" name="Obdélník 4"/>
          <p:cNvSpPr/>
          <p:nvPr/>
        </p:nvSpPr>
        <p:spPr>
          <a:xfrm>
            <a:off x="407349" y="6083321"/>
            <a:ext cx="6096000" cy="369332"/>
          </a:xfrm>
          <a:prstGeom prst="rect">
            <a:avLst/>
          </a:prstGeom>
        </p:spPr>
        <p:txBody>
          <a:bodyPr>
            <a:spAutoFit/>
          </a:bodyPr>
          <a:lstStyle/>
          <a:p>
            <a:r>
              <a:rPr lang="cs-CZ" sz="900" dirty="0">
                <a:solidFill>
                  <a:schemeClr val="bg1">
                    <a:lumMod val="50000"/>
                  </a:schemeClr>
                </a:solidFill>
              </a:rPr>
              <a:t>Klíma, K. a kol. 2005: Praktikum českého ústavního práva. Plzeň: Aleš </a:t>
            </a:r>
            <a:r>
              <a:rPr lang="cs-CZ" sz="900" dirty="0" smtClean="0">
                <a:solidFill>
                  <a:schemeClr val="bg1">
                    <a:lumMod val="50000"/>
                  </a:schemeClr>
                </a:solidFill>
              </a:rPr>
              <a:t>Čeněk, S.281,293</a:t>
            </a:r>
          </a:p>
          <a:p>
            <a:r>
              <a:rPr lang="cs-CZ" sz="900" dirty="0">
                <a:solidFill>
                  <a:schemeClr val="bg1">
                    <a:lumMod val="50000"/>
                  </a:schemeClr>
                </a:solidFill>
              </a:rPr>
              <a:t>Jílek, D., 2007: Právo na azyl: Přístup žadatelů o azyl k pracovnímu </a:t>
            </a:r>
            <a:r>
              <a:rPr lang="cs-CZ" sz="900" dirty="0" smtClean="0">
                <a:solidFill>
                  <a:schemeClr val="bg1">
                    <a:lumMod val="50000"/>
                  </a:schemeClr>
                </a:solidFill>
              </a:rPr>
              <a:t>trhu, Univerzita </a:t>
            </a:r>
            <a:r>
              <a:rPr lang="cs-CZ" sz="900" dirty="0">
                <a:solidFill>
                  <a:schemeClr val="bg1">
                    <a:lumMod val="50000"/>
                  </a:schemeClr>
                </a:solidFill>
              </a:rPr>
              <a:t>Karlova v </a:t>
            </a:r>
            <a:r>
              <a:rPr lang="cs-CZ" sz="900" dirty="0" smtClean="0">
                <a:solidFill>
                  <a:schemeClr val="bg1">
                    <a:lumMod val="50000"/>
                  </a:schemeClr>
                </a:solidFill>
              </a:rPr>
              <a:t>Praze, S.158 </a:t>
            </a:r>
            <a:endParaRPr lang="cs-CZ" sz="900" dirty="0">
              <a:solidFill>
                <a:schemeClr val="bg1">
                  <a:lumMod val="50000"/>
                </a:schemeClr>
              </a:solidFill>
            </a:endParaRPr>
          </a:p>
        </p:txBody>
      </p:sp>
    </p:spTree>
    <p:extLst>
      <p:ext uri="{BB962C8B-B14F-4D97-AF65-F5344CB8AC3E}">
        <p14:creationId xmlns:p14="http://schemas.microsoft.com/office/powerpoint/2010/main" val="315812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02401"/>
            <a:ext cx="8596668" cy="831640"/>
          </a:xfrm>
        </p:spPr>
        <p:txBody>
          <a:bodyPr>
            <a:normAutofit/>
          </a:bodyPr>
          <a:lstStyle/>
          <a:p>
            <a:r>
              <a:rPr lang="cs-CZ" dirty="0" smtClean="0"/>
              <a:t>UPRCHLÍK A PRINCIP NON REFOULMENT</a:t>
            </a:r>
            <a:endParaRPr lang="cs-CZ" dirty="0"/>
          </a:p>
        </p:txBody>
      </p:sp>
      <p:sp>
        <p:nvSpPr>
          <p:cNvPr id="3" name="Zástupný symbol pro obsah 2"/>
          <p:cNvSpPr>
            <a:spLocks noGrp="1"/>
          </p:cNvSpPr>
          <p:nvPr>
            <p:ph idx="1"/>
          </p:nvPr>
        </p:nvSpPr>
        <p:spPr>
          <a:xfrm>
            <a:off x="352756" y="1109456"/>
            <a:ext cx="8596668" cy="3880773"/>
          </a:xfrm>
        </p:spPr>
        <p:txBody>
          <a:bodyPr>
            <a:normAutofit fontScale="92500"/>
          </a:bodyPr>
          <a:lstStyle/>
          <a:p>
            <a:pPr marL="0" indent="0">
              <a:lnSpc>
                <a:spcPct val="150000"/>
              </a:lnSpc>
              <a:spcBef>
                <a:spcPts val="600"/>
              </a:spcBef>
              <a:buNone/>
            </a:pPr>
            <a:r>
              <a:rPr lang="hu-HU" sz="1100" b="1" i="1" dirty="0" smtClean="0">
                <a:latin typeface="Arial" panose="020B0604020202020204" pitchFamily="34" charset="0"/>
                <a:cs typeface="Arial" panose="020B0604020202020204" pitchFamily="34" charset="0"/>
              </a:rPr>
              <a:t>UPRCHLÍK</a:t>
            </a:r>
          </a:p>
          <a:p>
            <a:pPr>
              <a:lnSpc>
                <a:spcPct val="150000"/>
              </a:lnSpc>
              <a:spcBef>
                <a:spcPts val="600"/>
              </a:spcBef>
            </a:pPr>
            <a:r>
              <a:rPr lang="hu-HU" sz="1100" dirty="0" smtClean="0">
                <a:latin typeface="Arial" panose="020B0604020202020204" pitchFamily="34" charset="0"/>
                <a:cs typeface="Arial" panose="020B0604020202020204" pitchFamily="34" charset="0"/>
              </a:rPr>
              <a:t>Uprchlík </a:t>
            </a:r>
            <a:r>
              <a:rPr lang="hu-HU" sz="1100" dirty="0">
                <a:latin typeface="Arial" panose="020B0604020202020204" pitchFamily="34" charset="0"/>
                <a:cs typeface="Arial" panose="020B0604020202020204" pitchFamily="34" charset="0"/>
              </a:rPr>
              <a:t>Uprchlík nachází svou definici v Ženevské úmluvě. Jde o osobu, která má oprávněné obavy před pronásledováním z důvodů rasových, náboženských nebo národnostních nebo z důvodů příslušnosti k určitým společenským vrstvám nebo i zastávání určitých politických názorů, je neschopna přijmout, nebo vzhledem ke shora </a:t>
            </a:r>
            <a:r>
              <a:rPr lang="hu-HU" sz="1100" dirty="0" smtClean="0">
                <a:latin typeface="Arial" panose="020B0604020202020204" pitchFamily="34" charset="0"/>
                <a:cs typeface="Arial" panose="020B0604020202020204" pitchFamily="34" charset="0"/>
              </a:rPr>
              <a:t>uvedeným </a:t>
            </a:r>
            <a:r>
              <a:rPr lang="hu-HU" sz="1100" dirty="0">
                <a:latin typeface="Arial" panose="020B0604020202020204" pitchFamily="34" charset="0"/>
                <a:cs typeface="Arial" panose="020B0604020202020204" pitchFamily="34" charset="0"/>
              </a:rPr>
              <a:t>obavám, odmítá ochranu své vlasti. Totéž platí i pro osobu bez státní příslušnosti nacházející se mimo zemi svého dosavadního pobytu následkem shora zmíněných událostí. Tato osoba se vzhledem ke zmíněným obavám do země svého původu nechce nebo nemůže vrátit. </a:t>
            </a:r>
            <a:endParaRPr lang="hu-HU" sz="1100" dirty="0" smtClean="0">
              <a:latin typeface="Arial" panose="020B0604020202020204" pitchFamily="34" charset="0"/>
              <a:cs typeface="Arial" panose="020B0604020202020204" pitchFamily="34" charset="0"/>
            </a:endParaRPr>
          </a:p>
          <a:p>
            <a:pPr marL="0" indent="0">
              <a:lnSpc>
                <a:spcPct val="150000"/>
              </a:lnSpc>
              <a:spcBef>
                <a:spcPts val="600"/>
              </a:spcBef>
              <a:buNone/>
            </a:pPr>
            <a:r>
              <a:rPr lang="hu-HU" sz="1100" b="1" i="1" dirty="0" smtClean="0">
                <a:latin typeface="Arial" panose="020B0604020202020204" pitchFamily="34" charset="0"/>
                <a:cs typeface="Arial" panose="020B0604020202020204" pitchFamily="34" charset="0"/>
              </a:rPr>
              <a:t>PRINCIP NON REFOULMENT</a:t>
            </a:r>
          </a:p>
          <a:p>
            <a:pPr>
              <a:lnSpc>
                <a:spcPct val="150000"/>
              </a:lnSpc>
              <a:spcBef>
                <a:spcPts val="600"/>
              </a:spcBef>
            </a:pPr>
            <a:r>
              <a:rPr lang="cs-CZ" sz="1100" dirty="0">
                <a:latin typeface="Arial" panose="020B0604020202020204" pitchFamily="34" charset="0"/>
                <a:cs typeface="Arial" panose="020B0604020202020204" pitchFamily="34" charset="0"/>
              </a:rPr>
              <a:t>Princip </a:t>
            </a:r>
            <a:r>
              <a:rPr lang="cs-CZ" sz="1100" dirty="0" smtClean="0">
                <a:latin typeface="Arial" panose="020B0604020202020204" pitchFamily="34" charset="0"/>
                <a:cs typeface="Arial" panose="020B0604020202020204" pitchFamily="34" charset="0"/>
              </a:rPr>
              <a:t>je </a:t>
            </a:r>
            <a:r>
              <a:rPr lang="cs-CZ" sz="1100" dirty="0">
                <a:latin typeface="Arial" panose="020B0604020202020204" pitchFamily="34" charset="0"/>
                <a:cs typeface="Arial" panose="020B0604020202020204" pitchFamily="34" charset="0"/>
              </a:rPr>
              <a:t>základním principem azylového práva. Podle tohoto principu státy nesmí odmítnout vstup žadateli o azyl, pokud by to znamenalo pro osobu nutný návrat do země, kde by mohl být pronásledován z jednoho nebo z více důvodů uvedených v definici OSN. </a:t>
            </a:r>
            <a:r>
              <a:rPr lang="cs-CZ" sz="1100" dirty="0" smtClean="0">
                <a:latin typeface="Arial" panose="020B0604020202020204" pitchFamily="34" charset="0"/>
                <a:cs typeface="Arial" panose="020B0604020202020204" pitchFamily="34" charset="0"/>
              </a:rPr>
              <a:t>Zákaz </a:t>
            </a:r>
            <a:r>
              <a:rPr lang="cs-CZ" sz="1100" dirty="0">
                <a:latin typeface="Arial" panose="020B0604020202020204" pitchFamily="34" charset="0"/>
                <a:cs typeface="Arial" panose="020B0604020202020204" pitchFamily="34" charset="0"/>
              </a:rPr>
              <a:t>principu </a:t>
            </a:r>
            <a:r>
              <a:rPr lang="cs-CZ" sz="1100" dirty="0" err="1">
                <a:latin typeface="Arial" panose="020B0604020202020204" pitchFamily="34" charset="0"/>
                <a:cs typeface="Arial" panose="020B0604020202020204" pitchFamily="34" charset="0"/>
              </a:rPr>
              <a:t>refoulment</a:t>
            </a:r>
            <a:r>
              <a:rPr lang="cs-CZ" sz="1100" dirty="0">
                <a:latin typeface="Arial" panose="020B0604020202020204" pitchFamily="34" charset="0"/>
                <a:cs typeface="Arial" panose="020B0604020202020204" pitchFamily="34" charset="0"/>
              </a:rPr>
              <a:t> je součástí zvykového mezinárodního práva. Pro státy, které nepřistoupily k Úmluvě o uprchlících, to ve svém důsledku znamená, že mají povinnost tento princip respektovat.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Non-</a:t>
            </a:r>
            <a:r>
              <a:rPr lang="cs-CZ" sz="1100" dirty="0" err="1" smtClean="0">
                <a:latin typeface="Arial" panose="020B0604020202020204" pitchFamily="34" charset="0"/>
                <a:cs typeface="Arial" panose="020B0604020202020204" pitchFamily="34" charset="0"/>
              </a:rPr>
              <a:t>refoulment</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je právně ukotven jak </a:t>
            </a:r>
            <a:r>
              <a:rPr lang="cs-CZ" sz="1100" b="1" dirty="0">
                <a:latin typeface="Arial" panose="020B0604020202020204" pitchFamily="34" charset="0"/>
                <a:cs typeface="Arial" panose="020B0604020202020204" pitchFamily="34" charset="0"/>
              </a:rPr>
              <a:t>v Ženevské úmluvě, tak v Úmluvě proti mučení a jinému krutému nebo ponižujícímu zacházení nebo trestu (čl. 3). Je obsažen i v Mezinárodním paktu o občanských a politických právech (čl. 7) a v Evropské úmluvě o ochraně lidských práv a základních svobod (čl. 3). V neposlední řad je tento princip deklarován i v Úmluvě o právech dítěte</a:t>
            </a:r>
            <a:r>
              <a:rPr lang="cs-CZ" sz="1100" b="1" dirty="0"/>
              <a:t>.</a:t>
            </a:r>
            <a:endParaRPr lang="cs-CZ" sz="1100" b="1"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21</a:t>
            </a:fld>
            <a:endParaRPr lang="en-US" dirty="0"/>
          </a:p>
        </p:txBody>
      </p:sp>
      <p:sp>
        <p:nvSpPr>
          <p:cNvPr id="5" name="Obdélník 4"/>
          <p:cNvSpPr/>
          <p:nvPr/>
        </p:nvSpPr>
        <p:spPr>
          <a:xfrm>
            <a:off x="587212" y="6406487"/>
            <a:ext cx="5702493" cy="230832"/>
          </a:xfrm>
          <a:prstGeom prst="rect">
            <a:avLst/>
          </a:prstGeom>
        </p:spPr>
        <p:txBody>
          <a:bodyPr wrap="square">
            <a:spAutoFit/>
          </a:bodyPr>
          <a:lstStyle/>
          <a:p>
            <a:r>
              <a:rPr lang="cs-CZ" sz="900" dirty="0">
                <a:solidFill>
                  <a:schemeClr val="bg1">
                    <a:lumMod val="50000"/>
                  </a:schemeClr>
                </a:solidFill>
                <a:latin typeface="Arial" panose="020B0604020202020204" pitchFamily="34" charset="0"/>
                <a:cs typeface="Arial" panose="020B0604020202020204" pitchFamily="34" charset="0"/>
              </a:rPr>
              <a:t>Klíma, K. a kol. </a:t>
            </a:r>
            <a:r>
              <a:rPr lang="cs-CZ" sz="900" dirty="0">
                <a:solidFill>
                  <a:schemeClr val="bg1">
                    <a:lumMod val="50000"/>
                  </a:schemeClr>
                </a:solidFill>
              </a:rPr>
              <a:t>Praktikum českého ústavního práva. Plzeň: Aleš Čeněk </a:t>
            </a:r>
            <a:r>
              <a:rPr lang="cs-CZ" sz="900" dirty="0" smtClean="0">
                <a:solidFill>
                  <a:schemeClr val="bg1">
                    <a:lumMod val="50000"/>
                  </a:schemeClr>
                </a:solidFill>
                <a:latin typeface="Arial" panose="020B0604020202020204" pitchFamily="34" charset="0"/>
                <a:cs typeface="Arial" panose="020B0604020202020204" pitchFamily="34" charset="0"/>
              </a:rPr>
              <a:t>2005: s.281</a:t>
            </a:r>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70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a:extLst>
              <a:ext uri="{FF2B5EF4-FFF2-40B4-BE49-F238E27FC236}">
                <a16:creationId xmlns:a16="http://schemas.microsoft.com/office/drawing/2014/main" id="{AE87AEF2-D40D-4F46-BCBA-6D0755C2F890}"/>
              </a:ext>
            </a:extLst>
          </p:cNvPr>
          <p:cNvPicPr>
            <a:picLocks noGrp="1" noChangeAspect="1"/>
          </p:cNvPicPr>
          <p:nvPr>
            <p:ph idx="1"/>
          </p:nvPr>
        </p:nvPicPr>
        <p:blipFill>
          <a:blip r:embed="rId2"/>
          <a:stretch>
            <a:fillRect/>
          </a:stretch>
        </p:blipFill>
        <p:spPr>
          <a:xfrm>
            <a:off x="420806" y="534575"/>
            <a:ext cx="9477633" cy="5766485"/>
          </a:xfrm>
        </p:spPr>
      </p:pic>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999524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04851"/>
            <a:ext cx="8596668" cy="1320800"/>
          </a:xfrm>
        </p:spPr>
        <p:txBody>
          <a:bodyPr/>
          <a:lstStyle/>
          <a:p>
            <a:r>
              <a:rPr lang="cs-CZ" dirty="0" smtClean="0"/>
              <a:t>PRÁVNÍ ÚPRAVA AZYLOVÉ POLITIKY V ČR</a:t>
            </a:r>
            <a:endParaRPr lang="cs-CZ" dirty="0"/>
          </a:p>
        </p:txBody>
      </p:sp>
      <p:sp>
        <p:nvSpPr>
          <p:cNvPr id="3" name="Zástupný symbol pro obsah 2"/>
          <p:cNvSpPr>
            <a:spLocks noGrp="1"/>
          </p:cNvSpPr>
          <p:nvPr>
            <p:ph idx="1"/>
          </p:nvPr>
        </p:nvSpPr>
        <p:spPr>
          <a:xfrm>
            <a:off x="504202" y="1049636"/>
            <a:ext cx="8596668" cy="3880773"/>
          </a:xfrm>
        </p:spPr>
        <p:txBody>
          <a:bodyPr>
            <a:normAutofit/>
          </a:bodyPr>
          <a:lstStyle/>
          <a:p>
            <a:pPr marL="0" indent="0">
              <a:lnSpc>
                <a:spcPct val="150000"/>
              </a:lnSpc>
              <a:spcBef>
                <a:spcPts val="600"/>
              </a:spcBef>
              <a:buNone/>
            </a:pPr>
            <a:r>
              <a:rPr lang="cs-CZ" sz="1100" b="1" i="1" dirty="0">
                <a:latin typeface="Arial" panose="020B0604020202020204" pitchFamily="34" charset="0"/>
                <a:cs typeface="Arial" panose="020B0604020202020204" pitchFamily="34" charset="0"/>
              </a:rPr>
              <a:t>právní postavení uprchlíků je ve všeobecné rovině </a:t>
            </a:r>
            <a:r>
              <a:rPr lang="cs-CZ" sz="1100" b="1" i="1" dirty="0" smtClean="0">
                <a:latin typeface="Arial" panose="020B0604020202020204" pitchFamily="34" charset="0"/>
                <a:cs typeface="Arial" panose="020B0604020202020204" pitchFamily="34" charset="0"/>
              </a:rPr>
              <a:t>upraveno :</a:t>
            </a:r>
          </a:p>
          <a:p>
            <a:pPr>
              <a:lnSpc>
                <a:spcPct val="150000"/>
              </a:lnSpc>
              <a:spcBef>
                <a:spcPts val="600"/>
              </a:spcBef>
            </a:pPr>
            <a:r>
              <a:rPr lang="cs-CZ" sz="1100" dirty="0">
                <a:latin typeface="Arial" panose="020B0604020202020204" pitchFamily="34" charset="0"/>
                <a:cs typeface="Arial" panose="020B0604020202020204" pitchFamily="34" charset="0"/>
              </a:rPr>
              <a:t>Úmluvou o uprchlících podepsanou v Ženevě v roce 1951, a Protokolem z roku 1967 týkajících se právního postavení uprchlíků. Jedná se o vskutku první mezinárodní dohodu, která řešila základní aspekty života uprchlíků</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a:latin typeface="Arial" panose="020B0604020202020204" pitchFamily="34" charset="0"/>
                <a:cs typeface="Arial" panose="020B0604020202020204" pitchFamily="34" charset="0"/>
              </a:rPr>
              <a:t>Listina základních práv a </a:t>
            </a:r>
            <a:r>
              <a:rPr lang="cs-CZ" sz="1100" dirty="0" smtClean="0">
                <a:latin typeface="Arial" panose="020B0604020202020204" pitchFamily="34" charset="0"/>
                <a:cs typeface="Arial" panose="020B0604020202020204" pitchFamily="34" charset="0"/>
              </a:rPr>
              <a:t>svobod</a:t>
            </a:r>
          </a:p>
          <a:p>
            <a:pPr>
              <a:lnSpc>
                <a:spcPct val="150000"/>
              </a:lnSpc>
              <a:spcBef>
                <a:spcPts val="600"/>
              </a:spcBef>
            </a:pPr>
            <a:r>
              <a:rPr lang="cs-CZ" sz="1100" dirty="0">
                <a:latin typeface="Arial" panose="020B0604020202020204" pitchFamily="34" charset="0"/>
                <a:cs typeface="Arial" panose="020B0604020202020204" pitchFamily="34" charset="0"/>
              </a:rPr>
              <a:t>Zákon č. 500/2004 Sb., správní řád, ve znění pozdějších </a:t>
            </a:r>
            <a:r>
              <a:rPr lang="cs-CZ" sz="1100" dirty="0" smtClean="0">
                <a:latin typeface="Arial" panose="020B0604020202020204" pitchFamily="34" charset="0"/>
                <a:cs typeface="Arial" panose="020B0604020202020204" pitchFamily="34" charset="0"/>
              </a:rPr>
              <a:t>předpisů</a:t>
            </a:r>
          </a:p>
          <a:p>
            <a:pPr>
              <a:lnSpc>
                <a:spcPct val="150000"/>
              </a:lnSpc>
              <a:spcBef>
                <a:spcPts val="600"/>
              </a:spcBef>
            </a:pPr>
            <a:r>
              <a:rPr lang="cs-CZ" sz="1100" dirty="0">
                <a:latin typeface="Arial" panose="020B0604020202020204" pitchFamily="34" charset="0"/>
                <a:cs typeface="Arial" panose="020B0604020202020204" pitchFamily="34" charset="0"/>
              </a:rPr>
              <a:t>Úmluva o ochraně lidských práv a základních </a:t>
            </a:r>
            <a:r>
              <a:rPr lang="cs-CZ" sz="1100" dirty="0" smtClean="0">
                <a:latin typeface="Arial" panose="020B0604020202020204" pitchFamily="34" charset="0"/>
                <a:cs typeface="Arial" panose="020B0604020202020204" pitchFamily="34" charset="0"/>
              </a:rPr>
              <a:t>svobod</a:t>
            </a:r>
          </a:p>
          <a:p>
            <a:pPr>
              <a:lnSpc>
                <a:spcPct val="150000"/>
              </a:lnSpc>
              <a:spcBef>
                <a:spcPts val="600"/>
              </a:spcBef>
            </a:pPr>
            <a:r>
              <a:rPr lang="cs-CZ" sz="1100" dirty="0" smtClean="0">
                <a:latin typeface="Arial" panose="020B0604020202020204" pitchFamily="34" charset="0"/>
                <a:cs typeface="Arial" panose="020B0604020202020204" pitchFamily="34" charset="0"/>
              </a:rPr>
              <a:t>Úmluvou o právech dítěte</a:t>
            </a:r>
          </a:p>
          <a:p>
            <a:pPr>
              <a:lnSpc>
                <a:spcPct val="150000"/>
              </a:lnSpc>
              <a:spcBef>
                <a:spcPts val="600"/>
              </a:spcBef>
            </a:pPr>
            <a:r>
              <a:rPr lang="pl-PL" sz="1100" dirty="0">
                <a:latin typeface="Arial" panose="020B0604020202020204" pitchFamily="34" charset="0"/>
                <a:cs typeface="Arial" panose="020B0604020202020204" pitchFamily="34" charset="0"/>
              </a:rPr>
              <a:t>Zákon č. 325/1999 Sb., o </a:t>
            </a:r>
            <a:r>
              <a:rPr lang="pl-PL" sz="1100" dirty="0" smtClean="0">
                <a:latin typeface="Arial" panose="020B0604020202020204" pitchFamily="34" charset="0"/>
                <a:cs typeface="Arial" panose="020B0604020202020204" pitchFamily="34" charset="0"/>
              </a:rPr>
              <a:t>azylu a oo změně zákona č. 283/1991 Sb. Zákon o Policii ČR</a:t>
            </a:r>
          </a:p>
          <a:p>
            <a:pPr>
              <a:lnSpc>
                <a:spcPct val="150000"/>
              </a:lnSpc>
              <a:spcBef>
                <a:spcPts val="600"/>
              </a:spcBef>
            </a:pPr>
            <a:r>
              <a:rPr lang="pl-PL" sz="1100" dirty="0" smtClean="0">
                <a:latin typeface="Arial" panose="020B0604020202020204" pitchFamily="34" charset="0"/>
                <a:cs typeface="Arial" panose="020B0604020202020204" pitchFamily="34" charset="0"/>
              </a:rPr>
              <a:t>Zákon č. 186/2013 Sb., o státním občanství ČR</a:t>
            </a:r>
          </a:p>
          <a:p>
            <a:pPr>
              <a:lnSpc>
                <a:spcPct val="150000"/>
              </a:lnSpc>
              <a:spcBef>
                <a:spcPts val="600"/>
              </a:spcBef>
            </a:pPr>
            <a:r>
              <a:rPr lang="pl-PL" sz="1100" dirty="0" smtClean="0">
                <a:latin typeface="Arial" panose="020B0604020202020204" pitchFamily="34" charset="0"/>
                <a:cs typeface="Arial" panose="020B0604020202020204" pitchFamily="34" charset="0"/>
              </a:rPr>
              <a:t>A mnohé jiné právní předpisy ČR, směrnice EU.....</a:t>
            </a:r>
            <a:endParaRPr lang="cs-CZ" sz="11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23</a:t>
            </a:fld>
            <a:endParaRPr lang="en-US" dirty="0"/>
          </a:p>
        </p:txBody>
      </p:sp>
      <p:sp>
        <p:nvSpPr>
          <p:cNvPr id="5" name="Obdélník 4"/>
          <p:cNvSpPr/>
          <p:nvPr/>
        </p:nvSpPr>
        <p:spPr>
          <a:xfrm>
            <a:off x="504202" y="6507527"/>
            <a:ext cx="6347934" cy="230832"/>
          </a:xfrm>
          <a:prstGeom prst="rect">
            <a:avLst/>
          </a:prstGeom>
        </p:spPr>
        <p:txBody>
          <a:bodyPr wrap="square">
            <a:spAutoFit/>
          </a:bodyPr>
          <a:lstStyle/>
          <a:p>
            <a:r>
              <a:rPr lang="cs-CZ" sz="900" dirty="0">
                <a:solidFill>
                  <a:schemeClr val="bg1">
                    <a:lumMod val="50000"/>
                  </a:schemeClr>
                </a:solidFill>
                <a:latin typeface="Arial" panose="020B0604020202020204" pitchFamily="34" charset="0"/>
                <a:cs typeface="Arial" panose="020B0604020202020204" pitchFamily="34" charset="0"/>
              </a:rPr>
              <a:t>Klíma, K. a kol. </a:t>
            </a:r>
            <a:r>
              <a:rPr lang="cs-CZ" sz="900" dirty="0">
                <a:solidFill>
                  <a:schemeClr val="bg1">
                    <a:lumMod val="50000"/>
                  </a:schemeClr>
                </a:solidFill>
              </a:rPr>
              <a:t>Praktikum českého ústavního práva. Plzeň: Aleš Čeněk </a:t>
            </a:r>
            <a:r>
              <a:rPr lang="cs-CZ" sz="900" dirty="0">
                <a:solidFill>
                  <a:schemeClr val="bg1">
                    <a:lumMod val="50000"/>
                  </a:schemeClr>
                </a:solidFill>
                <a:latin typeface="Arial" panose="020B0604020202020204" pitchFamily="34" charset="0"/>
                <a:cs typeface="Arial" panose="020B0604020202020204" pitchFamily="34" charset="0"/>
              </a:rPr>
              <a:t>2005 </a:t>
            </a:r>
            <a:r>
              <a:rPr lang="cs-CZ" sz="900" dirty="0" smtClean="0">
                <a:solidFill>
                  <a:schemeClr val="bg1">
                    <a:lumMod val="50000"/>
                  </a:schemeClr>
                </a:solidFill>
                <a:latin typeface="Arial" panose="020B0604020202020204" pitchFamily="34" charset="0"/>
                <a:cs typeface="Arial" panose="020B0604020202020204" pitchFamily="34" charset="0"/>
              </a:rPr>
              <a:t>: s.279 </a:t>
            </a:r>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61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67768"/>
            <a:ext cx="8596668" cy="646632"/>
          </a:xfrm>
        </p:spPr>
        <p:txBody>
          <a:bodyPr>
            <a:normAutofit/>
          </a:bodyPr>
          <a:lstStyle/>
          <a:p>
            <a:r>
              <a:rPr lang="cs-CZ" dirty="0" smtClean="0"/>
              <a:t>ŘÍZENÍ O AZYLU V ČR</a:t>
            </a:r>
            <a:endParaRPr lang="cs-CZ" dirty="0"/>
          </a:p>
        </p:txBody>
      </p:sp>
      <p:sp>
        <p:nvSpPr>
          <p:cNvPr id="3" name="Zástupný symbol pro obsah 2"/>
          <p:cNvSpPr>
            <a:spLocks noGrp="1"/>
          </p:cNvSpPr>
          <p:nvPr>
            <p:ph idx="1"/>
          </p:nvPr>
        </p:nvSpPr>
        <p:spPr>
          <a:xfrm>
            <a:off x="429505" y="1032545"/>
            <a:ext cx="8596668" cy="3880773"/>
          </a:xfrm>
        </p:spPr>
        <p:txBody>
          <a:bodyPr>
            <a:noAutofit/>
          </a:bodyPr>
          <a:lstStyle/>
          <a:p>
            <a:pPr>
              <a:lnSpc>
                <a:spcPct val="150000"/>
              </a:lnSpc>
              <a:spcBef>
                <a:spcPts val="600"/>
              </a:spcBef>
            </a:pPr>
            <a:r>
              <a:rPr lang="cs-CZ" sz="1100" dirty="0" smtClean="0">
                <a:latin typeface="Arial" panose="020B0604020202020204" pitchFamily="34" charset="0"/>
                <a:cs typeface="Arial" panose="020B0604020202020204" pitchFamily="34" charset="0"/>
              </a:rPr>
              <a:t>Jakmile </a:t>
            </a:r>
            <a:r>
              <a:rPr lang="cs-CZ" sz="1100" dirty="0">
                <a:latin typeface="Arial" panose="020B0604020202020204" pitchFamily="34" charset="0"/>
                <a:cs typeface="Arial" panose="020B0604020202020204" pitchFamily="34" charset="0"/>
              </a:rPr>
              <a:t>cizinec překročí hranice (a to jak legálně či nelegálně) a má zájem o zahájení řízení o udělení azylu, je povinen písemně nebo ústně do protokolu učinit </a:t>
            </a:r>
            <a:r>
              <a:rPr lang="cs-CZ" sz="1100" u="sng" dirty="0">
                <a:latin typeface="Arial" panose="020B0604020202020204" pitchFamily="34" charset="0"/>
                <a:cs typeface="Arial" panose="020B0604020202020204" pitchFamily="34" charset="0"/>
              </a:rPr>
              <a:t>prohlášení o azylu</a:t>
            </a:r>
            <a:r>
              <a:rPr lang="cs-CZ" sz="1100" dirty="0">
                <a:latin typeface="Arial" panose="020B0604020202020204" pitchFamily="34" charset="0"/>
                <a:cs typeface="Arial" panose="020B0604020202020204" pitchFamily="34" charset="0"/>
              </a:rPr>
              <a:t>, ze kterého vyplývá zřejmý úmysl požádat o udělení azylu jako ochranu před pronásledováním. Toto prohlášení je možné učinit pouze na území ČR a to buď na Policii, nebo na Ministerstvu vnitra ČR. </a:t>
            </a:r>
            <a:r>
              <a:rPr lang="cs-CZ" sz="1100" dirty="0" smtClean="0">
                <a:latin typeface="Arial" panose="020B0604020202020204" pitchFamily="34" charset="0"/>
                <a:cs typeface="Arial" panose="020B0604020202020204" pitchFamily="34" charset="0"/>
              </a:rPr>
              <a:t> </a:t>
            </a:r>
          </a:p>
          <a:p>
            <a:pPr>
              <a:lnSpc>
                <a:spcPct val="150000"/>
              </a:lnSpc>
              <a:spcBef>
                <a:spcPts val="600"/>
              </a:spcBef>
            </a:pPr>
            <a:r>
              <a:rPr lang="cs-CZ" sz="1100" dirty="0" smtClean="0">
                <a:latin typeface="Arial" panose="020B0604020202020204" pitchFamily="34" charset="0"/>
                <a:cs typeface="Arial" panose="020B0604020202020204" pitchFamily="34" charset="0"/>
              </a:rPr>
              <a:t>V </a:t>
            </a:r>
            <a:r>
              <a:rPr lang="cs-CZ" sz="1100" dirty="0">
                <a:latin typeface="Arial" panose="020B0604020202020204" pitchFamily="34" charset="0"/>
                <a:cs typeface="Arial" panose="020B0604020202020204" pitchFamily="34" charset="0"/>
              </a:rPr>
              <a:t>této době je žadatel </a:t>
            </a:r>
            <a:r>
              <a:rPr lang="cs-CZ" sz="1100" u="sng" dirty="0">
                <a:latin typeface="Arial" panose="020B0604020202020204" pitchFamily="34" charset="0"/>
                <a:cs typeface="Arial" panose="020B0604020202020204" pitchFamily="34" charset="0"/>
              </a:rPr>
              <a:t>umístěn v přijímacím středisku </a:t>
            </a:r>
            <a:r>
              <a:rPr lang="cs-CZ" sz="1100" dirty="0">
                <a:latin typeface="Arial" panose="020B0604020202020204" pitchFamily="34" charset="0"/>
                <a:cs typeface="Arial" panose="020B0604020202020204" pitchFamily="34" charset="0"/>
              </a:rPr>
              <a:t>(</a:t>
            </a:r>
            <a:r>
              <a:rPr lang="cs-CZ" sz="1100" dirty="0" err="1">
                <a:latin typeface="Arial" panose="020B0604020202020204" pitchFamily="34" charset="0"/>
                <a:cs typeface="Arial" panose="020B0604020202020204" pitchFamily="34" charset="0"/>
              </a:rPr>
              <a:t>Vyšní</a:t>
            </a:r>
            <a:r>
              <a:rPr lang="cs-CZ" sz="1100" dirty="0">
                <a:latin typeface="Arial" panose="020B0604020202020204" pitchFamily="34" charset="0"/>
                <a:cs typeface="Arial" panose="020B0604020202020204" pitchFamily="34" charset="0"/>
              </a:rPr>
              <a:t> Lhoty, Praha – Ruzyně), kde probíhají vstupní procedury. Po ukončení těchto procedur je přemístěn do jednoho z pobytových středisek, kde čeká na konečné rozhodnutí o udělení či neudělení mezinárodní ochrany</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smtClean="0">
                <a:latin typeface="Arial" panose="020B0604020202020204" pitchFamily="34" charset="0"/>
                <a:cs typeface="Arial" panose="020B0604020202020204" pitchFamily="34" charset="0"/>
              </a:rPr>
              <a:t>Po </a:t>
            </a:r>
            <a:r>
              <a:rPr lang="cs-CZ" sz="1100" dirty="0">
                <a:latin typeface="Arial" panose="020B0604020202020204" pitchFamily="34" charset="0"/>
                <a:cs typeface="Arial" panose="020B0604020202020204" pitchFamily="34" charset="0"/>
              </a:rPr>
              <a:t>určité době od podání žádosti je s žadatelem o azyl proveden </a:t>
            </a:r>
            <a:r>
              <a:rPr lang="cs-CZ" sz="1100" u="sng" dirty="0">
                <a:latin typeface="Arial" panose="020B0604020202020204" pitchFamily="34" charset="0"/>
                <a:cs typeface="Arial" panose="020B0604020202020204" pitchFamily="34" charset="0"/>
              </a:rPr>
              <a:t>pohovor</a:t>
            </a:r>
            <a:r>
              <a:rPr lang="cs-CZ" sz="1100" dirty="0">
                <a:latin typeface="Arial" panose="020B0604020202020204" pitchFamily="34" charset="0"/>
                <a:cs typeface="Arial" panose="020B0604020202020204" pitchFamily="34" charset="0"/>
              </a:rPr>
              <a:t>. V případě uprchlíků se pohovory uskutečňují přímo v některém z azylových zařízení Ministerstva vnitra. Tento pohovor slouží ke zjištění všech podstatných skutečností potřebných pro rozhodnutí. Pohovor je prováděn za přítomnosti tlumočníka. Žadatel je povinen se k tomuto rozhovoru dostavit, opakované nedostavení může být i důvodem k neudělení azylu </a:t>
            </a:r>
            <a:r>
              <a:rPr lang="cs-CZ" sz="1100" dirty="0" smtClean="0">
                <a:latin typeface="Arial" panose="020B0604020202020204" pitchFamily="34" charset="0"/>
                <a:cs typeface="Arial" panose="020B0604020202020204" pitchFamily="34" charset="0"/>
              </a:rPr>
              <a:t>. Pohovor </a:t>
            </a:r>
            <a:r>
              <a:rPr lang="cs-CZ" sz="1100" dirty="0">
                <a:latin typeface="Arial" panose="020B0604020202020204" pitchFamily="34" charset="0"/>
                <a:cs typeface="Arial" panose="020B0604020202020204" pitchFamily="34" charset="0"/>
              </a:rPr>
              <a:t>patří mezi nejdůležitější úkony azylové procedury, neboť dává žadateli o azyl dostatečný prostor popsat své problémy a situaci v zemi </a:t>
            </a:r>
            <a:r>
              <a:rPr lang="cs-CZ" sz="1100" dirty="0" smtClean="0">
                <a:latin typeface="Arial" panose="020B0604020202020204" pitchFamily="34" charset="0"/>
                <a:cs typeface="Arial" panose="020B0604020202020204" pitchFamily="34" charset="0"/>
              </a:rPr>
              <a:t>původu</a:t>
            </a:r>
          </a:p>
          <a:p>
            <a:pPr>
              <a:lnSpc>
                <a:spcPct val="150000"/>
              </a:lnSpc>
              <a:spcBef>
                <a:spcPts val="600"/>
              </a:spcBef>
            </a:pPr>
            <a:r>
              <a:rPr lang="cs-CZ" sz="1100" dirty="0" smtClean="0">
                <a:latin typeface="Arial" panose="020B0604020202020204" pitchFamily="34" charset="0"/>
                <a:cs typeface="Arial" panose="020B0604020202020204" pitchFamily="34" charset="0"/>
              </a:rPr>
              <a:t>Velice </a:t>
            </a:r>
            <a:r>
              <a:rPr lang="cs-CZ" sz="1100" dirty="0">
                <a:latin typeface="Arial" panose="020B0604020202020204" pitchFamily="34" charset="0"/>
                <a:cs typeface="Arial" panose="020B0604020202020204" pitchFamily="34" charset="0"/>
              </a:rPr>
              <a:t>důležitým úkonem v azylovém řízení </a:t>
            </a:r>
            <a:r>
              <a:rPr lang="cs-CZ" sz="1100" u="sng" dirty="0">
                <a:latin typeface="Arial" panose="020B0604020202020204" pitchFamily="34" charset="0"/>
                <a:cs typeface="Arial" panose="020B0604020202020204" pitchFamily="34" charset="0"/>
              </a:rPr>
              <a:t>je proces dokazování</a:t>
            </a:r>
            <a:r>
              <a:rPr lang="cs-CZ" sz="1100" dirty="0">
                <a:latin typeface="Arial" panose="020B0604020202020204" pitchFamily="34" charset="0"/>
                <a:cs typeface="Arial" panose="020B0604020202020204" pitchFamily="34" charset="0"/>
              </a:rPr>
              <a:t>. Tento proces obecně vychází z již ze samotné definice azylu v § 12 zákona o azylu, kde je uvedeno následující: </a:t>
            </a:r>
            <a:r>
              <a:rPr lang="cs-CZ" sz="1100" i="1" dirty="0">
                <a:latin typeface="Arial" panose="020B0604020202020204" pitchFamily="34" charset="0"/>
                <a:cs typeface="Arial" panose="020B0604020202020204" pitchFamily="34" charset="0"/>
              </a:rPr>
              <a:t>Azyl se cizinci udělí, bude-li v řízení o udělení mezinárodní ochrany zjištěno, že cizinec je pronásledován za uplatňování politických práv a svobod, nebo má odůvodněný strach z pronásledování z důvodu rasy, pohlaví, náboženství, národnosti, příslušnosti k určité sociální skupině nebo pro zastávání určitých politických názorů e státě, jehož občanstvím má, nebo, v případě že je osobou bez státního občanství, ve státě jeho posledního trvalého bydliště.</a:t>
            </a:r>
            <a:r>
              <a:rPr lang="cs-CZ"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t>Podkladem </a:t>
            </a:r>
            <a:r>
              <a:rPr lang="cs-CZ" sz="1100" dirty="0"/>
              <a:t>pro rozhodnutí o žádosti o udělení azylu jsou především tzv. informace o zemi původu. Ty jsou především obecným popisem situace v dané zemi v oblasti dodržování lidských, politických a občanských práv a svobod. </a:t>
            </a:r>
            <a:r>
              <a:rPr lang="cs-CZ" sz="1100" dirty="0" smtClean="0"/>
              <a:t>Zdroje </a:t>
            </a:r>
            <a:r>
              <a:rPr lang="cs-CZ" sz="1100" dirty="0"/>
              <a:t>těchto informací jsou získávány ze širokého spektra kanálů. Získané informace by pak měla podléhat co nejpřesněji kritériu přesnosti, objektivitě a v neposlední řadě tolik důležité aktuálnosti. </a:t>
            </a:r>
            <a:endParaRPr lang="cs-CZ" sz="1100" dirty="0" smtClean="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24</a:t>
            </a:fld>
            <a:endParaRPr lang="en-US" dirty="0"/>
          </a:p>
        </p:txBody>
      </p:sp>
      <p:sp>
        <p:nvSpPr>
          <p:cNvPr id="5" name="Obdélník 4"/>
          <p:cNvSpPr/>
          <p:nvPr/>
        </p:nvSpPr>
        <p:spPr>
          <a:xfrm>
            <a:off x="521294" y="6627168"/>
            <a:ext cx="8178325" cy="230832"/>
          </a:xfrm>
          <a:prstGeom prst="rect">
            <a:avLst/>
          </a:prstGeom>
        </p:spPr>
        <p:txBody>
          <a:bodyPr wrap="square">
            <a:spAutoFit/>
          </a:bodyPr>
          <a:lstStyle/>
          <a:p>
            <a:r>
              <a:rPr lang="cs-CZ" sz="900" dirty="0" err="1">
                <a:solidFill>
                  <a:schemeClr val="bg1">
                    <a:lumMod val="50000"/>
                  </a:schemeClr>
                </a:solidFill>
                <a:latin typeface="Arial" panose="020B0604020202020204" pitchFamily="34" charset="0"/>
                <a:cs typeface="Arial" panose="020B0604020202020204" pitchFamily="34" charset="0"/>
              </a:rPr>
              <a:t>Jurníková</a:t>
            </a:r>
            <a:r>
              <a:rPr lang="cs-CZ" sz="900" dirty="0">
                <a:solidFill>
                  <a:schemeClr val="bg1">
                    <a:lumMod val="50000"/>
                  </a:schemeClr>
                </a:solidFill>
                <a:latin typeface="Arial" panose="020B0604020202020204" pitchFamily="34" charset="0"/>
                <a:cs typeface="Arial" panose="020B0604020202020204" pitchFamily="34" charset="0"/>
              </a:rPr>
              <a:t>, J., K vybraným otázkám dokazování v azylové řízení, http://www.law.muni.cz/sborniky/dp08/files/pdf/sprava/jurnikova.pdf</a:t>
            </a:r>
          </a:p>
        </p:txBody>
      </p:sp>
    </p:spTree>
    <p:extLst>
      <p:ext uri="{BB962C8B-B14F-4D97-AF65-F5344CB8AC3E}">
        <p14:creationId xmlns:p14="http://schemas.microsoft.com/office/powerpoint/2010/main" val="2859316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44E04C73-6753-4785-9712-4C7A90B09D08}"/>
              </a:ext>
            </a:extLst>
          </p:cNvPr>
          <p:cNvSpPr>
            <a:spLocks noGrp="1"/>
          </p:cNvSpPr>
          <p:nvPr>
            <p:ph type="title"/>
          </p:nvPr>
        </p:nvSpPr>
        <p:spPr>
          <a:xfrm>
            <a:off x="0" y="343497"/>
            <a:ext cx="10058400" cy="582982"/>
          </a:xfrm>
        </p:spPr>
        <p:txBody>
          <a:bodyPr>
            <a:noAutofit/>
          </a:bodyPr>
          <a:lstStyle/>
          <a:p>
            <a:pPr algn="ctr"/>
            <a:r>
              <a:rPr lang="cs-CZ" cap="none" dirty="0" smtClean="0">
                <a:latin typeface="Arial" panose="020B0604020202020204" pitchFamily="34" charset="0"/>
                <a:cs typeface="Arial" panose="020B0604020202020204" pitchFamily="34" charset="0"/>
              </a:rPr>
              <a:t>SPRÁVA UPRCHLICKÝCH ZAŘÍZENÍ MVČR</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201517" y="1076670"/>
            <a:ext cx="9429593" cy="5068600"/>
          </a:xfrm>
        </p:spPr>
        <p:txBody>
          <a:bodyPr>
            <a:normAutofit/>
          </a:bodyPr>
          <a:lstStyle/>
          <a:p>
            <a:pPr>
              <a:lnSpc>
                <a:spcPct val="150000"/>
              </a:lnSpc>
              <a:spcBef>
                <a:spcPts val="600"/>
              </a:spcBef>
            </a:pPr>
            <a:r>
              <a:rPr lang="cs-CZ" sz="1100" b="1" dirty="0">
                <a:latin typeface="Arial" panose="020B0604020202020204" pitchFamily="34" charset="0"/>
                <a:cs typeface="Arial" panose="020B0604020202020204" pitchFamily="34" charset="0"/>
              </a:rPr>
              <a:t>Zařízení pro zajištění cizinců</a:t>
            </a:r>
            <a:endParaRPr lang="cs-CZ" sz="1100" dirty="0">
              <a:latin typeface="Arial" panose="020B0604020202020204" pitchFamily="34" charset="0"/>
              <a:cs typeface="Arial" panose="020B0604020202020204" pitchFamily="34" charset="0"/>
            </a:endParaRP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Slouží primárně k zajištění cizinců, kterým bylo vydáno pracovníky cizinecké policie rozhodnutí o správním vyhoštění a o zajištění. Do zařízení jsou zajišťovány například osoby bez platných dokladů, které se pobytem na území ČR dostaly do rozporu s legislativou. Zajištěny mohou být jen osoby ve věku nad 15 let. Vnější ostrahu ZZC zajišťuje Policie ČR, vnitřní smluvní bezpečnostní agentura. Děti do 15 let nemají status „zajištěných“, ale ubytovány jsou spolu s rodiči, mohou však zařízení opustit</a:t>
            </a:r>
            <a:r>
              <a:rPr lang="cs-CZ" sz="1600" dirty="0">
                <a:latin typeface="Arial" panose="020B0604020202020204" pitchFamily="34" charset="0"/>
                <a:cs typeface="Arial" panose="020B0604020202020204" pitchFamily="34" charset="0"/>
              </a:rPr>
              <a:t>.</a:t>
            </a:r>
            <a:endParaRPr lang="cs-CZ" sz="1600" i="1" dirty="0">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25</a:t>
            </a:fld>
            <a:endParaRPr lang="en-US" dirty="0"/>
          </a:p>
        </p:txBody>
      </p:sp>
      <p:pic>
        <p:nvPicPr>
          <p:cNvPr id="7" name="Obrázek 6">
            <a:extLst>
              <a:ext uri="{FF2B5EF4-FFF2-40B4-BE49-F238E27FC236}">
                <a16:creationId xmlns:a16="http://schemas.microsoft.com/office/drawing/2014/main" id="{0B29BA83-B640-4C2A-BD63-4F3307F6505E}"/>
              </a:ext>
            </a:extLst>
          </p:cNvPr>
          <p:cNvPicPr>
            <a:picLocks noChangeAspect="1"/>
          </p:cNvPicPr>
          <p:nvPr/>
        </p:nvPicPr>
        <p:blipFill>
          <a:blip r:embed="rId2"/>
          <a:stretch>
            <a:fillRect/>
          </a:stretch>
        </p:blipFill>
        <p:spPr>
          <a:xfrm>
            <a:off x="7961550" y="4582946"/>
            <a:ext cx="2833164" cy="2124873"/>
          </a:xfrm>
          <a:prstGeom prst="rect">
            <a:avLst/>
          </a:prstGeom>
        </p:spPr>
      </p:pic>
      <p:pic>
        <p:nvPicPr>
          <p:cNvPr id="9" name="Obrázek 8">
            <a:extLst>
              <a:ext uri="{FF2B5EF4-FFF2-40B4-BE49-F238E27FC236}">
                <a16:creationId xmlns:a16="http://schemas.microsoft.com/office/drawing/2014/main" id="{501A45D8-1528-460A-B8FB-010B79723222}"/>
              </a:ext>
            </a:extLst>
          </p:cNvPr>
          <p:cNvPicPr>
            <a:picLocks noChangeAspect="1"/>
          </p:cNvPicPr>
          <p:nvPr/>
        </p:nvPicPr>
        <p:blipFill>
          <a:blip r:embed="rId3"/>
          <a:stretch>
            <a:fillRect/>
          </a:stretch>
        </p:blipFill>
        <p:spPr>
          <a:xfrm>
            <a:off x="4202768" y="3437949"/>
            <a:ext cx="3512425" cy="2634319"/>
          </a:xfrm>
          <a:prstGeom prst="rect">
            <a:avLst/>
          </a:prstGeom>
        </p:spPr>
      </p:pic>
      <p:pic>
        <p:nvPicPr>
          <p:cNvPr id="11" name="Obrázek 10">
            <a:extLst>
              <a:ext uri="{FF2B5EF4-FFF2-40B4-BE49-F238E27FC236}">
                <a16:creationId xmlns:a16="http://schemas.microsoft.com/office/drawing/2014/main" id="{EADA2E86-9BAA-4908-A295-2C900A8EFACC}"/>
              </a:ext>
            </a:extLst>
          </p:cNvPr>
          <p:cNvPicPr>
            <a:picLocks noChangeAspect="1"/>
          </p:cNvPicPr>
          <p:nvPr/>
        </p:nvPicPr>
        <p:blipFill>
          <a:blip r:embed="rId4"/>
          <a:stretch>
            <a:fillRect/>
          </a:stretch>
        </p:blipFill>
        <p:spPr>
          <a:xfrm>
            <a:off x="726792" y="4153490"/>
            <a:ext cx="3295147" cy="2386914"/>
          </a:xfrm>
          <a:prstGeom prst="rect">
            <a:avLst/>
          </a:prstGeom>
        </p:spPr>
      </p:pic>
      <p:sp>
        <p:nvSpPr>
          <p:cNvPr id="12" name="TextovéPole 11">
            <a:extLst>
              <a:ext uri="{FF2B5EF4-FFF2-40B4-BE49-F238E27FC236}">
                <a16:creationId xmlns:a16="http://schemas.microsoft.com/office/drawing/2014/main" id="{666643D5-165B-4D69-81DD-50218ED4FEA5}"/>
              </a:ext>
            </a:extLst>
          </p:cNvPr>
          <p:cNvSpPr txBox="1"/>
          <p:nvPr/>
        </p:nvSpPr>
        <p:spPr>
          <a:xfrm>
            <a:off x="748655" y="3508596"/>
            <a:ext cx="2569134" cy="584775"/>
          </a:xfrm>
          <a:prstGeom prst="rect">
            <a:avLst/>
          </a:prstGeom>
          <a:noFill/>
        </p:spPr>
        <p:txBody>
          <a:bodyPr wrap="square" rtlCol="0">
            <a:spAutoFit/>
          </a:bodyPr>
          <a:lstStyle/>
          <a:p>
            <a:pPr algn="r"/>
            <a:r>
              <a:rPr lang="cs-CZ" sz="1600" i="1" dirty="0">
                <a:latin typeface="Arial" panose="020B0604020202020204" pitchFamily="34" charset="0"/>
                <a:cs typeface="Arial" panose="020B0604020202020204" pitchFamily="34" charset="0"/>
              </a:rPr>
              <a:t>ZZC Bělá – Jezová</a:t>
            </a:r>
          </a:p>
          <a:p>
            <a:pPr algn="r"/>
            <a:r>
              <a:rPr lang="cs-CZ" sz="1600" i="1" dirty="0">
                <a:latin typeface="Arial" panose="020B0604020202020204" pitchFamily="34" charset="0"/>
                <a:cs typeface="Arial" panose="020B0604020202020204" pitchFamily="34" charset="0"/>
              </a:rPr>
              <a:t>Středočeský kraj</a:t>
            </a:r>
          </a:p>
        </p:txBody>
      </p:sp>
      <p:sp>
        <p:nvSpPr>
          <p:cNvPr id="13" name="TextovéPole 12">
            <a:extLst>
              <a:ext uri="{FF2B5EF4-FFF2-40B4-BE49-F238E27FC236}">
                <a16:creationId xmlns:a16="http://schemas.microsoft.com/office/drawing/2014/main" id="{0938998C-25E5-457C-821B-7C6E6F797DBB}"/>
              </a:ext>
            </a:extLst>
          </p:cNvPr>
          <p:cNvSpPr txBox="1"/>
          <p:nvPr/>
        </p:nvSpPr>
        <p:spPr>
          <a:xfrm>
            <a:off x="4948766" y="6072268"/>
            <a:ext cx="2585598" cy="584775"/>
          </a:xfrm>
          <a:prstGeom prst="rect">
            <a:avLst/>
          </a:prstGeom>
          <a:noFill/>
        </p:spPr>
        <p:txBody>
          <a:bodyPr wrap="square" rtlCol="0">
            <a:spAutoFit/>
          </a:bodyPr>
          <a:lstStyle/>
          <a:p>
            <a:pPr algn="r"/>
            <a:r>
              <a:rPr lang="cs-CZ" sz="1600" i="1" dirty="0">
                <a:latin typeface="Arial" panose="020B0604020202020204" pitchFamily="34" charset="0"/>
                <a:cs typeface="Arial" panose="020B0604020202020204" pitchFamily="34" charset="0"/>
              </a:rPr>
              <a:t>ZZC Vyšní Lhoty</a:t>
            </a:r>
          </a:p>
          <a:p>
            <a:pPr algn="r"/>
            <a:r>
              <a:rPr lang="cs-CZ" sz="1600" i="1" dirty="0">
                <a:latin typeface="Arial" panose="020B0604020202020204" pitchFamily="34" charset="0"/>
                <a:cs typeface="Arial" panose="020B0604020202020204" pitchFamily="34" charset="0"/>
              </a:rPr>
              <a:t>Moravskoslezský kraj</a:t>
            </a:r>
          </a:p>
        </p:txBody>
      </p:sp>
      <p:sp>
        <p:nvSpPr>
          <p:cNvPr id="14" name="TextovéPole 13">
            <a:extLst>
              <a:ext uri="{FF2B5EF4-FFF2-40B4-BE49-F238E27FC236}">
                <a16:creationId xmlns:a16="http://schemas.microsoft.com/office/drawing/2014/main" id="{459DFE71-AA68-4D12-967D-0B9B53763708}"/>
              </a:ext>
            </a:extLst>
          </p:cNvPr>
          <p:cNvSpPr txBox="1"/>
          <p:nvPr/>
        </p:nvSpPr>
        <p:spPr>
          <a:xfrm>
            <a:off x="8000975" y="3847980"/>
            <a:ext cx="2806080" cy="584775"/>
          </a:xfrm>
          <a:prstGeom prst="rect">
            <a:avLst/>
          </a:prstGeom>
          <a:noFill/>
        </p:spPr>
        <p:txBody>
          <a:bodyPr wrap="square" rtlCol="0">
            <a:spAutoFit/>
          </a:bodyPr>
          <a:lstStyle/>
          <a:p>
            <a:pPr algn="r"/>
            <a:r>
              <a:rPr lang="cs-CZ" sz="1600" i="1" dirty="0">
                <a:latin typeface="Arial" panose="020B0604020202020204" pitchFamily="34" charset="0"/>
                <a:cs typeface="Arial" panose="020B0604020202020204" pitchFamily="34" charset="0"/>
              </a:rPr>
              <a:t>ZZC Balková</a:t>
            </a:r>
          </a:p>
          <a:p>
            <a:pPr algn="r"/>
            <a:r>
              <a:rPr lang="cs-CZ" sz="1600" i="1" dirty="0">
                <a:latin typeface="Arial" panose="020B0604020202020204" pitchFamily="34" charset="0"/>
                <a:cs typeface="Arial" panose="020B0604020202020204" pitchFamily="34" charset="0"/>
              </a:rPr>
              <a:t>Plzeňský kraj</a:t>
            </a:r>
          </a:p>
        </p:txBody>
      </p:sp>
    </p:spTree>
    <p:extLst>
      <p:ext uri="{BB962C8B-B14F-4D97-AF65-F5344CB8AC3E}">
        <p14:creationId xmlns:p14="http://schemas.microsoft.com/office/powerpoint/2010/main" val="1609774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216799" y="719199"/>
            <a:ext cx="8247714" cy="5731188"/>
          </a:xfrm>
        </p:spPr>
        <p:txBody>
          <a:bodyPr>
            <a:normAutofit fontScale="25000" lnSpcReduction="20000"/>
          </a:bodyPr>
          <a:lstStyle/>
          <a:p>
            <a:pPr marL="274320" lvl="1" indent="0" algn="just">
              <a:lnSpc>
                <a:spcPct val="170000"/>
              </a:lnSpc>
              <a:spcBef>
                <a:spcPts val="600"/>
              </a:spcBef>
              <a:buNone/>
            </a:pPr>
            <a:endParaRPr lang="cs-CZ" sz="4400" b="1" dirty="0">
              <a:latin typeface="Arial" panose="020B0604020202020204" pitchFamily="34" charset="0"/>
              <a:cs typeface="Arial" panose="020B0604020202020204" pitchFamily="34" charset="0"/>
            </a:endParaRPr>
          </a:p>
          <a:p>
            <a:pPr lvl="1" algn="just">
              <a:lnSpc>
                <a:spcPct val="170000"/>
              </a:lnSpc>
              <a:spcBef>
                <a:spcPts val="600"/>
              </a:spcBef>
            </a:pPr>
            <a:r>
              <a:rPr lang="cs-CZ" sz="4400" b="1" dirty="0">
                <a:latin typeface="Arial" panose="020B0604020202020204" pitchFamily="34" charset="0"/>
                <a:cs typeface="Arial" panose="020B0604020202020204" pitchFamily="34" charset="0"/>
              </a:rPr>
              <a:t>Přijímací středisko</a:t>
            </a:r>
            <a:r>
              <a:rPr lang="cs-CZ" sz="4400" dirty="0">
                <a:latin typeface="Arial" panose="020B0604020202020204" pitchFamily="34" charset="0"/>
                <a:cs typeface="Arial" panose="020B0604020202020204" pitchFamily="34" charset="0"/>
              </a:rPr>
              <a:t> slouží k ubytování nově příchozích žadatelů o mezinárodní ochranu, a to až do doby ukončení základních vstupních procedur (identifikace totožnosti; zahájení řízení o udělení mezinárodní ochrany; vstupní pohovor a sociální šetření; předepsaná vstupní zdravotní prohlídka). Přijímací středisko není možné volně opustit.</a:t>
            </a:r>
          </a:p>
          <a:p>
            <a:pPr lvl="2" algn="just">
              <a:lnSpc>
                <a:spcPct val="170000"/>
              </a:lnSpc>
              <a:spcBef>
                <a:spcPts val="600"/>
              </a:spcBef>
            </a:pPr>
            <a:r>
              <a:rPr lang="cs-CZ" sz="4400" dirty="0" err="1">
                <a:latin typeface="Arial" panose="020B0604020202020204" pitchFamily="34" charset="0"/>
                <a:cs typeface="Arial" panose="020B0604020202020204" pitchFamily="34" charset="0"/>
              </a:rPr>
              <a:t>PřS</a:t>
            </a:r>
            <a:r>
              <a:rPr lang="cs-CZ" sz="4400" dirty="0">
                <a:latin typeface="Arial" panose="020B0604020202020204" pitchFamily="34" charset="0"/>
                <a:cs typeface="Arial" panose="020B0604020202020204" pitchFamily="34" charset="0"/>
              </a:rPr>
              <a:t> Ruzyně</a:t>
            </a:r>
          </a:p>
          <a:p>
            <a:pPr lvl="2" algn="just">
              <a:lnSpc>
                <a:spcPct val="170000"/>
              </a:lnSpc>
              <a:spcBef>
                <a:spcPts val="600"/>
              </a:spcBef>
            </a:pPr>
            <a:r>
              <a:rPr lang="cs-CZ" sz="4400" dirty="0" err="1">
                <a:latin typeface="Arial" panose="020B0604020202020204" pitchFamily="34" charset="0"/>
                <a:cs typeface="Arial" panose="020B0604020202020204" pitchFamily="34" charset="0"/>
              </a:rPr>
              <a:t>PřS</a:t>
            </a:r>
            <a:r>
              <a:rPr lang="cs-CZ" sz="4400" dirty="0">
                <a:latin typeface="Arial" panose="020B0604020202020204" pitchFamily="34" charset="0"/>
                <a:cs typeface="Arial" panose="020B0604020202020204" pitchFamily="34" charset="0"/>
              </a:rPr>
              <a:t> </a:t>
            </a:r>
            <a:r>
              <a:rPr lang="cs-CZ" sz="4400" dirty="0" smtClean="0">
                <a:latin typeface="Arial" panose="020B0604020202020204" pitchFamily="34" charset="0"/>
                <a:cs typeface="Arial" panose="020B0604020202020204" pitchFamily="34" charset="0"/>
              </a:rPr>
              <a:t>Zastávka</a:t>
            </a:r>
            <a:endParaRPr lang="cs-CZ" sz="4400" b="1" dirty="0">
              <a:latin typeface="Arial" panose="020B0604020202020204" pitchFamily="34" charset="0"/>
              <a:cs typeface="Arial" panose="020B0604020202020204" pitchFamily="34" charset="0"/>
            </a:endParaRPr>
          </a:p>
          <a:p>
            <a:pPr lvl="1" algn="just">
              <a:lnSpc>
                <a:spcPct val="170000"/>
              </a:lnSpc>
              <a:spcBef>
                <a:spcPts val="600"/>
              </a:spcBef>
            </a:pPr>
            <a:r>
              <a:rPr lang="cs-CZ" sz="4400" b="1" dirty="0">
                <a:latin typeface="Arial" panose="020B0604020202020204" pitchFamily="34" charset="0"/>
                <a:cs typeface="Arial" panose="020B0604020202020204" pitchFamily="34" charset="0"/>
              </a:rPr>
              <a:t>Pobytové středisko</a:t>
            </a:r>
            <a:r>
              <a:rPr lang="cs-CZ" sz="4400" dirty="0">
                <a:latin typeface="Arial" panose="020B0604020202020204" pitchFamily="34" charset="0"/>
                <a:cs typeface="Arial" panose="020B0604020202020204" pitchFamily="34" charset="0"/>
              </a:rPr>
              <a:t> slouží k ubytování žadatelů, kteří prošli předepsanými vstupními procedurami v přijímacích střediscích, a to po dobu řízení ve věci jejich žádostí o mezinárodní ochranu. Žadatelé mohou svobodně střediska opouštět nebo využít možnosti pobytu v soukromí. </a:t>
            </a:r>
          </a:p>
          <a:p>
            <a:pPr lvl="2" algn="just">
              <a:lnSpc>
                <a:spcPct val="170000"/>
              </a:lnSpc>
              <a:spcBef>
                <a:spcPts val="600"/>
              </a:spcBef>
            </a:pPr>
            <a:r>
              <a:rPr lang="cs-CZ" sz="4400" dirty="0" err="1">
                <a:latin typeface="Arial" panose="020B0604020202020204" pitchFamily="34" charset="0"/>
                <a:cs typeface="Arial" panose="020B0604020202020204" pitchFamily="34" charset="0"/>
              </a:rPr>
              <a:t>PoS</a:t>
            </a:r>
            <a:r>
              <a:rPr lang="cs-CZ" sz="4400" dirty="0">
                <a:latin typeface="Arial" panose="020B0604020202020204" pitchFamily="34" charset="0"/>
                <a:cs typeface="Arial" panose="020B0604020202020204" pitchFamily="34" charset="0"/>
              </a:rPr>
              <a:t> Kostelec</a:t>
            </a:r>
          </a:p>
          <a:p>
            <a:pPr lvl="2" algn="just">
              <a:lnSpc>
                <a:spcPct val="170000"/>
              </a:lnSpc>
              <a:spcBef>
                <a:spcPts val="600"/>
              </a:spcBef>
            </a:pPr>
            <a:r>
              <a:rPr lang="cs-CZ" sz="4400" dirty="0" err="1">
                <a:latin typeface="Arial" panose="020B0604020202020204" pitchFamily="34" charset="0"/>
                <a:cs typeface="Arial" panose="020B0604020202020204" pitchFamily="34" charset="0"/>
              </a:rPr>
              <a:t>PoS</a:t>
            </a:r>
            <a:r>
              <a:rPr lang="cs-CZ" sz="4400" dirty="0">
                <a:latin typeface="Arial" panose="020B0604020202020204" pitchFamily="34" charset="0"/>
                <a:cs typeface="Arial" panose="020B0604020202020204" pitchFamily="34" charset="0"/>
              </a:rPr>
              <a:t> </a:t>
            </a:r>
            <a:r>
              <a:rPr lang="cs-CZ" sz="4400" dirty="0" smtClean="0">
                <a:latin typeface="Arial" panose="020B0604020202020204" pitchFamily="34" charset="0"/>
                <a:cs typeface="Arial" panose="020B0604020202020204" pitchFamily="34" charset="0"/>
              </a:rPr>
              <a:t>Havířov</a:t>
            </a:r>
            <a:endParaRPr lang="cs-CZ" sz="4400" b="1" dirty="0">
              <a:latin typeface="Arial" panose="020B0604020202020204" pitchFamily="34" charset="0"/>
              <a:cs typeface="Arial" panose="020B0604020202020204" pitchFamily="34" charset="0"/>
            </a:endParaRPr>
          </a:p>
          <a:p>
            <a:pPr lvl="1" algn="just">
              <a:lnSpc>
                <a:spcPct val="170000"/>
              </a:lnSpc>
              <a:spcBef>
                <a:spcPts val="600"/>
              </a:spcBef>
            </a:pPr>
            <a:r>
              <a:rPr lang="cs-CZ" sz="4400" b="1" dirty="0">
                <a:latin typeface="Arial" panose="020B0604020202020204" pitchFamily="34" charset="0"/>
                <a:cs typeface="Arial" panose="020B0604020202020204" pitchFamily="34" charset="0"/>
              </a:rPr>
              <a:t>Integrační azylové středisko</a:t>
            </a:r>
            <a:r>
              <a:rPr lang="cs-CZ" sz="4400" dirty="0">
                <a:latin typeface="Arial" panose="020B0604020202020204" pitchFamily="34" charset="0"/>
                <a:cs typeface="Arial" panose="020B0604020202020204" pitchFamily="34" charset="0"/>
              </a:rPr>
              <a:t> slouží osobám, kterým byla přiznána mezinárodní ochrana a které vstoupily do Státního integračního programu a požádaly o dočasné ubytování (max. 18 měsíců) v tomto středisku. Ubytování ve středisku je zpoplatněno.</a:t>
            </a:r>
          </a:p>
          <a:p>
            <a:pPr lvl="2" algn="just">
              <a:lnSpc>
                <a:spcPct val="170000"/>
              </a:lnSpc>
              <a:spcBef>
                <a:spcPts val="600"/>
              </a:spcBef>
            </a:pPr>
            <a:r>
              <a:rPr lang="cs-CZ" sz="4400" dirty="0">
                <a:latin typeface="Arial" panose="020B0604020202020204" pitchFamily="34" charset="0"/>
                <a:cs typeface="Arial" panose="020B0604020202020204" pitchFamily="34" charset="0"/>
              </a:rPr>
              <a:t>IAS Havířov</a:t>
            </a:r>
          </a:p>
          <a:p>
            <a:pPr lvl="2" algn="just">
              <a:lnSpc>
                <a:spcPct val="170000"/>
              </a:lnSpc>
              <a:spcBef>
                <a:spcPts val="600"/>
              </a:spcBef>
            </a:pPr>
            <a:r>
              <a:rPr lang="cs-CZ" sz="4400" dirty="0">
                <a:latin typeface="Arial" panose="020B0604020202020204" pitchFamily="34" charset="0"/>
                <a:cs typeface="Arial" panose="020B0604020202020204" pitchFamily="34" charset="0"/>
              </a:rPr>
              <a:t>IAS Jaroměř</a:t>
            </a:r>
          </a:p>
          <a:p>
            <a:pPr lvl="2" algn="just">
              <a:lnSpc>
                <a:spcPct val="170000"/>
              </a:lnSpc>
              <a:spcBef>
                <a:spcPts val="600"/>
              </a:spcBef>
            </a:pPr>
            <a:r>
              <a:rPr lang="cs-CZ" sz="4400" dirty="0">
                <a:latin typeface="Arial" panose="020B0604020202020204" pitchFamily="34" charset="0"/>
                <a:cs typeface="Arial" panose="020B0604020202020204" pitchFamily="34" charset="0"/>
              </a:rPr>
              <a:t>IAS Brno</a:t>
            </a:r>
          </a:p>
          <a:p>
            <a:pPr lvl="2" algn="just">
              <a:lnSpc>
                <a:spcPct val="170000"/>
              </a:lnSpc>
              <a:spcBef>
                <a:spcPts val="600"/>
              </a:spcBef>
            </a:pPr>
            <a:r>
              <a:rPr lang="cs-CZ" sz="4400" dirty="0">
                <a:latin typeface="Arial" panose="020B0604020202020204" pitchFamily="34" charset="0"/>
                <a:cs typeface="Arial" panose="020B0604020202020204" pitchFamily="34" charset="0"/>
              </a:rPr>
              <a:t>IAS Předlice</a:t>
            </a:r>
          </a:p>
          <a:p>
            <a:pPr marL="0" indent="0" algn="r">
              <a:buNone/>
            </a:pPr>
            <a:endParaRPr lang="cs-CZ" sz="1900" i="1"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7" name="Obrázek 6">
            <a:extLst>
              <a:ext uri="{FF2B5EF4-FFF2-40B4-BE49-F238E27FC236}">
                <a16:creationId xmlns:a16="http://schemas.microsoft.com/office/drawing/2014/main" id="{14E0B0B5-8589-4C3D-B415-F0868A42F781}"/>
              </a:ext>
            </a:extLst>
          </p:cNvPr>
          <p:cNvPicPr>
            <a:picLocks noChangeAspect="1"/>
          </p:cNvPicPr>
          <p:nvPr/>
        </p:nvPicPr>
        <p:blipFill>
          <a:blip r:embed="rId2"/>
          <a:stretch>
            <a:fillRect/>
          </a:stretch>
        </p:blipFill>
        <p:spPr>
          <a:xfrm>
            <a:off x="8884507" y="719199"/>
            <a:ext cx="2674815" cy="2006111"/>
          </a:xfrm>
          <a:prstGeom prst="rect">
            <a:avLst/>
          </a:prstGeom>
        </p:spPr>
      </p:pic>
      <p:sp>
        <p:nvSpPr>
          <p:cNvPr id="8" name="TextovéPole 7">
            <a:extLst>
              <a:ext uri="{FF2B5EF4-FFF2-40B4-BE49-F238E27FC236}">
                <a16:creationId xmlns:a16="http://schemas.microsoft.com/office/drawing/2014/main" id="{55779335-3287-4539-AA53-9BBB7B62107C}"/>
              </a:ext>
            </a:extLst>
          </p:cNvPr>
          <p:cNvSpPr txBox="1"/>
          <p:nvPr/>
        </p:nvSpPr>
        <p:spPr>
          <a:xfrm>
            <a:off x="8685630" y="2769352"/>
            <a:ext cx="1674763" cy="369332"/>
          </a:xfrm>
          <a:prstGeom prst="rect">
            <a:avLst/>
          </a:prstGeom>
          <a:noFill/>
        </p:spPr>
        <p:txBody>
          <a:bodyPr wrap="square" rtlCol="0">
            <a:spAutoFit/>
          </a:bodyPr>
          <a:lstStyle/>
          <a:p>
            <a:pPr algn="r"/>
            <a:r>
              <a:rPr lang="cs-CZ" i="1" dirty="0" err="1">
                <a:latin typeface="Arial" panose="020B0604020202020204" pitchFamily="34" charset="0"/>
                <a:cs typeface="Arial" panose="020B0604020202020204" pitchFamily="34" charset="0"/>
              </a:rPr>
              <a:t>PoS</a:t>
            </a:r>
            <a:r>
              <a:rPr lang="cs-CZ" i="1" dirty="0">
                <a:latin typeface="Arial" panose="020B0604020202020204" pitchFamily="34" charset="0"/>
                <a:cs typeface="Arial" panose="020B0604020202020204" pitchFamily="34" charset="0"/>
              </a:rPr>
              <a:t> Kostelec</a:t>
            </a:r>
          </a:p>
        </p:txBody>
      </p:sp>
      <p:pic>
        <p:nvPicPr>
          <p:cNvPr id="10" name="Obrázek 9">
            <a:extLst>
              <a:ext uri="{FF2B5EF4-FFF2-40B4-BE49-F238E27FC236}">
                <a16:creationId xmlns:a16="http://schemas.microsoft.com/office/drawing/2014/main" id="{B5D52D73-04DF-4AFA-8E5A-8BD27A40C1EF}"/>
              </a:ext>
            </a:extLst>
          </p:cNvPr>
          <p:cNvPicPr>
            <a:picLocks noChangeAspect="1"/>
          </p:cNvPicPr>
          <p:nvPr/>
        </p:nvPicPr>
        <p:blipFill>
          <a:blip r:embed="rId3"/>
          <a:stretch>
            <a:fillRect/>
          </a:stretch>
        </p:blipFill>
        <p:spPr>
          <a:xfrm>
            <a:off x="8884507" y="3658602"/>
            <a:ext cx="2951773" cy="1969386"/>
          </a:xfrm>
          <a:prstGeom prst="rect">
            <a:avLst/>
          </a:prstGeom>
        </p:spPr>
      </p:pic>
      <p:sp>
        <p:nvSpPr>
          <p:cNvPr id="11" name="TextovéPole 10">
            <a:extLst>
              <a:ext uri="{FF2B5EF4-FFF2-40B4-BE49-F238E27FC236}">
                <a16:creationId xmlns:a16="http://schemas.microsoft.com/office/drawing/2014/main" id="{80FAAC65-EA7E-45E8-A55A-565B038CA401}"/>
              </a:ext>
            </a:extLst>
          </p:cNvPr>
          <p:cNvSpPr txBox="1"/>
          <p:nvPr/>
        </p:nvSpPr>
        <p:spPr>
          <a:xfrm>
            <a:off x="8748584" y="5627988"/>
            <a:ext cx="2146542" cy="369332"/>
          </a:xfrm>
          <a:prstGeom prst="rect">
            <a:avLst/>
          </a:prstGeom>
          <a:noFill/>
        </p:spPr>
        <p:txBody>
          <a:bodyPr wrap="square" rtlCol="0">
            <a:spAutoFit/>
          </a:bodyPr>
          <a:lstStyle/>
          <a:p>
            <a:pPr algn="r"/>
            <a:r>
              <a:rPr lang="cs-CZ" i="1" dirty="0" err="1">
                <a:latin typeface="Arial" panose="020B0604020202020204" pitchFamily="34" charset="0"/>
                <a:cs typeface="Arial" panose="020B0604020202020204" pitchFamily="34" charset="0"/>
              </a:rPr>
              <a:t>PoS</a:t>
            </a:r>
            <a:r>
              <a:rPr lang="cs-CZ" i="1" dirty="0">
                <a:latin typeface="Arial" panose="020B0604020202020204" pitchFamily="34" charset="0"/>
                <a:cs typeface="Arial" panose="020B0604020202020204" pitchFamily="34" charset="0"/>
              </a:rPr>
              <a:t> a IAS Havířov</a:t>
            </a:r>
          </a:p>
        </p:txBody>
      </p:sp>
      <p:sp>
        <p:nvSpPr>
          <p:cNvPr id="2" name="Obdélník 1"/>
          <p:cNvSpPr/>
          <p:nvPr/>
        </p:nvSpPr>
        <p:spPr>
          <a:xfrm>
            <a:off x="878473" y="80717"/>
            <a:ext cx="4647426" cy="903774"/>
          </a:xfrm>
          <a:prstGeom prst="rect">
            <a:avLst/>
          </a:prstGeom>
        </p:spPr>
        <p:txBody>
          <a:bodyPr wrap="none">
            <a:spAutoFit/>
          </a:bodyPr>
          <a:lstStyle/>
          <a:p>
            <a:pPr lvl="0">
              <a:lnSpc>
                <a:spcPct val="170000"/>
              </a:lnSpc>
              <a:spcBef>
                <a:spcPts val="600"/>
              </a:spcBef>
              <a:buClr>
                <a:srgbClr val="90C226"/>
              </a:buClr>
              <a:buSzPct val="80000"/>
            </a:pPr>
            <a:r>
              <a:rPr lang="cs-CZ" sz="3600" dirty="0" smtClean="0">
                <a:solidFill>
                  <a:srgbClr val="92D050"/>
                </a:solidFill>
                <a:latin typeface="Arial" panose="020B0604020202020204" pitchFamily="34" charset="0"/>
                <a:cs typeface="Arial" panose="020B0604020202020204" pitchFamily="34" charset="0"/>
              </a:rPr>
              <a:t>AZYLOVÁ ZAŘÍZENÍ</a:t>
            </a:r>
            <a:endParaRPr lang="cs-CZ" sz="36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725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300727" y="99074"/>
            <a:ext cx="11142092" cy="1107649"/>
          </a:xfrm>
        </p:spPr>
        <p:txBody>
          <a:bodyPr>
            <a:noAutofit/>
          </a:bodyPr>
          <a:lstStyle/>
          <a:p>
            <a:pPr algn="ctr"/>
            <a:r>
              <a:rPr lang="cs-CZ" cap="none" dirty="0" smtClean="0">
                <a:latin typeface="Arial" panose="020B0604020202020204" pitchFamily="34" charset="0"/>
                <a:cs typeface="Arial" panose="020B0604020202020204" pitchFamily="34" charset="0"/>
              </a:rPr>
              <a:t>ŽADATELÉ O AZYL I.(K ROKU 2016)</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04584" y="890007"/>
            <a:ext cx="9705244" cy="4743205"/>
          </a:xfrm>
        </p:spPr>
        <p:txBody>
          <a:bodyPr>
            <a:normAutofit/>
          </a:bodyPr>
          <a:lstStyle/>
          <a:p>
            <a:pPr algn="just">
              <a:lnSpc>
                <a:spcPct val="150000"/>
              </a:lnSpc>
              <a:spcBef>
                <a:spcPts val="600"/>
              </a:spcBef>
            </a:pPr>
            <a:r>
              <a:rPr lang="cs-CZ" sz="1100" dirty="0">
                <a:latin typeface="Arial" panose="020B0604020202020204" pitchFamily="34" charset="0"/>
                <a:cs typeface="Arial" panose="020B0604020202020204" pitchFamily="34" charset="0"/>
              </a:rPr>
              <a:t>Celkem 65,6 mil. osob opustilo své domovy; 40,3 % z nich bylo vysídleno uvnitř své země</a:t>
            </a:r>
          </a:p>
          <a:p>
            <a:pPr algn="just">
              <a:lnSpc>
                <a:spcPct val="150000"/>
              </a:lnSpc>
              <a:spcBef>
                <a:spcPts val="600"/>
              </a:spcBef>
            </a:pPr>
            <a:r>
              <a:rPr lang="cs-CZ" sz="1100" dirty="0">
                <a:latin typeface="Arial" panose="020B0604020202020204" pitchFamily="34" charset="0"/>
                <a:cs typeface="Arial" panose="020B0604020202020204" pitchFamily="34" charset="0"/>
              </a:rPr>
              <a:t>Více než polovina je z Afghánistánu, Sýrie a Jižního Súdánu, polovinu představují děti</a:t>
            </a:r>
          </a:p>
          <a:p>
            <a:pPr marL="0" indent="0" algn="just">
              <a:buNone/>
            </a:pPr>
            <a:endParaRPr lang="cs-CZ" sz="2400" dirty="0"/>
          </a:p>
          <a:p>
            <a:pPr marL="0" indent="0" algn="just">
              <a:buNone/>
            </a:pPr>
            <a:endParaRPr lang="cs-CZ" sz="2400" dirty="0"/>
          </a:p>
        </p:txBody>
      </p:sp>
      <p:sp>
        <p:nvSpPr>
          <p:cNvPr id="5" name="Footer Placeholder 4"/>
          <p:cNvSpPr>
            <a:spLocks noGrp="1"/>
          </p:cNvSpPr>
          <p:nvPr>
            <p:ph type="ftr" sz="quarter" idx="11"/>
          </p:nvPr>
        </p:nvSpPr>
        <p:spPr>
          <a:xfrm>
            <a:off x="702071" y="6406487"/>
            <a:ext cx="6297612" cy="365125"/>
          </a:xfrm>
        </p:spPr>
        <p:txBody>
          <a:bodyPr/>
          <a:lstStyle/>
          <a:p>
            <a:r>
              <a:rPr lang="en-US" smtClean="0"/>
              <a:t>Zdroj: https://www.clovekvtisni.cz/co-delame/migrace-v-souvislostech/migracni-statistiky-4518gp</a:t>
            </a:r>
            <a:endParaRPr lang="en-US"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27</a:t>
            </a:fld>
            <a:endParaRPr lang="en-US" dirty="0"/>
          </a:p>
        </p:txBody>
      </p:sp>
      <p:pic>
        <p:nvPicPr>
          <p:cNvPr id="8" name="Obrázek 7">
            <a:extLst>
              <a:ext uri="{FF2B5EF4-FFF2-40B4-BE49-F238E27FC236}">
                <a16:creationId xmlns:a16="http://schemas.microsoft.com/office/drawing/2014/main" id="{015339B4-2DD4-4C59-903C-605CD784E07D}"/>
              </a:ext>
            </a:extLst>
          </p:cNvPr>
          <p:cNvPicPr>
            <a:picLocks noChangeAspect="1"/>
          </p:cNvPicPr>
          <p:nvPr/>
        </p:nvPicPr>
        <p:blipFill>
          <a:blip r:embed="rId3"/>
          <a:stretch>
            <a:fillRect/>
          </a:stretch>
        </p:blipFill>
        <p:spPr>
          <a:xfrm>
            <a:off x="652823" y="2687086"/>
            <a:ext cx="4698107" cy="2716442"/>
          </a:xfrm>
          <a:prstGeom prst="rect">
            <a:avLst/>
          </a:prstGeom>
        </p:spPr>
      </p:pic>
      <p:sp>
        <p:nvSpPr>
          <p:cNvPr id="9" name="TextovéPole 8">
            <a:extLst>
              <a:ext uri="{FF2B5EF4-FFF2-40B4-BE49-F238E27FC236}">
                <a16:creationId xmlns:a16="http://schemas.microsoft.com/office/drawing/2014/main" id="{CDB68348-E690-44A5-B538-196320290C2B}"/>
              </a:ext>
            </a:extLst>
          </p:cNvPr>
          <p:cNvSpPr txBox="1"/>
          <p:nvPr/>
        </p:nvSpPr>
        <p:spPr>
          <a:xfrm>
            <a:off x="702071" y="1931772"/>
            <a:ext cx="4648859" cy="338554"/>
          </a:xfrm>
          <a:prstGeom prst="rect">
            <a:avLst/>
          </a:prstGeom>
          <a:noFill/>
        </p:spPr>
        <p:txBody>
          <a:bodyPr wrap="square" rtlCol="0">
            <a:spAutoFit/>
          </a:bodyPr>
          <a:lstStyle/>
          <a:p>
            <a:r>
              <a:rPr lang="cs-CZ" sz="1600" i="1" dirty="0">
                <a:latin typeface="Arial" panose="020B0604020202020204" pitchFamily="34" charset="0"/>
                <a:cs typeface="Arial" panose="020B0604020202020204" pitchFamily="34" charset="0"/>
              </a:rPr>
              <a:t>Žadatelé o azyl v EU podle </a:t>
            </a:r>
            <a:r>
              <a:rPr lang="cs-CZ" sz="1600" i="1" u="sng" dirty="0">
                <a:latin typeface="Arial" panose="020B0604020202020204" pitchFamily="34" charset="0"/>
                <a:cs typeface="Arial" panose="020B0604020202020204" pitchFamily="34" charset="0"/>
              </a:rPr>
              <a:t>země původu</a:t>
            </a:r>
          </a:p>
        </p:txBody>
      </p:sp>
      <p:pic>
        <p:nvPicPr>
          <p:cNvPr id="14" name="Obrázek 13">
            <a:extLst>
              <a:ext uri="{FF2B5EF4-FFF2-40B4-BE49-F238E27FC236}">
                <a16:creationId xmlns:a16="http://schemas.microsoft.com/office/drawing/2014/main" id="{EBA8F31F-DBB6-43CB-ABC7-55662A1DE627}"/>
              </a:ext>
            </a:extLst>
          </p:cNvPr>
          <p:cNvPicPr>
            <a:picLocks noChangeAspect="1"/>
          </p:cNvPicPr>
          <p:nvPr/>
        </p:nvPicPr>
        <p:blipFill>
          <a:blip r:embed="rId4"/>
          <a:stretch>
            <a:fillRect/>
          </a:stretch>
        </p:blipFill>
        <p:spPr>
          <a:xfrm>
            <a:off x="5889514" y="2687086"/>
            <a:ext cx="4324171" cy="2940436"/>
          </a:xfrm>
          <a:prstGeom prst="rect">
            <a:avLst/>
          </a:prstGeom>
        </p:spPr>
      </p:pic>
    </p:spTree>
    <p:extLst>
      <p:ext uri="{BB962C8B-B14F-4D97-AF65-F5344CB8AC3E}">
        <p14:creationId xmlns:p14="http://schemas.microsoft.com/office/powerpoint/2010/main" val="3425286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837207" y="936644"/>
            <a:ext cx="8161514" cy="5287280"/>
          </a:xfrm>
        </p:spPr>
        <p:txBody>
          <a:bodyPr>
            <a:normAutofit/>
          </a:bodyPr>
          <a:lstStyle/>
          <a:p>
            <a:pPr marL="0" indent="0" algn="just">
              <a:lnSpc>
                <a:spcPct val="150000"/>
              </a:lnSpc>
              <a:spcBef>
                <a:spcPts val="600"/>
              </a:spcBef>
              <a:buNone/>
            </a:pPr>
            <a:endParaRPr lang="cs-CZ" sz="1100" dirty="0" smtClean="0">
              <a:latin typeface="Arial" panose="020B0604020202020204" pitchFamily="34" charset="0"/>
              <a:cs typeface="Arial" panose="020B0604020202020204" pitchFamily="34" charset="0"/>
            </a:endParaRPr>
          </a:p>
          <a:p>
            <a:pPr marL="0" indent="0" algn="just">
              <a:lnSpc>
                <a:spcPct val="150000"/>
              </a:lnSpc>
              <a:spcBef>
                <a:spcPts val="600"/>
              </a:spcBef>
              <a:buNone/>
            </a:pPr>
            <a:r>
              <a:rPr lang="cs-CZ" sz="1100" dirty="0" smtClean="0">
                <a:latin typeface="Arial" panose="020B0604020202020204" pitchFamily="34" charset="0"/>
                <a:cs typeface="Arial" panose="020B0604020202020204" pitchFamily="34" charset="0"/>
              </a:rPr>
              <a:t>V </a:t>
            </a:r>
            <a:r>
              <a:rPr lang="cs-CZ" sz="1100" dirty="0">
                <a:latin typeface="Arial" panose="020B0604020202020204" pitchFamily="34" charset="0"/>
                <a:cs typeface="Arial" panose="020B0604020202020204" pitchFamily="34" charset="0"/>
              </a:rPr>
              <a:t>roce 2016 požádalo v ČR o mezinárodní ochranu podle statistiky Ministerstva vnitra ČR celkem 1478 osob; z toho byl azyl udělen 148 osobám a celkem 302 osob dostalo tzv. doplňkovou ochranu (možnost setrvat v ČR po dobu 1 – 3 let, dokud nepominou důvody žádosti). Na prvních třech místech podle státní příslušnosti se nacházeli žadatelé z Ukrajiny (507 žádostí), Iráku (158 žádostí) a Kuby (85 žádostí).</a:t>
            </a:r>
          </a:p>
        </p:txBody>
      </p:sp>
      <p:sp>
        <p:nvSpPr>
          <p:cNvPr id="5" name="Footer Placeholder 4"/>
          <p:cNvSpPr>
            <a:spLocks noGrp="1"/>
          </p:cNvSpPr>
          <p:nvPr>
            <p:ph type="ftr" sz="quarter" idx="11"/>
          </p:nvPr>
        </p:nvSpPr>
        <p:spPr>
          <a:xfrm>
            <a:off x="732097" y="6376610"/>
            <a:ext cx="7155671" cy="365125"/>
          </a:xfrm>
        </p:spPr>
        <p:txBody>
          <a:bodyPr/>
          <a:lstStyle/>
          <a:p>
            <a:r>
              <a:rPr lang="en-US" dirty="0" smtClean="0"/>
              <a:t>http://www.mvcr.cz/clanek/zpravy-o-situaci-v-oblasti-migrace-a-integrace-cizincu-v-ceske-republice-za-roky-2001-2016.aspx</a:t>
            </a:r>
            <a:endParaRPr lang="en-US"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28</a:t>
            </a:fld>
            <a:endParaRPr lang="en-US" dirty="0"/>
          </a:p>
        </p:txBody>
      </p:sp>
      <p:pic>
        <p:nvPicPr>
          <p:cNvPr id="13" name="Obrázek 12">
            <a:extLst>
              <a:ext uri="{FF2B5EF4-FFF2-40B4-BE49-F238E27FC236}">
                <a16:creationId xmlns:a16="http://schemas.microsoft.com/office/drawing/2014/main" id="{C6280034-26A2-4C59-A561-42ED6608CBFC}"/>
              </a:ext>
            </a:extLst>
          </p:cNvPr>
          <p:cNvPicPr>
            <a:picLocks noChangeAspect="1"/>
          </p:cNvPicPr>
          <p:nvPr/>
        </p:nvPicPr>
        <p:blipFill>
          <a:blip r:embed="rId3"/>
          <a:stretch>
            <a:fillRect/>
          </a:stretch>
        </p:blipFill>
        <p:spPr>
          <a:xfrm>
            <a:off x="732097" y="3217253"/>
            <a:ext cx="4451151" cy="2752295"/>
          </a:xfrm>
          <a:prstGeom prst="rect">
            <a:avLst/>
          </a:prstGeom>
        </p:spPr>
      </p:pic>
      <p:sp>
        <p:nvSpPr>
          <p:cNvPr id="14" name="TextovéPole 13">
            <a:extLst>
              <a:ext uri="{FF2B5EF4-FFF2-40B4-BE49-F238E27FC236}">
                <a16:creationId xmlns:a16="http://schemas.microsoft.com/office/drawing/2014/main" id="{99D91BF1-7532-4EC6-BF3A-35C7FCF66183}"/>
              </a:ext>
            </a:extLst>
          </p:cNvPr>
          <p:cNvSpPr txBox="1"/>
          <p:nvPr/>
        </p:nvSpPr>
        <p:spPr>
          <a:xfrm>
            <a:off x="837207" y="2655101"/>
            <a:ext cx="5362832" cy="307777"/>
          </a:xfrm>
          <a:prstGeom prst="rect">
            <a:avLst/>
          </a:prstGeom>
          <a:noFill/>
        </p:spPr>
        <p:txBody>
          <a:bodyPr wrap="square" rtlCol="0">
            <a:spAutoFit/>
          </a:bodyPr>
          <a:lstStyle/>
          <a:p>
            <a:r>
              <a:rPr lang="cs-CZ" sz="1400" i="1" dirty="0">
                <a:latin typeface="Arial" panose="020B0604020202020204" pitchFamily="34" charset="0"/>
                <a:cs typeface="Arial" panose="020B0604020202020204" pitchFamily="34" charset="0"/>
              </a:rPr>
              <a:t>Žadatelé o mezinárodní ochranu v ČR </a:t>
            </a:r>
            <a:r>
              <a:rPr lang="cs-CZ" sz="1400" i="1" u="sng" dirty="0">
                <a:latin typeface="Arial" panose="020B0604020202020204" pitchFamily="34" charset="0"/>
                <a:cs typeface="Arial" panose="020B0604020202020204" pitchFamily="34" charset="0"/>
              </a:rPr>
              <a:t>podle národnosti</a:t>
            </a:r>
          </a:p>
        </p:txBody>
      </p:sp>
      <p:pic>
        <p:nvPicPr>
          <p:cNvPr id="16" name="Obrázek 15">
            <a:extLst>
              <a:ext uri="{FF2B5EF4-FFF2-40B4-BE49-F238E27FC236}">
                <a16:creationId xmlns:a16="http://schemas.microsoft.com/office/drawing/2014/main" id="{89A86A89-C060-4263-81EF-7D7A80F9AFE9}"/>
              </a:ext>
            </a:extLst>
          </p:cNvPr>
          <p:cNvPicPr>
            <a:picLocks noChangeAspect="1"/>
          </p:cNvPicPr>
          <p:nvPr/>
        </p:nvPicPr>
        <p:blipFill>
          <a:blip r:embed="rId4"/>
          <a:stretch>
            <a:fillRect/>
          </a:stretch>
        </p:blipFill>
        <p:spPr>
          <a:xfrm>
            <a:off x="5183248" y="3138616"/>
            <a:ext cx="6644361" cy="2635960"/>
          </a:xfrm>
          <a:prstGeom prst="rect">
            <a:avLst/>
          </a:prstGeom>
        </p:spPr>
      </p:pic>
      <p:sp>
        <p:nvSpPr>
          <p:cNvPr id="2" name="Obdélník 1"/>
          <p:cNvSpPr/>
          <p:nvPr/>
        </p:nvSpPr>
        <p:spPr>
          <a:xfrm>
            <a:off x="837207" y="290313"/>
            <a:ext cx="8007448" cy="646331"/>
          </a:xfrm>
          <a:prstGeom prst="rect">
            <a:avLst/>
          </a:prstGeom>
        </p:spPr>
        <p:txBody>
          <a:bodyPr wrap="none">
            <a:spAutoFit/>
          </a:bodyPr>
          <a:lstStyle/>
          <a:p>
            <a:r>
              <a:rPr lang="cs-CZ" sz="3600" dirty="0">
                <a:solidFill>
                  <a:srgbClr val="92D050"/>
                </a:solidFill>
                <a:latin typeface="Arial" panose="020B0604020202020204" pitchFamily="34" charset="0"/>
                <a:cs typeface="Arial" panose="020B0604020202020204" pitchFamily="34" charset="0"/>
              </a:rPr>
              <a:t>ŽADATELÉ O AZYL </a:t>
            </a:r>
            <a:r>
              <a:rPr lang="cs-CZ" sz="3600" dirty="0" smtClean="0">
                <a:solidFill>
                  <a:srgbClr val="92D050"/>
                </a:solidFill>
                <a:latin typeface="Arial" panose="020B0604020202020204" pitchFamily="34" charset="0"/>
                <a:cs typeface="Arial" panose="020B0604020202020204" pitchFamily="34" charset="0"/>
              </a:rPr>
              <a:t>II</a:t>
            </a:r>
            <a:r>
              <a:rPr lang="cs-CZ" sz="3600" dirty="0">
                <a:solidFill>
                  <a:srgbClr val="92D050"/>
                </a:solidFill>
                <a:latin typeface="Arial" panose="020B0604020202020204" pitchFamily="34" charset="0"/>
                <a:cs typeface="Arial" panose="020B0604020202020204" pitchFamily="34" charset="0"/>
              </a:rPr>
              <a:t>.(K ROKU 2016)</a:t>
            </a:r>
            <a:endParaRPr lang="cs-CZ" sz="3600" dirty="0">
              <a:solidFill>
                <a:srgbClr val="92D050"/>
              </a:solidFill>
            </a:endParaRPr>
          </a:p>
        </p:txBody>
      </p:sp>
    </p:spTree>
    <p:extLst>
      <p:ext uri="{BB962C8B-B14F-4D97-AF65-F5344CB8AC3E}">
        <p14:creationId xmlns:p14="http://schemas.microsoft.com/office/powerpoint/2010/main" val="370053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16494"/>
            <a:ext cx="8596668" cy="740635"/>
          </a:xfrm>
        </p:spPr>
        <p:txBody>
          <a:bodyPr>
            <a:normAutofit/>
          </a:bodyPr>
          <a:lstStyle/>
          <a:p>
            <a:r>
              <a:rPr lang="cs-CZ" dirty="0" smtClean="0"/>
              <a:t>ZAČLEŇOVÁNÍ CIZINCŮ DO SPOLEČNOSTI</a:t>
            </a:r>
            <a:endParaRPr lang="cs-CZ" dirty="0"/>
          </a:p>
        </p:txBody>
      </p:sp>
      <p:sp>
        <p:nvSpPr>
          <p:cNvPr id="3" name="Zástupný symbol pro obsah 2"/>
          <p:cNvSpPr>
            <a:spLocks noGrp="1"/>
          </p:cNvSpPr>
          <p:nvPr>
            <p:ph idx="1"/>
          </p:nvPr>
        </p:nvSpPr>
        <p:spPr>
          <a:xfrm>
            <a:off x="489327" y="1118002"/>
            <a:ext cx="8543578" cy="3880773"/>
          </a:xfrm>
        </p:spPr>
        <p:txBody>
          <a:bodyPr>
            <a:normAutofit/>
          </a:bodyPr>
          <a:lstStyle/>
          <a:p>
            <a:pPr>
              <a:lnSpc>
                <a:spcPct val="150000"/>
              </a:lnSpc>
              <a:spcBef>
                <a:spcPts val="600"/>
              </a:spcBef>
            </a:pPr>
            <a:r>
              <a:rPr lang="cs-CZ" sz="1100" dirty="0">
                <a:latin typeface="Arial" panose="020B0604020202020204" pitchFamily="34" charset="0"/>
                <a:cs typeface="Arial" panose="020B0604020202020204" pitchFamily="34" charset="0"/>
              </a:rPr>
              <a:t>Cizinci se mohou různými způsoby začleňovat do společnosti. Ovšem </a:t>
            </a:r>
            <a:r>
              <a:rPr lang="cs-CZ" sz="1100" dirty="0" smtClean="0">
                <a:latin typeface="Arial" panose="020B0604020202020204" pitchFamily="34" charset="0"/>
                <a:cs typeface="Arial" panose="020B0604020202020204" pitchFamily="34" charset="0"/>
              </a:rPr>
              <a:t>nezáleží </a:t>
            </a:r>
            <a:r>
              <a:rPr lang="cs-CZ" sz="1100" dirty="0">
                <a:latin typeface="Arial" panose="020B0604020202020204" pitchFamily="34" charset="0"/>
                <a:cs typeface="Arial" panose="020B0604020202020204" pitchFamily="34" charset="0"/>
              </a:rPr>
              <a:t>pouze na nich, jaký způsob si vyberou, ale spíše na imigrační politice hostitelské </a:t>
            </a:r>
            <a:r>
              <a:rPr lang="cs-CZ" sz="1100" dirty="0" smtClean="0">
                <a:latin typeface="Arial" panose="020B0604020202020204" pitchFamily="34" charset="0"/>
                <a:cs typeface="Arial" panose="020B0604020202020204" pitchFamily="34" charset="0"/>
              </a:rPr>
              <a:t>země.</a:t>
            </a:r>
          </a:p>
          <a:p>
            <a:pPr>
              <a:lnSpc>
                <a:spcPct val="150000"/>
              </a:lnSpc>
              <a:spcBef>
                <a:spcPts val="600"/>
              </a:spcBef>
            </a:pPr>
            <a:r>
              <a:rPr lang="cs-CZ" sz="1100" dirty="0" smtClean="0">
                <a:latin typeface="Arial" panose="020B0604020202020204" pitchFamily="34" charset="0"/>
                <a:cs typeface="Arial" panose="020B0604020202020204" pitchFamily="34" charset="0"/>
              </a:rPr>
              <a:t>definujeme </a:t>
            </a:r>
            <a:r>
              <a:rPr lang="cs-CZ" sz="1100" dirty="0">
                <a:latin typeface="Arial" panose="020B0604020202020204" pitchFamily="34" charset="0"/>
                <a:cs typeface="Arial" panose="020B0604020202020204" pitchFamily="34" charset="0"/>
              </a:rPr>
              <a:t>čtyři základní typy </a:t>
            </a:r>
            <a:r>
              <a:rPr lang="cs-CZ" sz="1100" dirty="0" smtClean="0">
                <a:latin typeface="Arial" panose="020B0604020202020204" pitchFamily="34" charset="0"/>
                <a:cs typeface="Arial" panose="020B0604020202020204" pitchFamily="34" charset="0"/>
              </a:rPr>
              <a:t>soužití</a:t>
            </a:r>
            <a:r>
              <a:rPr lang="cs-CZ" sz="1100" dirty="0">
                <a:latin typeface="Arial" panose="020B0604020202020204" pitchFamily="34" charset="0"/>
                <a:cs typeface="Arial" panose="020B0604020202020204" pitchFamily="34" charset="0"/>
              </a:rPr>
              <a:t>, někdy nazýváno jako adaptace či začlenění, a rozděluje je </a:t>
            </a:r>
            <a:r>
              <a:rPr lang="cs-CZ" sz="1100" dirty="0" smtClean="0">
                <a:latin typeface="Arial" panose="020B0604020202020204" pitchFamily="34" charset="0"/>
                <a:cs typeface="Arial" panose="020B0604020202020204" pitchFamily="34" charset="0"/>
              </a:rPr>
              <a:t>na </a:t>
            </a:r>
          </a:p>
          <a:p>
            <a:pPr>
              <a:lnSpc>
                <a:spcPct val="150000"/>
              </a:lnSpc>
              <a:spcBef>
                <a:spcPts val="600"/>
              </a:spcBef>
              <a:buFont typeface="Arial" panose="020B0604020202020204" pitchFamily="34" charset="0"/>
              <a:buChar char="•"/>
            </a:pPr>
            <a:r>
              <a:rPr lang="cs-CZ" sz="1100" b="1" i="1" dirty="0" smtClean="0">
                <a:latin typeface="Arial" panose="020B0604020202020204" pitchFamily="34" charset="0"/>
                <a:cs typeface="Arial" panose="020B0604020202020204" pitchFamily="34" charset="0"/>
              </a:rPr>
              <a:t>integraci </a:t>
            </a:r>
            <a:r>
              <a:rPr lang="cs-CZ" sz="1100" dirty="0">
                <a:latin typeface="Arial" panose="020B0604020202020204" pitchFamily="34" charset="0"/>
                <a:cs typeface="Arial" panose="020B0604020202020204" pitchFamily="34" charset="0"/>
              </a:rPr>
              <a:t>- „Integrace je způsob adaptace, kdy imigranti uznávají, že poznání a přijetí kultury hostitelské země je pro ně důležité, avšak současně si chtějí udržet i svou vlastní </a:t>
            </a:r>
            <a:r>
              <a:rPr lang="cs-CZ" sz="1100" dirty="0" smtClean="0">
                <a:latin typeface="Arial" panose="020B0604020202020204" pitchFamily="34" charset="0"/>
                <a:cs typeface="Arial" panose="020B0604020202020204" pitchFamily="34" charset="0"/>
              </a:rPr>
              <a:t>kulturu“</a:t>
            </a:r>
          </a:p>
          <a:p>
            <a:pPr>
              <a:lnSpc>
                <a:spcPct val="150000"/>
              </a:lnSpc>
              <a:spcBef>
                <a:spcPts val="600"/>
              </a:spcBef>
              <a:buFont typeface="Arial" panose="020B0604020202020204" pitchFamily="34" charset="0"/>
              <a:buChar char="•"/>
            </a:pPr>
            <a:r>
              <a:rPr lang="cs-CZ" sz="1100" b="1" i="1" dirty="0">
                <a:latin typeface="Arial" panose="020B0604020202020204" pitchFamily="34" charset="0"/>
                <a:cs typeface="Arial" panose="020B0604020202020204" pitchFamily="34" charset="0"/>
              </a:rPr>
              <a:t>asimilaci</a:t>
            </a:r>
            <a:r>
              <a:rPr lang="cs-CZ" sz="1100" dirty="0">
                <a:latin typeface="Arial" panose="020B0604020202020204" pitchFamily="34" charset="0"/>
                <a:cs typeface="Arial" panose="020B0604020202020204" pitchFamily="34" charset="0"/>
              </a:rPr>
              <a:t> - Naopak asimilace usiluje o co největší splynutí s obyvatelstvem hostitelské země.</a:t>
            </a:r>
            <a:endParaRPr lang="cs-CZ" sz="1100" dirty="0" smtClean="0">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pPr>
            <a:r>
              <a:rPr lang="cs-CZ" sz="1100" b="1" i="1" dirty="0" err="1" smtClean="0">
                <a:latin typeface="Arial" panose="020B0604020202020204" pitchFamily="34" charset="0"/>
                <a:cs typeface="Arial" panose="020B0604020202020204" pitchFamily="34" charset="0"/>
              </a:rPr>
              <a:t>Seperaci</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 Separace znamená izolování se od dominantní kultury a setrvání u původní kultury </a:t>
            </a:r>
            <a:endParaRPr lang="cs-CZ" sz="1100" dirty="0" smtClean="0">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pPr>
            <a:r>
              <a:rPr lang="cs-CZ" sz="1100" b="1" i="1" dirty="0">
                <a:latin typeface="Arial" panose="020B0604020202020204" pitchFamily="34" charset="0"/>
                <a:cs typeface="Arial" panose="020B0604020202020204" pitchFamily="34" charset="0"/>
              </a:rPr>
              <a:t>Marginalizaci</a:t>
            </a:r>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Marginalizace si neuchovává </a:t>
            </a:r>
            <a:r>
              <a:rPr lang="cs-CZ" sz="1100" dirty="0">
                <a:latin typeface="Arial" panose="020B0604020202020204" pitchFamily="34" charset="0"/>
                <a:cs typeface="Arial" panose="020B0604020202020204" pitchFamily="34" charset="0"/>
              </a:rPr>
              <a:t>ani svou původní kulturu, a ani se nekontaktuje </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s kulturou dominantní. Tedy tento typ adaptace si vytváří svou vlastní kulturu, která se neopírá o kulturu předků a ani nikoho dalšího.</a:t>
            </a:r>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29</a:t>
            </a:fld>
            <a:endParaRPr lang="en-US" dirty="0"/>
          </a:p>
        </p:txBody>
      </p:sp>
      <p:sp>
        <p:nvSpPr>
          <p:cNvPr id="5" name="Obdélník 4"/>
          <p:cNvSpPr/>
          <p:nvPr/>
        </p:nvSpPr>
        <p:spPr>
          <a:xfrm>
            <a:off x="489327" y="6578977"/>
            <a:ext cx="10483473" cy="369332"/>
          </a:xfrm>
          <a:prstGeom prst="rect">
            <a:avLst/>
          </a:prstGeom>
        </p:spPr>
        <p:txBody>
          <a:bodyPr wrap="square">
            <a:spAutoFit/>
          </a:bodyPr>
          <a:lstStyle/>
          <a:p>
            <a:r>
              <a:rPr lang="en-US" sz="900" dirty="0">
                <a:solidFill>
                  <a:schemeClr val="bg1">
                    <a:lumMod val="50000"/>
                  </a:schemeClr>
                </a:solidFill>
                <a:latin typeface="Arial" panose="020B0604020202020204" pitchFamily="34" charset="0"/>
                <a:cs typeface="Arial" panose="020B0604020202020204" pitchFamily="34" charset="0"/>
              </a:rPr>
              <a:t>BERRY, John. </a:t>
            </a:r>
            <a:r>
              <a:rPr lang="en-US" sz="900" dirty="0" err="1">
                <a:solidFill>
                  <a:schemeClr val="bg1">
                    <a:lumMod val="50000"/>
                  </a:schemeClr>
                </a:solidFill>
                <a:latin typeface="Arial" panose="020B0604020202020204" pitchFamily="34" charset="0"/>
                <a:cs typeface="Arial" panose="020B0604020202020204" pitchFamily="34" charset="0"/>
              </a:rPr>
              <a:t>Widdup</a:t>
            </a:r>
            <a:r>
              <a:rPr lang="en-US" sz="900" dirty="0">
                <a:solidFill>
                  <a:schemeClr val="bg1">
                    <a:lumMod val="50000"/>
                  </a:schemeClr>
                </a:solidFill>
                <a:latin typeface="Arial" panose="020B0604020202020204" pitchFamily="34" charset="0"/>
                <a:cs typeface="Arial" panose="020B0604020202020204" pitchFamily="34" charset="0"/>
              </a:rPr>
              <a:t>. Acculturation and Adaptation in a New Society. International Migration, 1992</a:t>
            </a:r>
            <a:r>
              <a:rPr lang="en-US" sz="900" dirty="0" smtClean="0">
                <a:solidFill>
                  <a:schemeClr val="bg1">
                    <a:lumMod val="50000"/>
                  </a:schemeClr>
                </a:solidFill>
                <a:latin typeface="Arial" panose="020B0604020202020204" pitchFamily="34" charset="0"/>
                <a:cs typeface="Arial" panose="020B0604020202020204" pitchFamily="34" charset="0"/>
              </a:rPr>
              <a:t>.</a:t>
            </a:r>
            <a:r>
              <a:rPr lang="cs-CZ" sz="900" dirty="0"/>
              <a:t> </a:t>
            </a:r>
            <a:endParaRPr lang="cs-CZ" sz="900" dirty="0" smtClean="0"/>
          </a:p>
          <a:p>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36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472427" y="83551"/>
            <a:ext cx="11188931" cy="745392"/>
          </a:xfrm>
        </p:spPr>
        <p:txBody>
          <a:bodyPr>
            <a:normAutofit/>
          </a:bodyPr>
          <a:lstStyle/>
          <a:p>
            <a:pPr algn="ctr"/>
            <a:r>
              <a:rPr lang="cs-CZ" cap="none" dirty="0" smtClean="0">
                <a:latin typeface="Arial" panose="020B0604020202020204" pitchFamily="34" charset="0"/>
                <a:cs typeface="Arial" panose="020B0604020202020204" pitchFamily="34" charset="0"/>
              </a:rPr>
              <a:t>ZÁKLADNÍ POJMY Z OBLASTI MIGRACE I.</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397777" y="623844"/>
            <a:ext cx="9448521" cy="4683273"/>
          </a:xfrm>
        </p:spPr>
        <p:txBody>
          <a:bodyPr>
            <a:noAutofit/>
          </a:bodyPr>
          <a:lstStyle/>
          <a:p>
            <a:pPr algn="just">
              <a:lnSpc>
                <a:spcPct val="150000"/>
              </a:lnSpc>
              <a:spcBef>
                <a:spcPts val="600"/>
              </a:spcBef>
            </a:pPr>
            <a:r>
              <a:rPr lang="cs-CZ" sz="1100" b="1" i="1" dirty="0">
                <a:latin typeface="Arial" panose="020B0604020202020204" pitchFamily="34" charset="0"/>
                <a:cs typeface="Arial" panose="020B0604020202020204" pitchFamily="34" charset="0"/>
              </a:rPr>
              <a:t>Mezinárodní ochrana </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Status mezinárodní ochrany představuje právo osob, které jsou pronásledovány ve své zemi původu, zažádat v České republice o ochranu. Ochrana je udělena buď formou </a:t>
            </a:r>
            <a:r>
              <a:rPr lang="cs-CZ" sz="1100" b="1" dirty="0">
                <a:latin typeface="Arial" panose="020B0604020202020204" pitchFamily="34" charset="0"/>
                <a:cs typeface="Arial" panose="020B0604020202020204" pitchFamily="34" charset="0"/>
              </a:rPr>
              <a:t>azylu</a:t>
            </a:r>
            <a:r>
              <a:rPr lang="cs-CZ" sz="1100" dirty="0">
                <a:latin typeface="Arial" panose="020B0604020202020204" pitchFamily="34" charset="0"/>
                <a:cs typeface="Arial" panose="020B0604020202020204" pitchFamily="34" charset="0"/>
              </a:rPr>
              <a:t>, či ve formě </a:t>
            </a:r>
            <a:r>
              <a:rPr lang="cs-CZ" sz="1100" b="1" dirty="0">
                <a:latin typeface="Arial" panose="020B0604020202020204" pitchFamily="34" charset="0"/>
                <a:cs typeface="Arial" panose="020B0604020202020204" pitchFamily="34" charset="0"/>
              </a:rPr>
              <a:t>doplňkové ochrany</a:t>
            </a:r>
            <a:r>
              <a:rPr lang="cs-CZ" sz="1100" dirty="0">
                <a:latin typeface="Arial" panose="020B0604020202020204" pitchFamily="34" charset="0"/>
                <a:cs typeface="Arial" panose="020B0604020202020204" pitchFamily="34" charset="0"/>
              </a:rPr>
              <a:t>. Doplňková ochrana je – na rozdíl od azylu – udělována pouze na dobu určitou po dobu trvání důvodů jejího udělení s možností prodloužení. O mezinárodní ochranu může požádat každý cizinec bez výjimky.</a:t>
            </a:r>
          </a:p>
          <a:p>
            <a:pPr algn="just">
              <a:lnSpc>
                <a:spcPct val="150000"/>
              </a:lnSpc>
              <a:spcBef>
                <a:spcPts val="600"/>
              </a:spcBef>
            </a:pPr>
            <a:r>
              <a:rPr lang="cs-CZ" sz="1100" b="1" i="1" dirty="0">
                <a:latin typeface="Arial" panose="020B0604020202020204" pitchFamily="34" charset="0"/>
                <a:cs typeface="Arial" panose="020B0604020202020204" pitchFamily="34" charset="0"/>
              </a:rPr>
              <a:t>Uprchlík podle Konvence</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Osoba, která je uznána jako uprchlík podle kritérií Ženevské konvence z roku 1951. Jde o osobu, která se nachází mimo svou vlast a má oprávněné obavy před pronásledováním z důvodů rasových, náboženských nebo národnostních nebo z důvodů příslušnosti k určitým společenským vrstvám nebo i zastávání určitých politických názorů. Právní řád ČR s tímto pojmem ovšem nepracuje. Pojem je možné vykládat šířeji a bez přímého vztahu k právnímu postavení, tedy jako osobu, která opouští zemi svého původu z důvodů uvedených v Ženevské konvenci. </a:t>
            </a:r>
            <a:r>
              <a:rPr lang="cs-CZ" sz="1100" i="1" dirty="0">
                <a:latin typeface="Arial" panose="020B0604020202020204" pitchFamily="34" charset="0"/>
                <a:cs typeface="Arial" panose="020B0604020202020204" pitchFamily="34" charset="0"/>
              </a:rPr>
              <a:t>Často bývá nesprávně zaměňován s pojmem migranta obecně</a:t>
            </a:r>
            <a:r>
              <a:rPr lang="cs-CZ" sz="1100" i="1" dirty="0" smtClean="0">
                <a:latin typeface="Arial" panose="020B0604020202020204" pitchFamily="34" charset="0"/>
                <a:cs typeface="Arial" panose="020B0604020202020204" pitchFamily="34" charset="0"/>
              </a:rPr>
              <a:t>.</a:t>
            </a:r>
            <a:r>
              <a:rPr lang="cs-CZ" sz="1100" dirty="0" smtClean="0">
                <a:latin typeface="Arial" panose="020B0604020202020204" pitchFamily="34" charset="0"/>
                <a:cs typeface="Arial" panose="020B0604020202020204" pitchFamily="34" charset="0"/>
              </a:rPr>
              <a:t>.</a:t>
            </a:r>
            <a:endParaRPr lang="cs-CZ" sz="1100" dirty="0">
              <a:latin typeface="Arial" panose="020B0604020202020204" pitchFamily="34" charset="0"/>
              <a:cs typeface="Arial" panose="020B0604020202020204" pitchFamily="34" charset="0"/>
            </a:endParaRPr>
          </a:p>
          <a:p>
            <a:pPr algn="just">
              <a:lnSpc>
                <a:spcPct val="150000"/>
              </a:lnSpc>
              <a:spcBef>
                <a:spcPts val="600"/>
              </a:spcBef>
            </a:pPr>
            <a:r>
              <a:rPr lang="cs-CZ" sz="1100" b="1" i="1" dirty="0">
                <a:latin typeface="Arial" panose="020B0604020202020204" pitchFamily="34" charset="0"/>
                <a:cs typeface="Arial" panose="020B0604020202020204" pitchFamily="34" charset="0"/>
              </a:rPr>
              <a:t>Relokace</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Jedná se o transfer osob, které zažádaly o mezinárodní ochranu v členském státě Evropské unie, který je zodpovědný za vyřízení žádosti, do jiného členského státu Evropské unie, který se žádosti bude zabývat. Případně jde také o proces, při němž dojde k transferu osob z jednoho členského státu Evropské unie, který těmto uprchlíkům udělil mezinárodní ochranu, do jiného státu Evropské unie, který jim zajistí ochranu podobného druhu</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b="1" i="1" dirty="0">
                <a:latin typeface="Arial" panose="020B0604020202020204" pitchFamily="34" charset="0"/>
                <a:cs typeface="Arial" panose="020B0604020202020204" pitchFamily="34" charset="0"/>
              </a:rPr>
              <a:t>Legální migrace</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Proces řízeného, státem kontrolovaného přistěhovalectví. ČR může imigraci regulovat prostřednictvím vízové praxe a prostřednictvím pobytových oprávnění. Obecně souvisí s pracovní migrací, v rámci které ČR prostřednictvím regulovaného přijímání cizinců uspokojuje potřeby domácího pracovního trhu. ČR může kontrolovat, v mezích evropského práva, pracovní migraci na svém území, vč. stanovení národních kvót. Dalšími typy legální migrace může být např. migrace za účelem studia nebo sloučení rodiny.</a:t>
            </a:r>
          </a:p>
          <a:p>
            <a:pPr marL="0" indent="0" algn="just">
              <a:lnSpc>
                <a:spcPct val="150000"/>
              </a:lnSpc>
              <a:spcBef>
                <a:spcPts val="600"/>
              </a:spcBef>
              <a:buNone/>
            </a:pPr>
            <a:endParaRPr lang="cs-CZ" sz="1100" dirty="0">
              <a:latin typeface="Arial" panose="020B0604020202020204" pitchFamily="34" charset="0"/>
              <a:cs typeface="Arial" panose="020B0604020202020204" pitchFamily="34" charset="0"/>
            </a:endParaRPr>
          </a:p>
          <a:p>
            <a:pPr marL="0" indent="0" algn="just">
              <a:lnSpc>
                <a:spcPct val="150000"/>
              </a:lnSpc>
              <a:spcBef>
                <a:spcPts val="600"/>
              </a:spcBef>
              <a:buNone/>
            </a:pPr>
            <a:r>
              <a:rPr lang="cs-CZ" sz="900" dirty="0">
                <a:solidFill>
                  <a:schemeClr val="bg1">
                    <a:lumMod val="50000"/>
                  </a:schemeClr>
                </a:solidFill>
                <a:latin typeface="Arial" panose="020B0604020202020204" pitchFamily="34" charset="0"/>
                <a:cs typeface="Arial" panose="020B0604020202020204" pitchFamily="34" charset="0"/>
              </a:rPr>
              <a:t> </a:t>
            </a:r>
            <a:r>
              <a:rPr lang="cs-CZ" sz="900" dirty="0" smtClean="0">
                <a:solidFill>
                  <a:schemeClr val="bg1">
                    <a:lumMod val="50000"/>
                  </a:schemeClr>
                </a:solidFill>
                <a:latin typeface="Arial" panose="020B0604020202020204" pitchFamily="34" charset="0"/>
                <a:cs typeface="Arial" panose="020B0604020202020204" pitchFamily="34" charset="0"/>
              </a:rPr>
              <a:t> MV-Slovnicek_pojmu.pdf</a:t>
            </a:r>
          </a:p>
          <a:p>
            <a:pPr marL="0" indent="0" algn="just">
              <a:lnSpc>
                <a:spcPct val="150000"/>
              </a:lnSpc>
              <a:spcBef>
                <a:spcPts val="600"/>
              </a:spcBef>
              <a:buNone/>
            </a:pPr>
            <a:endParaRPr lang="cs-CZ" sz="1100" i="1" dirty="0">
              <a:latin typeface="Arial" panose="020B0604020202020204" pitchFamily="34" charset="0"/>
              <a:cs typeface="Arial" panose="020B0604020202020204" pitchFamily="34" charset="0"/>
            </a:endParaRPr>
          </a:p>
          <a:p>
            <a:pPr marL="0" indent="0" algn="just">
              <a:buNone/>
            </a:pPr>
            <a:endParaRPr lang="cs-CZ" sz="2400" dirty="0"/>
          </a:p>
          <a:p>
            <a:pPr marL="0" indent="0" algn="just">
              <a:buNone/>
            </a:pPr>
            <a:endParaRPr lang="cs-CZ" sz="2400"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00142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0" y="1"/>
            <a:ext cx="10058400" cy="658026"/>
          </a:xfrm>
        </p:spPr>
        <p:txBody>
          <a:bodyPr>
            <a:normAutofit/>
          </a:bodyPr>
          <a:lstStyle/>
          <a:p>
            <a:pPr algn="ctr"/>
            <a:r>
              <a:rPr lang="cs-CZ" cap="none" dirty="0" smtClean="0">
                <a:latin typeface="Arial" panose="020B0604020202020204" pitchFamily="34" charset="0"/>
                <a:cs typeface="Arial" panose="020B0604020202020204" pitchFamily="34" charset="0"/>
              </a:rPr>
              <a:t>ASIMILACE</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396975" y="551048"/>
            <a:ext cx="10148535" cy="4683273"/>
          </a:xfrm>
        </p:spPr>
        <p:txBody>
          <a:bodyPr>
            <a:normAutofit fontScale="25000" lnSpcReduction="20000"/>
          </a:bodyPr>
          <a:lstStyle/>
          <a:p>
            <a:pPr algn="just">
              <a:lnSpc>
                <a:spcPct val="170000"/>
              </a:lnSpc>
              <a:spcBef>
                <a:spcPts val="600"/>
              </a:spcBef>
            </a:pPr>
            <a:r>
              <a:rPr lang="cs-CZ" sz="4400" b="1" i="1" dirty="0" smtClean="0">
                <a:latin typeface="Arial" panose="020B0604020202020204" pitchFamily="34" charset="0"/>
                <a:cs typeface="Arial" panose="020B0604020202020204" pitchFamily="34" charset="0"/>
              </a:rPr>
              <a:t>Asimilace</a:t>
            </a:r>
            <a:r>
              <a:rPr lang="cs-CZ" sz="4400" dirty="0" smtClean="0">
                <a:latin typeface="Arial" panose="020B0604020202020204" pitchFamily="34" charset="0"/>
                <a:cs typeface="Arial" panose="020B0604020202020204" pitchFamily="34" charset="0"/>
              </a:rPr>
              <a:t> se v sociologii definuje jako přizpůsobení menšiny většinové společnosti.</a:t>
            </a:r>
          </a:p>
          <a:p>
            <a:pPr marL="930275" lvl="1" indent="-212725" algn="just">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menšina splyne se společností při ztrátě vlastní etnické či národnostní identity</a:t>
            </a:r>
          </a:p>
          <a:p>
            <a:pPr marL="930275" lvl="1" indent="-212725" algn="just">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menšina přebírá lokální zvyklosti, kulturu, jazyk</a:t>
            </a:r>
          </a:p>
          <a:p>
            <a:pPr marL="930275" lvl="1" indent="-212725" algn="just">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jednostranný proces ze strany menšiny</a:t>
            </a:r>
          </a:p>
          <a:p>
            <a:pPr marL="358775" indent="0">
              <a:lnSpc>
                <a:spcPct val="170000"/>
              </a:lnSpc>
              <a:spcBef>
                <a:spcPts val="600"/>
              </a:spcBef>
              <a:buNone/>
            </a:pPr>
            <a:r>
              <a:rPr lang="cs-CZ" sz="4400" dirty="0">
                <a:latin typeface="Arial" panose="020B0604020202020204" pitchFamily="34" charset="0"/>
                <a:cs typeface="Arial" panose="020B0604020202020204" pitchFamily="34" charset="0"/>
              </a:rPr>
              <a:t>Asimilační teorie byla představena ve 20. letech minulého století v USA </a:t>
            </a:r>
            <a:r>
              <a:rPr lang="cs-CZ" sz="4400" dirty="0" smtClean="0">
                <a:latin typeface="Arial" panose="020B0604020202020204" pitchFamily="34" charset="0"/>
                <a:cs typeface="Arial" panose="020B0604020202020204" pitchFamily="34" charset="0"/>
              </a:rPr>
              <a:t>a </a:t>
            </a:r>
            <a:r>
              <a:rPr lang="cs-CZ" sz="4400" dirty="0">
                <a:latin typeface="Arial" panose="020B0604020202020204" pitchFamily="34" charset="0"/>
                <a:cs typeface="Arial" panose="020B0604020202020204" pitchFamily="34" charset="0"/>
              </a:rPr>
              <a:t>stala se určujícím směrem integračních národních politik v období mezi </a:t>
            </a:r>
            <a:r>
              <a:rPr lang="cs-CZ" sz="4400" dirty="0" smtClean="0">
                <a:latin typeface="Arial" panose="020B0604020202020204" pitchFamily="34" charset="0"/>
                <a:cs typeface="Arial" panose="020B0604020202020204" pitchFamily="34" charset="0"/>
              </a:rPr>
              <a:t>20</a:t>
            </a:r>
            <a:r>
              <a:rPr lang="cs-CZ" sz="4400" dirty="0">
                <a:latin typeface="Arial" panose="020B0604020202020204" pitchFamily="34" charset="0"/>
                <a:cs typeface="Arial" panose="020B0604020202020204" pitchFamily="34" charset="0"/>
              </a:rPr>
              <a:t>. a 60. lety 20 století. Chápe adaptaci imigranta v novém prostředí jako přirozený proces vývoje, který končí po čase vlastně nevyhnutelně splynutím </a:t>
            </a:r>
            <a:r>
              <a:rPr lang="cs-CZ" sz="4400" dirty="0" smtClean="0">
                <a:latin typeface="Arial" panose="020B0604020202020204" pitchFamily="34" charset="0"/>
                <a:cs typeface="Arial" panose="020B0604020202020204" pitchFamily="34" charset="0"/>
              </a:rPr>
              <a:t>s </a:t>
            </a:r>
            <a:r>
              <a:rPr lang="cs-CZ" sz="4400" dirty="0">
                <a:latin typeface="Arial" panose="020B0604020202020204" pitchFamily="34" charset="0"/>
                <a:cs typeface="Arial" panose="020B0604020202020204" pitchFamily="34" charset="0"/>
              </a:rPr>
              <a:t>většinou. Ukázalo se ale, že předpoklady o bezproblémové asimilaci byly mylné, migranti neztráceli svoje kulturní odlišnosti, nedocházelo ke splynutí s většinovou populací, ale naopak k rasové nerovnosti a vzmachu nacionalismu menšin. </a:t>
            </a:r>
            <a:endParaRPr lang="cs-CZ" sz="4400" dirty="0" smtClean="0">
              <a:latin typeface="Arial" panose="020B0604020202020204" pitchFamily="34" charset="0"/>
              <a:cs typeface="Arial" panose="020B0604020202020204" pitchFamily="34" charset="0"/>
            </a:endParaRPr>
          </a:p>
          <a:p>
            <a:pPr>
              <a:lnSpc>
                <a:spcPct val="170000"/>
              </a:lnSpc>
              <a:spcBef>
                <a:spcPts val="600"/>
              </a:spcBef>
            </a:pPr>
            <a:r>
              <a:rPr lang="cs-CZ" sz="4400" b="1" i="1" dirty="0">
                <a:latin typeface="Arial" panose="020B0604020202020204" pitchFamily="34" charset="0"/>
                <a:cs typeface="Arial" panose="020B0604020202020204" pitchFamily="34" charset="0"/>
              </a:rPr>
              <a:t>Tavící </a:t>
            </a:r>
            <a:r>
              <a:rPr lang="cs-CZ" sz="4400" b="1" i="1" dirty="0" smtClean="0">
                <a:latin typeface="Arial" panose="020B0604020202020204" pitchFamily="34" charset="0"/>
                <a:cs typeface="Arial" panose="020B0604020202020204" pitchFamily="34" charset="0"/>
              </a:rPr>
              <a:t>tyglík</a:t>
            </a:r>
            <a:r>
              <a:rPr lang="cs-CZ" sz="4400" i="1" dirty="0">
                <a:latin typeface="Arial" panose="020B0604020202020204" pitchFamily="34" charset="0"/>
                <a:cs typeface="Arial" panose="020B0604020202020204" pitchFamily="34" charset="0"/>
              </a:rPr>
              <a:t> </a:t>
            </a:r>
          </a:p>
          <a:p>
            <a:pPr marL="538163" indent="-179388">
              <a:lnSpc>
                <a:spcPct val="170000"/>
              </a:lnSpc>
              <a:spcBef>
                <a:spcPts val="600"/>
              </a:spcBef>
            </a:pPr>
            <a:r>
              <a:rPr lang="cs-CZ" sz="4400" dirty="0">
                <a:latin typeface="Arial" panose="020B0604020202020204" pitchFamily="34" charset="0"/>
                <a:cs typeface="Arial" panose="020B0604020202020204" pitchFamily="34" charset="0"/>
              </a:rPr>
              <a:t>Tento pojem značí splynutí menšiny s celkem, ale za současného obohacení většiny o určité charakteristické rysy menšiny. Tento model, kryjící se v mnohém s ideou asimilační teorie, byl charakteristický v Americe, jejíž představa byla, že každá další přistěhovalecká vlna přináší něco nového </a:t>
            </a:r>
            <a:r>
              <a:rPr lang="cs-CZ" sz="4400" dirty="0" smtClean="0">
                <a:latin typeface="Arial" panose="020B0604020202020204" pitchFamily="34" charset="0"/>
                <a:cs typeface="Arial" panose="020B0604020202020204" pitchFamily="34" charset="0"/>
              </a:rPr>
              <a:t>a </a:t>
            </a:r>
            <a:r>
              <a:rPr lang="cs-CZ" sz="4400" dirty="0">
                <a:latin typeface="Arial" panose="020B0604020202020204" pitchFamily="34" charset="0"/>
                <a:cs typeface="Arial" panose="020B0604020202020204" pitchFamily="34" charset="0"/>
              </a:rPr>
              <a:t>obohacujícího, čímž přispívá k vytváření americké identity. Časem se ukázalo, že tavení neprobíhá dle původních představ, ale jen zčásti. Etnické minority tvořily čtvrti, kde žily svým vlastním způsobem, a jádro americké kultury bylo ve skutečnosti tvořeno především kulturou anglosaskou. </a:t>
            </a:r>
            <a:endParaRPr lang="cs-CZ" sz="4400" dirty="0" smtClean="0">
              <a:latin typeface="Arial" panose="020B0604020202020204" pitchFamily="34" charset="0"/>
              <a:cs typeface="Arial" panose="020B0604020202020204" pitchFamily="34" charset="0"/>
            </a:endParaRPr>
          </a:p>
          <a:p>
            <a:pPr marL="538163" indent="-179388">
              <a:lnSpc>
                <a:spcPct val="170000"/>
              </a:lnSpc>
              <a:spcBef>
                <a:spcPts val="600"/>
              </a:spcBef>
            </a:pPr>
            <a:r>
              <a:rPr lang="cs-CZ" sz="4400" dirty="0" smtClean="0">
                <a:latin typeface="Arial" panose="020B0604020202020204" pitchFamily="34" charset="0"/>
                <a:cs typeface="Arial" panose="020B0604020202020204" pitchFamily="34" charset="0"/>
              </a:rPr>
              <a:t>Nutno </a:t>
            </a:r>
            <a:r>
              <a:rPr lang="cs-CZ" sz="4400" dirty="0">
                <a:latin typeface="Arial" panose="020B0604020202020204" pitchFamily="34" charset="0"/>
                <a:cs typeface="Arial" panose="020B0604020202020204" pitchFamily="34" charset="0"/>
              </a:rPr>
              <a:t>dodat, že až do 40. let minulého století byli z teorie asimilace či tavícího tyglíku vyloučeni černoši, Indiáni, Asiati, </a:t>
            </a:r>
            <a:r>
              <a:rPr lang="cs-CZ" sz="4400" dirty="0" err="1">
                <a:latin typeface="Arial" panose="020B0604020202020204" pitchFamily="34" charset="0"/>
                <a:cs typeface="Arial" panose="020B0604020202020204" pitchFamily="34" charset="0"/>
              </a:rPr>
              <a:t>hispánci</a:t>
            </a:r>
            <a:r>
              <a:rPr lang="cs-CZ" sz="4400" dirty="0">
                <a:latin typeface="Arial" panose="020B0604020202020204" pitchFamily="34" charset="0"/>
                <a:cs typeface="Arial" panose="020B0604020202020204" pitchFamily="34" charset="0"/>
              </a:rPr>
              <a:t> či jiní příslušníci „nebílé“ rasy. </a:t>
            </a:r>
            <a:endParaRPr lang="cs-CZ" sz="4400" dirty="0" smtClean="0">
              <a:latin typeface="Arial" panose="020B0604020202020204" pitchFamily="34" charset="0"/>
              <a:cs typeface="Arial" panose="020B0604020202020204" pitchFamily="34" charset="0"/>
            </a:endParaRPr>
          </a:p>
          <a:p>
            <a:pPr algn="just">
              <a:lnSpc>
                <a:spcPct val="170000"/>
              </a:lnSpc>
              <a:spcBef>
                <a:spcPts val="600"/>
              </a:spcBef>
            </a:pPr>
            <a:r>
              <a:rPr lang="cs-CZ" sz="4400" b="1" i="1" dirty="0" smtClean="0">
                <a:latin typeface="Arial" panose="020B0604020202020204" pitchFamily="34" charset="0"/>
                <a:cs typeface="Arial" panose="020B0604020202020204" pitchFamily="34" charset="0"/>
              </a:rPr>
              <a:t>„Americký sen“</a:t>
            </a:r>
          </a:p>
          <a:p>
            <a:pPr lvl="1" algn="just">
              <a:lnSpc>
                <a:spcPct val="170000"/>
              </a:lnSpc>
              <a:spcBef>
                <a:spcPts val="600"/>
              </a:spcBef>
            </a:pPr>
            <a:r>
              <a:rPr lang="cs-CZ" sz="4400" dirty="0" smtClean="0">
                <a:latin typeface="Arial" panose="020B0604020202020204" pitchFamily="34" charset="0"/>
                <a:cs typeface="Arial" panose="020B0604020202020204" pitchFamily="34" charset="0"/>
              </a:rPr>
              <a:t>USA je založeno na imigraci</a:t>
            </a:r>
          </a:p>
          <a:p>
            <a:pPr lvl="1" algn="just">
              <a:lnSpc>
                <a:spcPct val="170000"/>
              </a:lnSpc>
              <a:spcBef>
                <a:spcPts val="600"/>
              </a:spcBef>
            </a:pPr>
            <a:r>
              <a:rPr lang="cs-CZ" sz="4400" dirty="0" smtClean="0">
                <a:latin typeface="Arial" panose="020B0604020202020204" pitchFamily="34" charset="0"/>
                <a:cs typeface="Arial" panose="020B0604020202020204" pitchFamily="34" charset="0"/>
              </a:rPr>
              <a:t>Princip „melting pot“ – všechny národy žiji spolu v rámci stejných pravidel</a:t>
            </a:r>
          </a:p>
          <a:p>
            <a:pPr lvl="1" algn="just">
              <a:lnSpc>
                <a:spcPct val="170000"/>
              </a:lnSpc>
              <a:spcBef>
                <a:spcPts val="600"/>
              </a:spcBef>
            </a:pPr>
            <a:r>
              <a:rPr lang="cs-CZ" sz="4400" dirty="0" smtClean="0">
                <a:latin typeface="Arial" panose="020B0604020202020204" pitchFamily="34" charset="0"/>
                <a:cs typeface="Arial" panose="020B0604020202020204" pitchFamily="34" charset="0"/>
              </a:rPr>
              <a:t>Objektivní důkaz, že je možné vytvořit velmi pestrou a různorodou společnost:</a:t>
            </a:r>
          </a:p>
          <a:p>
            <a:pPr lvl="2" algn="just">
              <a:lnSpc>
                <a:spcPct val="170000"/>
              </a:lnSpc>
              <a:spcBef>
                <a:spcPts val="600"/>
              </a:spcBef>
            </a:pPr>
            <a:r>
              <a:rPr lang="cs-CZ" sz="4400" dirty="0" smtClean="0">
                <a:latin typeface="Arial" panose="020B0604020202020204" pitchFamily="34" charset="0"/>
                <a:cs typeface="Arial" panose="020B0604020202020204" pitchFamily="34" charset="0"/>
              </a:rPr>
              <a:t>USA je jeden z nejbohatších regionů světa, vyváží svou kulturu i politiku do světa</a:t>
            </a:r>
          </a:p>
          <a:p>
            <a:pPr lvl="2" algn="just">
              <a:lnSpc>
                <a:spcPct val="170000"/>
              </a:lnSpc>
              <a:spcBef>
                <a:spcPts val="600"/>
              </a:spcBef>
            </a:pPr>
            <a:r>
              <a:rPr lang="cs-CZ" sz="4400" dirty="0" smtClean="0">
                <a:latin typeface="Arial" panose="020B0604020202020204" pitchFamily="34" charset="0"/>
                <a:cs typeface="Arial" panose="020B0604020202020204" pitchFamily="34" charset="0"/>
              </a:rPr>
              <a:t>Různorodst samozřejmě přináši také řadu problému, kriminalitu apod.</a:t>
            </a:r>
          </a:p>
          <a:p>
            <a:pPr lvl="2" algn="just">
              <a:lnSpc>
                <a:spcPct val="170000"/>
              </a:lnSpc>
              <a:spcBef>
                <a:spcPts val="600"/>
              </a:spcBef>
            </a:pPr>
            <a:endParaRPr lang="cs-CZ" sz="4400" dirty="0" smtClean="0">
              <a:latin typeface="Arial" panose="020B0604020202020204" pitchFamily="34" charset="0"/>
              <a:cs typeface="Arial" panose="020B0604020202020204" pitchFamily="34" charset="0"/>
            </a:endParaRPr>
          </a:p>
          <a:p>
            <a:pPr lvl="1" algn="just">
              <a:lnSpc>
                <a:spcPct val="170000"/>
              </a:lnSpc>
              <a:spcBef>
                <a:spcPts val="600"/>
              </a:spcBef>
            </a:pPr>
            <a:endParaRPr lang="cs-CZ" sz="4400" dirty="0" smtClean="0">
              <a:latin typeface="Arial" panose="020B0604020202020204" pitchFamily="34" charset="0"/>
              <a:cs typeface="Arial" panose="020B0604020202020204" pitchFamily="34" charset="0"/>
            </a:endParaRPr>
          </a:p>
          <a:p>
            <a:pPr algn="just"/>
            <a:endParaRPr lang="cs-CZ" sz="2200" dirty="0">
              <a:latin typeface="Arial" panose="020B0604020202020204" pitchFamily="34" charset="0"/>
              <a:cs typeface="Arial" panose="020B0604020202020204" pitchFamily="34" charset="0"/>
            </a:endParaRPr>
          </a:p>
          <a:p>
            <a:pPr algn="just"/>
            <a:endParaRPr lang="cs-CZ" sz="2400"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30</a:t>
            </a:fld>
            <a:endParaRPr lang="en-US" dirty="0"/>
          </a:p>
        </p:txBody>
      </p:sp>
      <p:sp>
        <p:nvSpPr>
          <p:cNvPr id="5" name="Obdélník 4"/>
          <p:cNvSpPr/>
          <p:nvPr/>
        </p:nvSpPr>
        <p:spPr>
          <a:xfrm>
            <a:off x="6520443" y="6627168"/>
            <a:ext cx="5084746" cy="230832"/>
          </a:xfrm>
          <a:prstGeom prst="rect">
            <a:avLst/>
          </a:prstGeom>
        </p:spPr>
        <p:txBody>
          <a:bodyPr wrap="square">
            <a:spAutoFit/>
          </a:bodyPr>
          <a:lstStyle/>
          <a:p>
            <a:r>
              <a:rPr lang="cs-CZ" sz="900" dirty="0">
                <a:solidFill>
                  <a:schemeClr val="bg1">
                    <a:lumMod val="50000"/>
                  </a:schemeClr>
                </a:solidFill>
                <a:latin typeface="Arial" panose="020B0604020202020204" pitchFamily="34" charset="0"/>
                <a:cs typeface="Arial" panose="020B0604020202020204" pitchFamily="34" charset="0"/>
              </a:rPr>
              <a:t>Baršová, Andrea, Pavel Barša. 2005a. „Od multikulturalismu k občanské integraci. </a:t>
            </a:r>
            <a:r>
              <a:rPr lang="cs-CZ" sz="900" dirty="0" smtClean="0">
                <a:solidFill>
                  <a:schemeClr val="bg1">
                    <a:lumMod val="50000"/>
                  </a:schemeClr>
                </a:solidFill>
                <a:latin typeface="Arial" panose="020B0604020202020204" pitchFamily="34" charset="0"/>
                <a:cs typeface="Arial" panose="020B0604020202020204" pitchFamily="34" charset="0"/>
              </a:rPr>
              <a:t>: s. 49 </a:t>
            </a:r>
            <a:r>
              <a:rPr lang="cs-CZ" sz="900" dirty="0">
                <a:solidFill>
                  <a:schemeClr val="bg1">
                    <a:lumMod val="50000"/>
                  </a:schemeClr>
                </a:solidFill>
                <a:latin typeface="Arial" panose="020B0604020202020204" pitchFamily="34" charset="0"/>
                <a:cs typeface="Arial" panose="020B0604020202020204" pitchFamily="34" charset="0"/>
              </a:rPr>
              <a:t>– 66</a:t>
            </a:r>
          </a:p>
        </p:txBody>
      </p:sp>
    </p:spTree>
    <p:extLst>
      <p:ext uri="{BB962C8B-B14F-4D97-AF65-F5344CB8AC3E}">
        <p14:creationId xmlns:p14="http://schemas.microsoft.com/office/powerpoint/2010/main" val="1557919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424"/>
            <a:ext cx="8596668" cy="766119"/>
          </a:xfrm>
        </p:spPr>
        <p:txBody>
          <a:bodyPr/>
          <a:lstStyle/>
          <a:p>
            <a:pPr algn="ctr"/>
            <a:r>
              <a:rPr lang="cs-CZ" dirty="0" smtClean="0"/>
              <a:t>INTEGRACE</a:t>
            </a:r>
            <a:endParaRPr lang="cs-CZ" dirty="0"/>
          </a:p>
        </p:txBody>
      </p:sp>
      <p:sp>
        <p:nvSpPr>
          <p:cNvPr id="3" name="Content Placeholder 2"/>
          <p:cNvSpPr>
            <a:spLocks noGrp="1"/>
          </p:cNvSpPr>
          <p:nvPr>
            <p:ph idx="1"/>
          </p:nvPr>
        </p:nvSpPr>
        <p:spPr>
          <a:xfrm>
            <a:off x="446598" y="836543"/>
            <a:ext cx="8596668" cy="3880773"/>
          </a:xfrm>
        </p:spPr>
        <p:txBody>
          <a:bodyPr>
            <a:normAutofit fontScale="25000" lnSpcReduction="20000"/>
          </a:bodyPr>
          <a:lstStyle/>
          <a:p>
            <a:pPr>
              <a:lnSpc>
                <a:spcPct val="170000"/>
              </a:lnSpc>
              <a:spcBef>
                <a:spcPts val="600"/>
              </a:spcBef>
            </a:pPr>
            <a:r>
              <a:rPr lang="cs-CZ" sz="4400" dirty="0">
                <a:latin typeface="Arial" panose="020B0604020202020204" pitchFamily="34" charset="0"/>
                <a:cs typeface="Arial" panose="020B0604020202020204" pitchFamily="34" charset="0"/>
              </a:rPr>
              <a:t>Tak jak není jednoznačně vymezen pojem integrace, podobně tak není vymezen ani způsob, jak toto začlenění má vypadat, nakolik bude závazné a co by pro tuto integraci měl udělat integrovaný subjekt a co naopak společnost, která ho integruje. Na rozdíl od pojmů asimilace, které poměrně jasně deklarují kulturní přizpůsobení nebo až kulturní splynutí, pojem integrace jednoznačně neznamená přizpůsobení chování a zvyků společnosti. Spíše je kladen důraz na to, aby cizinec byl schopen soužití nějakým způsobem s danou společností.  V procesu integrace se menšinová sociální skupina sice začleňuje do většinové, ale to svébytné, co nebrání vzájemnému soužití, si menšina ponechává a může to dále rozvíjet. Současně je ale důležité připustit, že i v  procesu integrace je určitý prvek asimilace, kterému není možné zabránit. Lze to považovat za daň, kterou platí všechny menšiny žijící mimo svoji zemi.</a:t>
            </a:r>
          </a:p>
          <a:p>
            <a:pPr>
              <a:lnSpc>
                <a:spcPct val="170000"/>
              </a:lnSpc>
              <a:spcBef>
                <a:spcPts val="600"/>
              </a:spcBef>
            </a:pPr>
            <a:r>
              <a:rPr lang="cs-CZ" sz="4400" b="1" dirty="0" smtClean="0">
                <a:latin typeface="Arial" panose="020B0604020202020204" pitchFamily="34" charset="0"/>
                <a:cs typeface="Arial" panose="020B0604020202020204" pitchFamily="34" charset="0"/>
              </a:rPr>
              <a:t>Za </a:t>
            </a:r>
            <a:r>
              <a:rPr lang="cs-CZ" sz="4400" b="1" dirty="0">
                <a:latin typeface="Arial" panose="020B0604020202020204" pitchFamily="34" charset="0"/>
                <a:cs typeface="Arial" panose="020B0604020202020204" pitchFamily="34" charset="0"/>
              </a:rPr>
              <a:t>hlavní faktory úspěšné integrace jsou považovány </a:t>
            </a:r>
            <a:endParaRPr lang="cs-CZ" sz="4400" b="1" dirty="0" smtClean="0">
              <a:latin typeface="Arial" panose="020B0604020202020204" pitchFamily="34" charset="0"/>
              <a:cs typeface="Arial" panose="020B0604020202020204" pitchFamily="34" charset="0"/>
            </a:endParaRP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nediskriminační prostředí</a:t>
            </a: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rovný </a:t>
            </a:r>
            <a:r>
              <a:rPr lang="cs-CZ" sz="4400" dirty="0">
                <a:latin typeface="Arial" panose="020B0604020202020204" pitchFamily="34" charset="0"/>
                <a:cs typeface="Arial" panose="020B0604020202020204" pitchFamily="34" charset="0"/>
              </a:rPr>
              <a:t>přístup k pracovním příležitostem </a:t>
            </a: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možnost </a:t>
            </a:r>
            <a:r>
              <a:rPr lang="cs-CZ" sz="4400" dirty="0">
                <a:latin typeface="Arial" panose="020B0604020202020204" pitchFamily="34" charset="0"/>
                <a:cs typeface="Arial" panose="020B0604020202020204" pitchFamily="34" charset="0"/>
              </a:rPr>
              <a:t>využití dosaženého vzdělání související s pracovní mobilitou. </a:t>
            </a:r>
            <a:endParaRPr lang="cs-CZ" sz="4400" dirty="0" smtClean="0">
              <a:latin typeface="Arial" panose="020B0604020202020204" pitchFamily="34" charset="0"/>
              <a:cs typeface="Arial" panose="020B0604020202020204" pitchFamily="34" charset="0"/>
            </a:endParaRPr>
          </a:p>
          <a:p>
            <a:pPr>
              <a:lnSpc>
                <a:spcPct val="170000"/>
              </a:lnSpc>
              <a:spcBef>
                <a:spcPts val="600"/>
              </a:spcBef>
            </a:pPr>
            <a:r>
              <a:rPr lang="cs-CZ" sz="4400" dirty="0" smtClean="0">
                <a:latin typeface="Arial" panose="020B0604020202020204" pitchFamily="34" charset="0"/>
                <a:cs typeface="Arial" panose="020B0604020202020204" pitchFamily="34" charset="0"/>
              </a:rPr>
              <a:t>Způsob </a:t>
            </a:r>
            <a:r>
              <a:rPr lang="cs-CZ" sz="4400" dirty="0">
                <a:latin typeface="Arial" panose="020B0604020202020204" pitchFamily="34" charset="0"/>
                <a:cs typeface="Arial" panose="020B0604020202020204" pitchFamily="34" charset="0"/>
              </a:rPr>
              <a:t>integrace a přístup k imigrantům vychází jak z historie každého státu, tak z normativních předpokladů o sociálním řádu. Je ovlivněn tradicí, národní sebedefinicí, migrační zkušeností států nebo jejich současným politickým směřováním, členstvím v nadnárodních celcích nebo směřováním vnitřních </a:t>
            </a:r>
            <a:r>
              <a:rPr lang="cs-CZ" sz="4400" dirty="0" smtClean="0">
                <a:latin typeface="Arial" panose="020B0604020202020204" pitchFamily="34" charset="0"/>
                <a:cs typeface="Arial" panose="020B0604020202020204" pitchFamily="34" charset="0"/>
              </a:rPr>
              <a:t>reforem</a:t>
            </a:r>
          </a:p>
          <a:p>
            <a:pPr>
              <a:lnSpc>
                <a:spcPct val="170000"/>
              </a:lnSpc>
              <a:spcBef>
                <a:spcPts val="600"/>
              </a:spcBef>
            </a:pPr>
            <a:r>
              <a:rPr lang="cs-CZ" sz="4400" dirty="0" smtClean="0">
                <a:latin typeface="Arial" panose="020B0604020202020204" pitchFamily="34" charset="0"/>
                <a:cs typeface="Arial" panose="020B0604020202020204" pitchFamily="34" charset="0"/>
              </a:rPr>
              <a:t>Integrace </a:t>
            </a:r>
            <a:r>
              <a:rPr lang="cs-CZ" sz="4400" dirty="0">
                <a:latin typeface="Arial" panose="020B0604020202020204" pitchFamily="34" charset="0"/>
                <a:cs typeface="Arial" panose="020B0604020202020204" pitchFamily="34" charset="0"/>
              </a:rPr>
              <a:t>patří v současné době bezesporu k nejefektivnějším a nejpřijatelnějším strategiím koexistence více kultur. Za klíčové předpoklady úspěšné integrace ze strany imigrantů je potom možné považovat znalost jazyka přijímající společnosti, ekonomickou soběstačnost přistěhovalce, orientaci v přijímající společnosti a vztahy s majoritou. Integrovaní lidé mají svobodu vyznávat své normy a hodnoty, pokud tím nenarušují svobody druhých.</a:t>
            </a:r>
          </a:p>
          <a:p>
            <a:pPr>
              <a:lnSpc>
                <a:spcPct val="150000"/>
              </a:lnSpc>
              <a:spcBef>
                <a:spcPts val="600"/>
              </a:spcBef>
            </a:pPr>
            <a:endParaRPr lang="cs-CZ"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31</a:t>
            </a:fld>
            <a:endParaRPr lang="en-US" dirty="0"/>
          </a:p>
        </p:txBody>
      </p:sp>
      <p:pic>
        <p:nvPicPr>
          <p:cNvPr id="5" name="Obrázek 14">
            <a:extLst>
              <a:ext uri="{FF2B5EF4-FFF2-40B4-BE49-F238E27FC236}">
                <a16:creationId xmlns:a16="http://schemas.microsoft.com/office/drawing/2014/main" id="{CE84A6E1-A149-4B2A-A7C0-06C9FD2067B6}"/>
              </a:ext>
            </a:extLst>
          </p:cNvPr>
          <p:cNvPicPr>
            <a:picLocks noChangeAspect="1"/>
          </p:cNvPicPr>
          <p:nvPr/>
        </p:nvPicPr>
        <p:blipFill>
          <a:blip r:embed="rId2"/>
          <a:stretch>
            <a:fillRect/>
          </a:stretch>
        </p:blipFill>
        <p:spPr>
          <a:xfrm>
            <a:off x="8932332" y="280172"/>
            <a:ext cx="2691533" cy="1867924"/>
          </a:xfrm>
          <a:prstGeom prst="rect">
            <a:avLst/>
          </a:prstGeom>
        </p:spPr>
      </p:pic>
      <p:sp>
        <p:nvSpPr>
          <p:cNvPr id="6" name="Obdélník 5"/>
          <p:cNvSpPr/>
          <p:nvPr/>
        </p:nvSpPr>
        <p:spPr>
          <a:xfrm>
            <a:off x="677334" y="6406487"/>
            <a:ext cx="5911473" cy="507831"/>
          </a:xfrm>
          <a:prstGeom prst="rect">
            <a:avLst/>
          </a:prstGeom>
        </p:spPr>
        <p:txBody>
          <a:bodyPr wrap="square">
            <a:spAutoFit/>
          </a:bodyPr>
          <a:lstStyle/>
          <a:p>
            <a:r>
              <a:rPr lang="cs-CZ" sz="900" dirty="0" smtClean="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www.migrace.cz</a:t>
            </a:r>
          </a:p>
          <a:p>
            <a:r>
              <a:rPr lang="cs-CZ" sz="900" dirty="0">
                <a:solidFill>
                  <a:schemeClr val="bg1">
                    <a:lumMod val="50000"/>
                  </a:schemeClr>
                </a:solidFill>
                <a:latin typeface="Arial" panose="020B0604020202020204" pitchFamily="34" charset="0"/>
                <a:cs typeface="Arial" panose="020B0604020202020204" pitchFamily="34" charset="0"/>
              </a:rPr>
              <a:t>Průcha, Jan: Pedagogický slovník, 2001</a:t>
            </a:r>
          </a:p>
          <a:p>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690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39581"/>
            <a:ext cx="8596668" cy="535537"/>
          </a:xfrm>
        </p:spPr>
        <p:txBody>
          <a:bodyPr>
            <a:normAutofit fontScale="90000"/>
          </a:bodyPr>
          <a:lstStyle/>
          <a:p>
            <a:pPr lvl="1"/>
            <a:r>
              <a:rPr lang="cs-CZ" sz="4000" dirty="0" smtClean="0">
                <a:solidFill>
                  <a:srgbClr val="92D050"/>
                </a:solidFill>
                <a:latin typeface="+mj-lt"/>
              </a:rPr>
              <a:t>POSTOJE VŮČI CIZINCŮM V ČR</a:t>
            </a:r>
            <a:br>
              <a:rPr lang="cs-CZ" sz="4000" dirty="0" smtClean="0">
                <a:solidFill>
                  <a:srgbClr val="92D050"/>
                </a:solidFill>
                <a:latin typeface="+mj-lt"/>
              </a:rPr>
            </a:br>
            <a:r>
              <a:rPr lang="cs-CZ" i="1" dirty="0"/>
              <a:t> </a:t>
            </a:r>
            <a:r>
              <a:rPr lang="cs-CZ" dirty="0"/>
              <a:t/>
            </a:r>
            <a:br>
              <a:rPr lang="cs-CZ" dirty="0"/>
            </a:br>
            <a:endParaRPr lang="cs-CZ" dirty="0"/>
          </a:p>
        </p:txBody>
      </p:sp>
      <p:sp>
        <p:nvSpPr>
          <p:cNvPr id="3" name="Zástupný symbol pro obsah 2"/>
          <p:cNvSpPr>
            <a:spLocks noGrp="1"/>
          </p:cNvSpPr>
          <p:nvPr>
            <p:ph idx="1"/>
          </p:nvPr>
        </p:nvSpPr>
        <p:spPr>
          <a:xfrm>
            <a:off x="335664" y="897309"/>
            <a:ext cx="8596668" cy="3880773"/>
          </a:xfrm>
        </p:spPr>
        <p:txBody>
          <a:bodyPr>
            <a:normAutofit fontScale="25000" lnSpcReduction="20000"/>
          </a:bodyPr>
          <a:lstStyle/>
          <a:p>
            <a:pPr>
              <a:lnSpc>
                <a:spcPct val="170000"/>
              </a:lnSpc>
              <a:spcBef>
                <a:spcPts val="600"/>
              </a:spcBef>
            </a:pPr>
            <a:r>
              <a:rPr lang="cs-CZ" sz="4400" dirty="0" smtClean="0">
                <a:latin typeface="Arial" panose="020B0604020202020204" pitchFamily="34" charset="0"/>
                <a:cs typeface="Arial" panose="020B0604020202020204" pitchFamily="34" charset="0"/>
              </a:rPr>
              <a:t>V</a:t>
            </a:r>
            <a:r>
              <a:rPr lang="cs-CZ" sz="4400" dirty="0">
                <a:latin typeface="Arial" panose="020B0604020202020204" pitchFamily="34" charset="0"/>
                <a:cs typeface="Arial" panose="020B0604020202020204" pitchFamily="34" charset="0"/>
              </a:rPr>
              <a:t> České republice bylo v posledních letech publikováno několik odborných prací a zpracováno několik sociologických šetření věnujících se otázkám xenofobie a rasismu v české společnosti </a:t>
            </a:r>
            <a:endParaRPr lang="cs-CZ" sz="4400" dirty="0" smtClean="0">
              <a:latin typeface="Arial" panose="020B0604020202020204" pitchFamily="34" charset="0"/>
              <a:cs typeface="Arial" panose="020B0604020202020204" pitchFamily="34" charset="0"/>
            </a:endParaRPr>
          </a:p>
          <a:p>
            <a:pPr>
              <a:lnSpc>
                <a:spcPct val="170000"/>
              </a:lnSpc>
              <a:spcBef>
                <a:spcPts val="600"/>
              </a:spcBef>
            </a:pPr>
            <a:r>
              <a:rPr lang="cs-CZ" sz="4400" dirty="0" smtClean="0">
                <a:latin typeface="Arial" panose="020B0604020202020204" pitchFamily="34" charset="0"/>
                <a:cs typeface="Arial" panose="020B0604020202020204" pitchFamily="34" charset="0"/>
              </a:rPr>
              <a:t>Výsledky </a:t>
            </a:r>
            <a:r>
              <a:rPr lang="cs-CZ" sz="4400" dirty="0">
                <a:latin typeface="Arial" panose="020B0604020202020204" pitchFamily="34" charset="0"/>
                <a:cs typeface="Arial" panose="020B0604020202020204" pitchFamily="34" charset="0"/>
              </a:rPr>
              <a:t>šetření potvrzují, že etnické klima v České republice je především dlouhodobým uzavřením našich hranic a současně preferováním asimilačního přístupu a nezájmem o problematiku mezietnických vztahů. Lidé jsou zvyklí, že česká společnost je kulturně stejnorodá a etnické složení je homogenní. Příliv imigrantů a žadatelů o azyl v nich vyvolává obavy z možného růstu kriminality, nevnímají  je však jako konkurenty na trhu práce.</a:t>
            </a:r>
          </a:p>
          <a:p>
            <a:pPr>
              <a:lnSpc>
                <a:spcPct val="170000"/>
              </a:lnSpc>
              <a:spcBef>
                <a:spcPts val="600"/>
              </a:spcBef>
            </a:pPr>
            <a:r>
              <a:rPr lang="cs-CZ" sz="4400" dirty="0">
                <a:latin typeface="Arial" panose="020B0604020202020204" pitchFamily="34" charset="0"/>
                <a:cs typeface="Arial" panose="020B0604020202020204" pitchFamily="34" charset="0"/>
              </a:rPr>
              <a:t>Česká veřejnost rozlišuje cizince podle jejich </a:t>
            </a:r>
            <a:r>
              <a:rPr lang="cs-CZ" sz="4400" dirty="0" err="1">
                <a:latin typeface="Arial" panose="020B0604020202020204" pitchFamily="34" charset="0"/>
                <a:cs typeface="Arial" panose="020B0604020202020204" pitchFamily="34" charset="0"/>
              </a:rPr>
              <a:t>asimilovatelnosti</a:t>
            </a:r>
            <a:r>
              <a:rPr lang="cs-CZ" sz="4400" dirty="0">
                <a:latin typeface="Arial" panose="020B0604020202020204" pitchFamily="34" charset="0"/>
                <a:cs typeface="Arial" panose="020B0604020202020204" pitchFamily="34" charset="0"/>
              </a:rPr>
              <a:t>, tzn. zda jsou pro ně přijatelní jako sousedi, a dále podle jejich všeobecného pozitivního či negativního  </a:t>
            </a:r>
            <a:r>
              <a:rPr lang="cs-CZ" altLang="cs-CZ" sz="4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přínosu</a:t>
            </a:r>
            <a:r>
              <a:rPr lang="cs-CZ" altLang="cs-CZ" sz="4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cs-CZ" altLang="cs-CZ" sz="44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538163" indent="-179388">
              <a:lnSpc>
                <a:spcPct val="170000"/>
              </a:lnSpc>
              <a:spcBef>
                <a:spcPts val="600"/>
              </a:spcBef>
              <a:buFont typeface="Arial" panose="020B0604020202020204" pitchFamily="34" charset="0"/>
              <a:buChar char="•"/>
            </a:pPr>
            <a:r>
              <a:rPr lang="cs-CZ" altLang="cs-CZ" sz="4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První</a:t>
            </a:r>
            <a:r>
              <a:rPr lang="cs-CZ" altLang="cs-CZ" sz="4400" dirty="0">
                <a:solidFill>
                  <a:schemeClr val="tx1"/>
                </a:solidFill>
                <a:latin typeface="Arial" panose="020B0604020202020204" pitchFamily="34" charset="0"/>
                <a:ea typeface="Times New Roman" panose="02020603050405020304" pitchFamily="18" charset="0"/>
                <a:cs typeface="Arial" panose="020B0604020202020204" pitchFamily="34" charset="0"/>
              </a:rPr>
              <a:t>, přínosnou a snadno </a:t>
            </a:r>
            <a:r>
              <a:rPr lang="cs-CZ" altLang="cs-CZ" sz="4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asimilovatelnou</a:t>
            </a:r>
            <a:r>
              <a:rPr lang="cs-CZ" altLang="cs-CZ" sz="4400" dirty="0">
                <a:solidFill>
                  <a:schemeClr val="tx1"/>
                </a:solidFill>
                <a:latin typeface="Arial" panose="020B0604020202020204" pitchFamily="34" charset="0"/>
                <a:ea typeface="Times New Roman" panose="02020603050405020304" pitchFamily="18" charset="0"/>
                <a:cs typeface="Arial" panose="020B0604020202020204" pitchFamily="34" charset="0"/>
              </a:rPr>
              <a:t>, skupinu tvoří cizinci z Evropské unie. Do ČR přinášejí kulturní a ekonomický kapitál a nenesou s sebou problémy. Česká veřejnost je považuje za „civilizované“ a hodné respektu. Proto jsou pozitivně přijímáni, jakkoli i na ně platí očekávání, že se co nejvíce přizpůsobí svým životním stylem a jazykem. </a:t>
            </a:r>
            <a:endParaRPr lang="cs-CZ" altLang="cs-CZ" sz="4400" dirty="0" smtClean="0">
              <a:solidFill>
                <a:schemeClr val="tx1"/>
              </a:solidFill>
              <a:latin typeface="Arial" panose="020B0604020202020204" pitchFamily="34" charset="0"/>
              <a:cs typeface="Arial" panose="020B0604020202020204" pitchFamily="34" charset="0"/>
            </a:endParaRPr>
          </a:p>
          <a:p>
            <a:pPr marL="538163" indent="-179388">
              <a:lnSpc>
                <a:spcPct val="170000"/>
              </a:lnSpc>
              <a:spcBef>
                <a:spcPts val="600"/>
              </a:spcBef>
              <a:buFont typeface="Arial" panose="020B0604020202020204" pitchFamily="34" charset="0"/>
              <a:buChar char="•"/>
            </a:pPr>
            <a:r>
              <a:rPr lang="cs-CZ" altLang="cs-CZ" sz="4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Druhou </a:t>
            </a:r>
            <a:r>
              <a:rPr lang="cs-CZ" altLang="cs-CZ" sz="4400" dirty="0">
                <a:solidFill>
                  <a:schemeClr val="tx1"/>
                </a:solidFill>
                <a:latin typeface="Arial" panose="020B0604020202020204" pitchFamily="34" charset="0"/>
                <a:ea typeface="Times New Roman" panose="02020603050405020304" pitchFamily="18" charset="0"/>
                <a:cs typeface="Arial" panose="020B0604020202020204" pitchFamily="34" charset="0"/>
              </a:rPr>
              <a:t>skupinu tvoří pomyslní „příbuzní“. Jsou nám blízcí svým národním, jazykovým a historickým původem, ale vesměs za nimi nestojí bohatý kapitál. Do této skupiny patří Slováci, Poláci a čeští emigranti. Jádrem jejich přijatelnosti je potenciální plná asimilace do českého prostředí, třebaže hodnocení jejich přínosu je spíše smíšené. </a:t>
            </a:r>
            <a:endParaRPr lang="cs-CZ" altLang="cs-CZ" sz="4400" dirty="0" smtClean="0">
              <a:solidFill>
                <a:schemeClr val="tx1"/>
              </a:solidFill>
              <a:latin typeface="Arial" panose="020B0604020202020204" pitchFamily="34" charset="0"/>
              <a:cs typeface="Arial" panose="020B0604020202020204" pitchFamily="34" charset="0"/>
            </a:endParaRPr>
          </a:p>
          <a:p>
            <a:pPr marL="538163" indent="-179388">
              <a:lnSpc>
                <a:spcPct val="170000"/>
              </a:lnSpc>
              <a:spcBef>
                <a:spcPts val="600"/>
              </a:spcBef>
              <a:buFont typeface="Arial" panose="020B0604020202020204" pitchFamily="34" charset="0"/>
              <a:buChar char="•"/>
            </a:pPr>
            <a:r>
              <a:rPr lang="cs-CZ" altLang="cs-CZ" sz="4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Třetí </a:t>
            </a:r>
            <a:r>
              <a:rPr lang="cs-CZ" altLang="cs-CZ" sz="4400" dirty="0">
                <a:solidFill>
                  <a:schemeClr val="tx1"/>
                </a:solidFill>
                <a:latin typeface="Arial" panose="020B0604020202020204" pitchFamily="34" charset="0"/>
                <a:ea typeface="Times New Roman" panose="02020603050405020304" pitchFamily="18" charset="0"/>
                <a:cs typeface="Arial" panose="020B0604020202020204" pitchFamily="34" charset="0"/>
              </a:rPr>
              <a:t>skupinu tvoří etnika a národy, které jsou od Čechů zcela odlišné, jako jsou Vietnamci, Arabové, Číňané, ale také Ukrajinci, Rusové a obyvatelé bývalé Jugoslávie.  Cizinci z této skupiny jsou v sousedství spíše odmítáni, jejich přítomnost je hodnocena negativně. Vztah k etnickým skupinám z Východu přitom vychází z obav z jejich kriminality, z ukrajinské i ruské mafie a z ilegální </a:t>
            </a:r>
            <a:r>
              <a:rPr lang="cs-CZ" altLang="cs-CZ" sz="4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imigrace.</a:t>
            </a:r>
            <a:endParaRPr lang="cs-CZ" altLang="cs-CZ" sz="4400" dirty="0" smtClean="0">
              <a:solidFill>
                <a:schemeClr val="tx1"/>
              </a:solidFill>
              <a:latin typeface="Arial" panose="020B0604020202020204" pitchFamily="34" charset="0"/>
              <a:cs typeface="Arial" panose="020B0604020202020204" pitchFamily="34" charset="0"/>
            </a:endParaRPr>
          </a:p>
          <a:p>
            <a:pPr marL="0" indent="0">
              <a:lnSpc>
                <a:spcPct val="170000"/>
              </a:lnSpc>
              <a:spcBef>
                <a:spcPts val="600"/>
              </a:spcBef>
              <a:buNone/>
            </a:pPr>
            <a:endParaRPr lang="cs-CZ" altLang="cs-CZ" sz="4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cs-CZ" sz="2800" dirty="0"/>
          </a:p>
          <a:p>
            <a:r>
              <a:rPr lang="cs-CZ" sz="3600" dirty="0" err="1">
                <a:solidFill>
                  <a:schemeClr val="bg1">
                    <a:lumMod val="50000"/>
                  </a:schemeClr>
                </a:solidFill>
                <a:latin typeface="Arial" panose="020B0604020202020204" pitchFamily="34" charset="0"/>
                <a:cs typeface="Arial" panose="020B0604020202020204" pitchFamily="34" charset="0"/>
              </a:rPr>
              <a:t>Tollarová</a:t>
            </a:r>
            <a:r>
              <a:rPr lang="cs-CZ" sz="3600" dirty="0">
                <a:solidFill>
                  <a:schemeClr val="bg1">
                    <a:lumMod val="50000"/>
                  </a:schemeClr>
                </a:solidFill>
                <a:latin typeface="Arial" panose="020B0604020202020204" pitchFamily="34" charset="0"/>
                <a:cs typeface="Arial" panose="020B0604020202020204" pitchFamily="34" charset="0"/>
              </a:rPr>
              <a:t>, B. 2006. </a:t>
            </a:r>
            <a:r>
              <a:rPr lang="cs-CZ" sz="3600" i="1" dirty="0">
                <a:solidFill>
                  <a:schemeClr val="bg1">
                    <a:lumMod val="50000"/>
                  </a:schemeClr>
                </a:solidFill>
                <a:latin typeface="Arial" panose="020B0604020202020204" pitchFamily="34" charset="0"/>
                <a:cs typeface="Arial" panose="020B0604020202020204" pitchFamily="34" charset="0"/>
              </a:rPr>
              <a:t>Integrace </a:t>
            </a:r>
            <a:r>
              <a:rPr lang="cs-CZ" sz="3600" dirty="0">
                <a:solidFill>
                  <a:schemeClr val="bg1">
                    <a:lumMod val="50000"/>
                  </a:schemeClr>
                </a:solidFill>
                <a:latin typeface="Arial" panose="020B0604020202020204" pitchFamily="34" charset="0"/>
                <a:cs typeface="Arial" panose="020B0604020202020204" pitchFamily="34" charset="0"/>
              </a:rPr>
              <a:t>cizinců v Česku: pluralita, nebo asimilace</a:t>
            </a:r>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96813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967892" y="2959694"/>
            <a:ext cx="8596668" cy="1320800"/>
          </a:xfrm>
        </p:spPr>
        <p:txBody>
          <a:bodyPr/>
          <a:lstStyle/>
          <a:p>
            <a:pPr algn="ctr"/>
            <a:r>
              <a:rPr lang="cs-CZ" b="1" dirty="0" smtClean="0"/>
              <a:t>DĚKUJI ZA POZORNOST</a:t>
            </a:r>
            <a:endParaRPr lang="cs-CZ" b="1"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55391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17422" y="646331"/>
            <a:ext cx="9367513" cy="5530259"/>
          </a:xfrm>
        </p:spPr>
        <p:txBody>
          <a:bodyPr>
            <a:noAutofit/>
          </a:bodyPr>
          <a:lstStyle/>
          <a:p>
            <a:pPr algn="just">
              <a:lnSpc>
                <a:spcPct val="150000"/>
              </a:lnSpc>
              <a:spcBef>
                <a:spcPts val="600"/>
              </a:spcBef>
            </a:pPr>
            <a:r>
              <a:rPr lang="cs-CZ" sz="1100" b="1" i="1" dirty="0" smtClean="0">
                <a:latin typeface="Arial" panose="020B0604020202020204" pitchFamily="34" charset="0"/>
                <a:cs typeface="Arial" panose="020B0604020202020204" pitchFamily="34" charset="0"/>
              </a:rPr>
              <a:t>Nelegální </a:t>
            </a:r>
            <a:r>
              <a:rPr lang="cs-CZ" sz="1100" b="1" i="1" dirty="0">
                <a:latin typeface="Arial" panose="020B0604020202020204" pitchFamily="34" charset="0"/>
                <a:cs typeface="Arial" panose="020B0604020202020204" pitchFamily="34" charset="0"/>
              </a:rPr>
              <a:t>migrace</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Obecně se jedná o migraci, která probíhá bez kontroly a řízení ze strany cílových zemí. Cizinci vstupují do cílových zemí, či v nich pobývají, bez řádného oprávnění (vízum, pobytové oprávnění). Z podstaty souvisí s kategorií uprchlictví. Řada osob, kterým je později přiznána mezinárodní ochrana, vstupuje na území hostitelského státu taktéž nelegálně. Podáním žádosti o mezinárodní ochranu (azyl) je jejich právní status „legalizován“. Ne všichni nelegální migranti, kteří zažádají o mezinárodní ochranu, se však pro ni kvalifikují. V případě nelegální migrace tak často hovoříme o tzv. “smíšených migračních tocích”. Nelegální migrace je zpravidla organizována sítěmi převaděčů a může v sobě proto nést aspekt organizovaného zločinu ve formě obchodu s lidmi</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b="1" i="1" dirty="0">
                <a:latin typeface="Arial" panose="020B0604020202020204" pitchFamily="34" charset="0"/>
                <a:cs typeface="Arial" panose="020B0604020202020204" pitchFamily="34" charset="0"/>
              </a:rPr>
              <a:t>Nelegální migrant</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Cizinec, který vstupuje na území ČR bez platného oprávnění, nebo v ČR bez platného oprávnění pobývá. Důvody jeho vstupu na území mohou být rozdílné. Zahrnuje v sobě potenciálně jak kategorii ekonomického migranta, tak uprchlíka.</a:t>
            </a:r>
          </a:p>
          <a:p>
            <a:pPr>
              <a:lnSpc>
                <a:spcPct val="150000"/>
              </a:lnSpc>
              <a:spcBef>
                <a:spcPts val="600"/>
              </a:spcBef>
            </a:pPr>
            <a:r>
              <a:rPr lang="cs-CZ" sz="1100" b="1" i="1" dirty="0">
                <a:latin typeface="Arial" panose="020B0604020202020204" pitchFamily="34" charset="0"/>
                <a:cs typeface="Arial" panose="020B0604020202020204" pitchFamily="34" charset="0"/>
              </a:rPr>
              <a:t>Návraty</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Proces, kdy se cizinec navrací z hostitelské země do země původu, země své národnosti či případně do státu, kde má tento cizinec obvyklé sídlo. Návraty mají několik podob. Mohou být například nucené, dobrovolné, asistované či spontánní.</a:t>
            </a:r>
          </a:p>
          <a:p>
            <a:pPr>
              <a:lnSpc>
                <a:spcPct val="150000"/>
              </a:lnSpc>
              <a:spcBef>
                <a:spcPts val="600"/>
              </a:spcBef>
            </a:pPr>
            <a:r>
              <a:rPr lang="cs-CZ" sz="1100" b="1" i="1" dirty="0" smtClean="0">
                <a:latin typeface="Arial" panose="020B0604020202020204" pitchFamily="34" charset="0"/>
                <a:cs typeface="Arial" panose="020B0604020202020204" pitchFamily="34" charset="0"/>
              </a:rPr>
              <a:t>Ekonomický </a:t>
            </a:r>
            <a:r>
              <a:rPr lang="cs-CZ" sz="1100" b="1" i="1" dirty="0">
                <a:latin typeface="Arial" panose="020B0604020202020204" pitchFamily="34" charset="0"/>
                <a:cs typeface="Arial" panose="020B0604020202020204" pitchFamily="34" charset="0"/>
              </a:rPr>
              <a:t>migrant</a:t>
            </a:r>
          </a:p>
          <a:p>
            <a:pPr marL="0" indent="0" algn="just">
              <a:lnSpc>
                <a:spcPct val="150000"/>
              </a:lnSpc>
              <a:spcBef>
                <a:spcPts val="600"/>
              </a:spcBef>
              <a:buNone/>
            </a:pPr>
            <a:r>
              <a:rPr lang="cs-CZ" sz="1100" dirty="0">
                <a:latin typeface="Arial" panose="020B0604020202020204" pitchFamily="34" charset="0"/>
                <a:cs typeface="Arial" panose="020B0604020202020204" pitchFamily="34" charset="0"/>
              </a:rPr>
              <a:t>Cizinec, který svou zemi opustil dobrovolně s cílem zlepšení svého ekonomického postavení. Ekonomický migrant se může na území ČR vyskytovat jak v legálním, tak v nelegálním postavení v závislosti na oprávnění, kterým disponuje. Ekonomické důvody však nejsou důvodem pro udělení mezinárodní ochrany.</a:t>
            </a:r>
          </a:p>
          <a:p>
            <a:pPr marL="0" indent="0" algn="just">
              <a:lnSpc>
                <a:spcPct val="150000"/>
              </a:lnSpc>
              <a:spcBef>
                <a:spcPts val="600"/>
              </a:spcBef>
              <a:buNone/>
            </a:pPr>
            <a:endParaRPr lang="cs-CZ" sz="1100" dirty="0">
              <a:latin typeface="Arial" panose="020B0604020202020204" pitchFamily="34" charset="0"/>
              <a:cs typeface="Arial" panose="020B0604020202020204" pitchFamily="34" charset="0"/>
            </a:endParaRPr>
          </a:p>
          <a:p>
            <a:pPr marL="0" indent="0" algn="just">
              <a:buNone/>
            </a:pPr>
            <a:endParaRPr lang="cs-CZ" sz="2400" dirty="0">
              <a:latin typeface="Arial" panose="020B0604020202020204" pitchFamily="34" charset="0"/>
              <a:cs typeface="Arial" panose="020B0604020202020204" pitchFamily="34" charset="0"/>
            </a:endParaRPr>
          </a:p>
          <a:p>
            <a:pPr marL="0" indent="0" algn="just">
              <a:buNone/>
            </a:pPr>
            <a:r>
              <a:rPr lang="cs-CZ" sz="2400" dirty="0">
                <a:solidFill>
                  <a:schemeClr val="bg1">
                    <a:lumMod val="50000"/>
                  </a:schemeClr>
                </a:solidFill>
                <a:latin typeface="Arial" panose="020B0604020202020204" pitchFamily="34" charset="0"/>
                <a:cs typeface="Arial" panose="020B0604020202020204" pitchFamily="34" charset="0"/>
              </a:rPr>
              <a:t> </a:t>
            </a:r>
            <a:r>
              <a:rPr lang="cs-CZ" sz="900" dirty="0">
                <a:solidFill>
                  <a:schemeClr val="bg1">
                    <a:lumMod val="50000"/>
                  </a:schemeClr>
                </a:solidFill>
                <a:latin typeface="Arial" panose="020B0604020202020204" pitchFamily="34" charset="0"/>
                <a:cs typeface="Arial" panose="020B0604020202020204" pitchFamily="34" charset="0"/>
              </a:rPr>
              <a:t>MV-Slovnicek_pojmu.pdf</a:t>
            </a:r>
            <a:endParaRPr lang="cs-CZ" sz="900" dirty="0">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2" name="Obdélník 1"/>
          <p:cNvSpPr/>
          <p:nvPr/>
        </p:nvSpPr>
        <p:spPr>
          <a:xfrm>
            <a:off x="596883" y="0"/>
            <a:ext cx="9443259" cy="646331"/>
          </a:xfrm>
          <a:prstGeom prst="rect">
            <a:avLst/>
          </a:prstGeom>
        </p:spPr>
        <p:txBody>
          <a:bodyPr wrap="square">
            <a:spAutoFit/>
          </a:bodyPr>
          <a:lstStyle/>
          <a:p>
            <a:r>
              <a:rPr lang="cs-CZ" sz="3600" dirty="0">
                <a:solidFill>
                  <a:srgbClr val="90C226"/>
                </a:solidFill>
                <a:latin typeface="Arial" panose="020B0604020202020204" pitchFamily="34" charset="0"/>
                <a:ea typeface="+mj-ea"/>
                <a:cs typeface="Arial" panose="020B0604020202020204" pitchFamily="34" charset="0"/>
              </a:rPr>
              <a:t>ZÁKLADNÍ POJMY Z OBLASTI </a:t>
            </a:r>
            <a:r>
              <a:rPr lang="cs-CZ" sz="3600" dirty="0" smtClean="0">
                <a:solidFill>
                  <a:srgbClr val="90C226"/>
                </a:solidFill>
                <a:latin typeface="Arial" panose="020B0604020202020204" pitchFamily="34" charset="0"/>
                <a:ea typeface="+mj-ea"/>
                <a:cs typeface="Arial" panose="020B0604020202020204" pitchFamily="34" charset="0"/>
              </a:rPr>
              <a:t>MIGRACE II.</a:t>
            </a:r>
            <a:endParaRPr lang="cs-CZ" sz="3600" dirty="0"/>
          </a:p>
        </p:txBody>
      </p:sp>
    </p:spTree>
    <p:extLst>
      <p:ext uri="{BB962C8B-B14F-4D97-AF65-F5344CB8AC3E}">
        <p14:creationId xmlns:p14="http://schemas.microsoft.com/office/powerpoint/2010/main" val="63514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94" y="257435"/>
            <a:ext cx="9763995" cy="691978"/>
          </a:xfrm>
        </p:spPr>
        <p:txBody>
          <a:bodyPr>
            <a:noAutofit/>
          </a:bodyPr>
          <a:lstStyle/>
          <a:p>
            <a:pPr algn="ctr"/>
            <a:r>
              <a:rPr lang="cs-CZ" dirty="0" smtClean="0">
                <a:solidFill>
                  <a:srgbClr val="90C226"/>
                </a:solidFill>
                <a:latin typeface="Arial" panose="020B0604020202020204" pitchFamily="34" charset="0"/>
                <a:cs typeface="Arial" panose="020B0604020202020204" pitchFamily="34" charset="0"/>
              </a:rPr>
              <a:t>JINÉ POJMY, SOUVISEJÍCÍ S MIGRACÍ</a:t>
            </a:r>
            <a:endParaRPr lang="cs-CZ" dirty="0"/>
          </a:p>
        </p:txBody>
      </p:sp>
      <p:sp>
        <p:nvSpPr>
          <p:cNvPr id="3" name="Content Placeholder 2"/>
          <p:cNvSpPr>
            <a:spLocks noGrp="1"/>
          </p:cNvSpPr>
          <p:nvPr>
            <p:ph idx="1"/>
          </p:nvPr>
        </p:nvSpPr>
        <p:spPr>
          <a:xfrm>
            <a:off x="619144" y="1040423"/>
            <a:ext cx="8596668" cy="4303178"/>
          </a:xfrm>
        </p:spPr>
        <p:txBody>
          <a:bodyPr>
            <a:normAutofit lnSpcReduction="10000"/>
          </a:bodyPr>
          <a:lstStyle/>
          <a:p>
            <a:pPr fontAlgn="base">
              <a:lnSpc>
                <a:spcPct val="150000"/>
              </a:lnSpc>
              <a:spcBef>
                <a:spcPts val="600"/>
              </a:spcBef>
            </a:pPr>
            <a:r>
              <a:rPr lang="cs-CZ" sz="1100" b="1" i="1" dirty="0">
                <a:latin typeface="Arial" panose="020B0604020202020204" pitchFamily="34" charset="0"/>
                <a:cs typeface="Arial" panose="020B0604020202020204" pitchFamily="34" charset="0"/>
              </a:rPr>
              <a:t>Xenofobie</a:t>
            </a:r>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projev chování, který spočívá v nedůvěře, strachu, odporu a nepřátelství ke všemu cizímu. Vede často k vytváření předsudků. Ty si jedinec osvojuje vlivem prostředí, či je přejímá od vnější autority. Člověk tedy může mít strach z cizinců, přistěhovalců nebo příslušníků jiné rasy či kultury, aniž by se někdy s někým takovým setkal. Tento strach pak obecněji pramení z nedostatku objektivních informací a z generalizovaných zpráv o všem, co je cizí a co nás zdánlivě ohrožuje.</a:t>
            </a:r>
          </a:p>
          <a:p>
            <a:pPr fontAlgn="base">
              <a:lnSpc>
                <a:spcPct val="150000"/>
              </a:lnSpc>
              <a:spcBef>
                <a:spcPts val="600"/>
              </a:spcBef>
            </a:pPr>
            <a:r>
              <a:rPr lang="cs-CZ" sz="1100" b="1" i="1" dirty="0">
                <a:latin typeface="Arial" panose="020B0604020202020204" pitchFamily="34" charset="0"/>
                <a:cs typeface="Arial" panose="020B0604020202020204" pitchFamily="34" charset="0"/>
              </a:rPr>
              <a:t>Předsudky</a:t>
            </a:r>
            <a:r>
              <a:rPr lang="cs-CZ" sz="1100" dirty="0">
                <a:latin typeface="Arial" panose="020B0604020202020204" pitchFamily="34" charset="0"/>
                <a:cs typeface="Arial" panose="020B0604020202020204" pitchFamily="34" charset="0"/>
              </a:rPr>
              <a:t> = zakořeněné, ale nespolehlivě zdůvodněné (či zcela neověřené) názory a postoje, většinou negativního rázu. Předsudky bývají namířeny nejčastěji proti určité skupině jako celku, anebo proti jedinci, protože je příslušníkem této skupiny.</a:t>
            </a:r>
          </a:p>
          <a:p>
            <a:pPr fontAlgn="base">
              <a:lnSpc>
                <a:spcPct val="150000"/>
              </a:lnSpc>
              <a:spcBef>
                <a:spcPts val="600"/>
              </a:spcBef>
            </a:pPr>
            <a:r>
              <a:rPr lang="cs-CZ" sz="1100" b="1" i="1" dirty="0">
                <a:latin typeface="Arial" panose="020B0604020202020204" pitchFamily="34" charset="0"/>
                <a:cs typeface="Arial" panose="020B0604020202020204" pitchFamily="34" charset="0"/>
              </a:rPr>
              <a:t>Diskriminace</a:t>
            </a:r>
            <a:r>
              <a:rPr lang="cs-CZ" sz="1100" i="1" dirty="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 rozlišování lidí na základě příslušnosti k nějaké obecné skupině bez ohledu na schopnosti konkrétního jedince. Toto rozlišování má za následek, že se k jednomu člověku chováme ve stejné situaci hůře než k jinému, a to pouze proto, že daný člověk je příslušníkem nějaké skupiny (je určité rasy, věku, pohlaví, náboženství) nebo má nějakou vlastnost (či je nemocen, chudý apod.). Diskriminace může být i pozitivní: pak jsou příslušníci určité skupiny oproti ostatním zvýhodňováni.</a:t>
            </a:r>
          </a:p>
          <a:p>
            <a:pPr fontAlgn="base">
              <a:lnSpc>
                <a:spcPct val="150000"/>
              </a:lnSpc>
              <a:spcBef>
                <a:spcPts val="600"/>
              </a:spcBef>
            </a:pPr>
            <a:r>
              <a:rPr lang="cs-CZ" sz="1100" b="1" i="1" dirty="0">
                <a:latin typeface="Arial" panose="020B0604020202020204" pitchFamily="34" charset="0"/>
                <a:cs typeface="Arial" panose="020B0604020202020204" pitchFamily="34" charset="0"/>
              </a:rPr>
              <a:t>Rasismus</a:t>
            </a:r>
            <a:r>
              <a:rPr lang="cs-CZ" sz="1100" dirty="0">
                <a:latin typeface="Arial" panose="020B0604020202020204" pitchFamily="34" charset="0"/>
                <a:cs typeface="Arial" panose="020B0604020202020204" pitchFamily="34" charset="0"/>
              </a:rPr>
              <a:t> = názor, který tvrdí, že rasa určuje schopnosti člověka a že někteří lidé jsou nadřazení, a jiní méněcenní, z důvodu příslušnosti k určité rase. Rasisti definují rasu jako skupinu lidí stejného původu a rozlišují různé rasy podle fyzického charakteru, jako je barva kůže nebo kvalita vlasů. Jako rasismus se také označují různé druhy negativního, agresivního či ponižujícího chování k odlišným osobám, k příslušníkům „jiné rasy“.</a:t>
            </a:r>
          </a:p>
          <a:p>
            <a:pPr fontAlgn="base">
              <a:lnSpc>
                <a:spcPct val="150000"/>
              </a:lnSpc>
              <a:spcBef>
                <a:spcPts val="600"/>
              </a:spcBef>
            </a:pPr>
            <a:r>
              <a:rPr lang="cs-CZ" sz="1100" b="1" i="1" dirty="0">
                <a:latin typeface="Arial" panose="020B0604020202020204" pitchFamily="34" charset="0"/>
                <a:cs typeface="Arial" panose="020B0604020202020204" pitchFamily="34" charset="0"/>
              </a:rPr>
              <a:t>Hate speach</a:t>
            </a:r>
            <a:r>
              <a:rPr lang="cs-CZ" sz="1100" dirty="0">
                <a:latin typeface="Arial" panose="020B0604020202020204" pitchFamily="34" charset="0"/>
                <a:cs typeface="Arial" panose="020B0604020202020204" pitchFamily="34" charset="0"/>
              </a:rPr>
              <a:t> = nenávistný projev ve fyzickém, ale i virtuálním prostoru, který útočí na osobu nebo skupinu osob na základě pohlaví, etnického původu, náboženství, rasy, zdravotního stavu nebo sexuální orientace.</a:t>
            </a:r>
          </a:p>
          <a:p>
            <a:endParaRPr lang="cs-CZ" dirty="0"/>
          </a:p>
        </p:txBody>
      </p:sp>
      <p:sp>
        <p:nvSpPr>
          <p:cNvPr id="5" name="Footer Placeholder 4"/>
          <p:cNvSpPr>
            <a:spLocks noGrp="1"/>
          </p:cNvSpPr>
          <p:nvPr>
            <p:ph type="ftr" sz="quarter" idx="11"/>
          </p:nvPr>
        </p:nvSpPr>
        <p:spPr>
          <a:xfrm>
            <a:off x="619145" y="6396183"/>
            <a:ext cx="6297612" cy="365125"/>
          </a:xfrm>
        </p:spPr>
        <p:txBody>
          <a:bodyPr/>
          <a:lstStyle/>
          <a:p>
            <a:r>
              <a:rPr lang="en-US" dirty="0" smtClean="0"/>
              <a:t>http://www.migrace.com/cs/clanky/983_slovnicek-pojmu-pro-besedy-na-skolach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649348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61945" y="115658"/>
            <a:ext cx="10918920" cy="706582"/>
          </a:xfrm>
        </p:spPr>
        <p:txBody>
          <a:bodyPr>
            <a:normAutofit/>
          </a:bodyPr>
          <a:lstStyle/>
          <a:p>
            <a:r>
              <a:rPr lang="cs-CZ" dirty="0" smtClean="0"/>
              <a:t>GLOBÁLNÍ PROBLÉM, TEORIE MULTIKULTURALISMU</a:t>
            </a:r>
            <a:endParaRPr lang="cs-CZ" dirty="0"/>
          </a:p>
        </p:txBody>
      </p:sp>
      <p:sp>
        <p:nvSpPr>
          <p:cNvPr id="7" name="Zástupný symbol pro obsah 6"/>
          <p:cNvSpPr>
            <a:spLocks noGrp="1"/>
          </p:cNvSpPr>
          <p:nvPr>
            <p:ph idx="1"/>
          </p:nvPr>
        </p:nvSpPr>
        <p:spPr>
          <a:xfrm>
            <a:off x="161945" y="822240"/>
            <a:ext cx="9514070" cy="3880773"/>
          </a:xfrm>
        </p:spPr>
        <p:txBody>
          <a:bodyPr>
            <a:noAutofit/>
          </a:bodyPr>
          <a:lstStyle/>
          <a:p>
            <a:pPr>
              <a:lnSpc>
                <a:spcPct val="170000"/>
              </a:lnSpc>
              <a:spcBef>
                <a:spcPts val="600"/>
              </a:spcBef>
            </a:pPr>
            <a:r>
              <a:rPr lang="cs-CZ" sz="1100" dirty="0">
                <a:latin typeface="Arial" panose="020B0604020202020204" pitchFamily="34" charset="0"/>
                <a:cs typeface="Arial" panose="020B0604020202020204" pitchFamily="34" charset="0"/>
              </a:rPr>
              <a:t>Žijeme v době, ve které dochází k největšímu propojování světa v celé naší lidské historii. Na tento fakt má vliv řada jevů. Ať jsou to již lepší informační a dopravní technologie, které zkracují čas i vzdálenost nebo propojený světový trh. Jedním slovem tento proces nazýváme globalizací, která činí ze světa jeden celek, ve kterém jsou všechny články na sobě navzájem závislé. Globalizace přináší bezpochyby mnoho pozitivních věcí, více příležitostí a možností. Nese s sebou ale i jeden z negativních faktorů. Pochybení jednoho článku řetězce může mít destruktivní účinky na druhé straně zeměkoule. Celý svět je propojený a může se tedy jak navzájem podporovat, tak si i uškodit. </a:t>
            </a:r>
            <a:endParaRPr lang="cs-CZ" sz="1100" dirty="0" smtClean="0">
              <a:latin typeface="Arial" panose="020B0604020202020204" pitchFamily="34" charset="0"/>
              <a:cs typeface="Arial" panose="020B0604020202020204" pitchFamily="34" charset="0"/>
            </a:endParaRPr>
          </a:p>
          <a:p>
            <a:pPr>
              <a:lnSpc>
                <a:spcPct val="170000"/>
              </a:lnSpc>
              <a:spcBef>
                <a:spcPts val="600"/>
              </a:spcBef>
            </a:pPr>
            <a:r>
              <a:rPr lang="cs-CZ" sz="1100" dirty="0" smtClean="0">
                <a:latin typeface="Arial" panose="020B0604020202020204" pitchFamily="34" charset="0"/>
                <a:cs typeface="Arial" panose="020B0604020202020204" pitchFamily="34" charset="0"/>
              </a:rPr>
              <a:t>Z </a:t>
            </a:r>
            <a:r>
              <a:rPr lang="cs-CZ" sz="1100" dirty="0">
                <a:latin typeface="Arial" panose="020B0604020202020204" pitchFamily="34" charset="0"/>
                <a:cs typeface="Arial" panose="020B0604020202020204" pitchFamily="34" charset="0"/>
              </a:rPr>
              <a:t>těchto důvodů vystupují do popředí tak zvané globální problémy. Zasahují celou planetu bez výjimky a přiznejme si, že pokud je lidstvo nezačne brát vážně a nebude je ihned aktivně řešit, mohou vést k jeho záhubě. Když se dnes hovoří o globálních problémech, je obvykle řeč především o ekologických katastrofách jako globální </a:t>
            </a:r>
            <a:r>
              <a:rPr lang="cs-CZ" sz="1100" dirty="0" smtClean="0">
                <a:latin typeface="Arial" panose="020B0604020202020204" pitchFamily="34" charset="0"/>
                <a:cs typeface="Arial" panose="020B0604020202020204" pitchFamily="34" charset="0"/>
              </a:rPr>
              <a:t>oteplování, </a:t>
            </a:r>
            <a:r>
              <a:rPr lang="cs-CZ" sz="1100" dirty="0">
                <a:latin typeface="Arial" panose="020B0604020202020204" pitchFamily="34" charset="0"/>
                <a:cs typeface="Arial" panose="020B0604020202020204" pitchFamily="34" charset="0"/>
              </a:rPr>
              <a:t>mýcení </a:t>
            </a:r>
            <a:r>
              <a:rPr lang="cs-CZ" sz="1100" dirty="0" smtClean="0">
                <a:latin typeface="Arial" panose="020B0604020202020204" pitchFamily="34" charset="0"/>
                <a:cs typeface="Arial" panose="020B0604020202020204" pitchFamily="34" charset="0"/>
              </a:rPr>
              <a:t>pralesů nebo znečištění ovzduší atd., ale velice zásadním problémem je i </a:t>
            </a:r>
            <a:r>
              <a:rPr lang="cs-CZ" sz="1100" dirty="0">
                <a:latin typeface="Arial" panose="020B0604020202020204" pitchFamily="34" charset="0"/>
                <a:cs typeface="Arial" panose="020B0604020202020204" pitchFamily="34" charset="0"/>
              </a:rPr>
              <a:t>prolínání a míšení kultur. </a:t>
            </a:r>
            <a:endParaRPr lang="cs-CZ" sz="1100" dirty="0" smtClean="0">
              <a:latin typeface="Arial" panose="020B0604020202020204" pitchFamily="34" charset="0"/>
              <a:cs typeface="Arial" panose="020B0604020202020204" pitchFamily="34" charset="0"/>
            </a:endParaRPr>
          </a:p>
          <a:p>
            <a:pPr>
              <a:lnSpc>
                <a:spcPct val="170000"/>
              </a:lnSpc>
              <a:spcBef>
                <a:spcPts val="600"/>
              </a:spcBef>
            </a:pPr>
            <a:r>
              <a:rPr lang="cs-CZ" sz="1100" dirty="0" smtClean="0">
                <a:latin typeface="Arial" panose="020B0604020202020204" pitchFamily="34" charset="0"/>
                <a:cs typeface="Arial" panose="020B0604020202020204" pitchFamily="34" charset="0"/>
              </a:rPr>
              <a:t>Globalizace </a:t>
            </a:r>
            <a:r>
              <a:rPr lang="cs-CZ" sz="1100" dirty="0">
                <a:latin typeface="Arial" panose="020B0604020202020204" pitchFamily="34" charset="0"/>
                <a:cs typeface="Arial" panose="020B0604020202020204" pitchFamily="34" charset="0"/>
              </a:rPr>
              <a:t>a s ní související migrace obyvatel z jednoho kouta Země do druhého, má za následek soužití různých často zcela odlišných kultur. Naši společnost tedy nazýváme multikulturní. To znamená, že příslušníci různý kultur se svými osobitými projevy, názory, ideologiemi a náboženstvími se v důsledku celosvětové globalizace navzájem promíchali a jsou nyní nuceni žít společně, což přináší řadu konfliktů</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Tyto spory mají příčinu ve zcela odlišném pohledu na svět. Příslušníci různých kultur uznávají jiné hodnoty, jiné autority, mají rozdílná pravidla pro život a morálku. Kořeny této rozdílnosti jsou jak kulturní, tak rasové, etnické a náboženské. Už od začátků lidské civilizace můžeme sledovat boj různých kultur či náboženství. Jeden se vždy cítil nadřazený tomu druhému a snažil se jej ovládnout. Tak je tomu i dnes. Jako největší multikulturní konflikt dnes vnímáme souboj islámského a křesťanského světa. Tím ale výčet ohnisek napětí nekončí. Multikulturní problémy dnes řeší každý kontinent a každý stát. Jednou z teorií, která se tyto otázky snaží zodpovědět, je právě teorie multikulturalismu. </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13182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269645" y="153436"/>
            <a:ext cx="10058400" cy="701698"/>
          </a:xfrm>
        </p:spPr>
        <p:txBody>
          <a:bodyPr>
            <a:normAutofit/>
          </a:bodyPr>
          <a:lstStyle/>
          <a:p>
            <a:pPr algn="ctr"/>
            <a:r>
              <a:rPr lang="cs-CZ" cap="none" dirty="0" smtClean="0">
                <a:latin typeface="Arial" panose="020B0604020202020204" pitchFamily="34" charset="0"/>
                <a:cs typeface="Arial" panose="020B0604020202020204" pitchFamily="34" charset="0"/>
              </a:rPr>
              <a:t>MULTIKULTURALISMUS A PLURALISMUS</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262043" y="855134"/>
            <a:ext cx="9356090" cy="4683273"/>
          </a:xfrm>
        </p:spPr>
        <p:txBody>
          <a:bodyPr>
            <a:normAutofit fontScale="25000" lnSpcReduction="20000"/>
          </a:bodyPr>
          <a:lstStyle/>
          <a:p>
            <a:pPr algn="just">
              <a:lnSpc>
                <a:spcPct val="170000"/>
              </a:lnSpc>
              <a:spcBef>
                <a:spcPts val="600"/>
              </a:spcBef>
            </a:pPr>
            <a:r>
              <a:rPr lang="cs-CZ" sz="4400" dirty="0">
                <a:latin typeface="Arial" panose="020B0604020202020204" pitchFamily="34" charset="0"/>
                <a:cs typeface="Arial" panose="020B0604020202020204" pitchFamily="34" charset="0"/>
              </a:rPr>
              <a:t>Termín multikulturalismus je složen ze dvou částí. Předpona </a:t>
            </a:r>
            <a:r>
              <a:rPr lang="cs-CZ" sz="4400" dirty="0" err="1" smtClean="0">
                <a:latin typeface="Arial" panose="020B0604020202020204" pitchFamily="34" charset="0"/>
                <a:cs typeface="Arial" panose="020B0604020202020204" pitchFamily="34" charset="0"/>
              </a:rPr>
              <a:t>multi</a:t>
            </a:r>
            <a:r>
              <a:rPr lang="cs-CZ" sz="4400" dirty="0" smtClean="0">
                <a:latin typeface="Arial" panose="020B0604020202020204" pitchFamily="34" charset="0"/>
                <a:cs typeface="Arial" panose="020B0604020202020204" pitchFamily="34" charset="0"/>
              </a:rPr>
              <a:t> označuje </a:t>
            </a:r>
            <a:r>
              <a:rPr lang="cs-CZ" sz="4400" dirty="0">
                <a:latin typeface="Arial" panose="020B0604020202020204" pitchFamily="34" charset="0"/>
                <a:cs typeface="Arial" panose="020B0604020202020204" pitchFamily="34" charset="0"/>
              </a:rPr>
              <a:t>mnohost a udává tuto vlastnost druhé části slova, ke kterému se pojí. Kořen definovaného výrazu - kultura (z latinského </a:t>
            </a:r>
            <a:r>
              <a:rPr lang="cs-CZ" sz="4400" dirty="0" err="1">
                <a:latin typeface="Arial" panose="020B0604020202020204" pitchFamily="34" charset="0"/>
                <a:cs typeface="Arial" panose="020B0604020202020204" pitchFamily="34" charset="0"/>
              </a:rPr>
              <a:t>colere</a:t>
            </a:r>
            <a:r>
              <a:rPr lang="cs-CZ" sz="4400" dirty="0">
                <a:latin typeface="Arial" panose="020B0604020202020204" pitchFamily="34" charset="0"/>
                <a:cs typeface="Arial" panose="020B0604020202020204" pitchFamily="34" charset="0"/>
              </a:rPr>
              <a:t>, pěstovat) je soubor hmotných i nehmotných statků, které člověk stvořil nebo v něž přetvořil přírodu. Přípona –ismus udává označení hnutí nebo směru myšlení. Obecně tedy můžeme říci, že slovo </a:t>
            </a:r>
            <a:r>
              <a:rPr lang="cs-CZ" sz="4400" b="1" dirty="0">
                <a:latin typeface="Arial" panose="020B0604020202020204" pitchFamily="34" charset="0"/>
                <a:cs typeface="Arial" panose="020B0604020202020204" pitchFamily="34" charset="0"/>
              </a:rPr>
              <a:t>multikulturalismus označuje myšlenkový směr, který se zabývá mnohostí kultur. Multikulturalismus předpokládá, že mnohost kultur v rámci jedné společnosti je obohacující a pokud se objevují konflikty, je to dáno špatným přístupem společnosti k menšinám</a:t>
            </a:r>
            <a:r>
              <a:rPr lang="cs-CZ" sz="4400" dirty="0">
                <a:latin typeface="Arial" panose="020B0604020202020204" pitchFamily="34" charset="0"/>
                <a:cs typeface="Arial" panose="020B0604020202020204" pitchFamily="34" charset="0"/>
              </a:rPr>
              <a:t>. Multikulturalismus tedy obhajuje ideální a na první pohled rovnocennou multikulturní společnost. Multikulturní společnost je společností, ve které se střetává mnoho kultur, ras, etnik či náboženských přesvědčení. </a:t>
            </a:r>
            <a:endParaRPr lang="cs-CZ" sz="4400" dirty="0" smtClean="0">
              <a:latin typeface="Arial" panose="020B0604020202020204" pitchFamily="34" charset="0"/>
              <a:cs typeface="Arial" panose="020B0604020202020204" pitchFamily="34" charset="0"/>
            </a:endParaRPr>
          </a:p>
          <a:p>
            <a:pPr algn="just">
              <a:lnSpc>
                <a:spcPct val="170000"/>
              </a:lnSpc>
              <a:spcBef>
                <a:spcPts val="600"/>
              </a:spcBef>
            </a:pPr>
            <a:r>
              <a:rPr lang="cs-CZ" sz="4400" dirty="0" smtClean="0">
                <a:latin typeface="Arial" panose="020B0604020202020204" pitchFamily="34" charset="0"/>
                <a:cs typeface="Arial" panose="020B0604020202020204" pitchFamily="34" charset="0"/>
              </a:rPr>
              <a:t>Pluralismus </a:t>
            </a:r>
            <a:r>
              <a:rPr lang="cs-CZ" sz="4400" dirty="0">
                <a:latin typeface="Arial" panose="020B0604020202020204" pitchFamily="34" charset="0"/>
                <a:cs typeface="Arial" panose="020B0604020202020204" pitchFamily="34" charset="0"/>
              </a:rPr>
              <a:t>(z latinského pluralis, množný, vícerý) je filozofickým směrem, který uznává existenci více podstat.1 Svět je totiž velmi složitý a není možné jej obsáhnout jednou teorií či absolutní pravdou. </a:t>
            </a:r>
            <a:r>
              <a:rPr lang="cs-CZ" sz="4400" dirty="0" smtClean="0">
                <a:latin typeface="Arial" panose="020B0604020202020204" pitchFamily="34" charset="0"/>
                <a:cs typeface="Arial" panose="020B0604020202020204" pitchFamily="34" charset="0"/>
              </a:rPr>
              <a:t>Pluralismus </a:t>
            </a:r>
            <a:r>
              <a:rPr lang="cs-CZ" sz="4400" dirty="0">
                <a:latin typeface="Arial" panose="020B0604020202020204" pitchFamily="34" charset="0"/>
                <a:cs typeface="Arial" panose="020B0604020202020204" pitchFamily="34" charset="0"/>
              </a:rPr>
              <a:t>se dále větví na pluralismus kulturní, náboženský, filozofický atd. </a:t>
            </a:r>
            <a:r>
              <a:rPr lang="cs-CZ" sz="4400" b="1" dirty="0">
                <a:latin typeface="Arial" panose="020B0604020202020204" pitchFamily="34" charset="0"/>
                <a:cs typeface="Arial" panose="020B0604020202020204" pitchFamily="34" charset="0"/>
              </a:rPr>
              <a:t>Kulturní pluralismus se zabývá řešením soužití více kultur v rámci jednoho státu. Zkoumá pozitivní i negativní dopady, které se zde vyskytují, hledá jejich východiska a hranice soužití. </a:t>
            </a:r>
            <a:endParaRPr lang="cs-CZ" sz="4400" b="1" dirty="0" smtClean="0">
              <a:latin typeface="Arial" panose="020B0604020202020204" pitchFamily="34" charset="0"/>
              <a:cs typeface="Arial" panose="020B0604020202020204" pitchFamily="34" charset="0"/>
            </a:endParaRPr>
          </a:p>
          <a:p>
            <a:pPr algn="just">
              <a:lnSpc>
                <a:spcPct val="170000"/>
              </a:lnSpc>
              <a:spcBef>
                <a:spcPts val="600"/>
              </a:spcBef>
            </a:pPr>
            <a:r>
              <a:rPr lang="cs-CZ" sz="4400" dirty="0" smtClean="0">
                <a:latin typeface="Arial" panose="020B0604020202020204" pitchFamily="34" charset="0"/>
                <a:cs typeface="Arial" panose="020B0604020202020204" pitchFamily="34" charset="0"/>
              </a:rPr>
              <a:t>Rozdíl </a:t>
            </a:r>
            <a:r>
              <a:rPr lang="cs-CZ" sz="4400" dirty="0">
                <a:latin typeface="Arial" panose="020B0604020202020204" pitchFamily="34" charset="0"/>
                <a:cs typeface="Arial" panose="020B0604020202020204" pitchFamily="34" charset="0"/>
              </a:rPr>
              <a:t>mezi pluralismem a multikulturalismem je tedy ten, že multikulturalismus automaticky předpokládá, že soužití různých kultur je možné a bezkonfliktní. Pluralismus toto netvrdí, dívá se na multikulturní realitu spíše kritickým pohledem a snaží se nalézt nikoliv zcela ideální ale reálné řešení, které by neohrozilo stabilitu státu. </a:t>
            </a:r>
          </a:p>
          <a:p>
            <a:pPr algn="just">
              <a:lnSpc>
                <a:spcPct val="170000"/>
              </a:lnSpc>
              <a:spcBef>
                <a:spcPts val="600"/>
              </a:spcBef>
            </a:pPr>
            <a:r>
              <a:rPr lang="cs-CZ" sz="4400" dirty="0" smtClean="0">
                <a:latin typeface="Arial" panose="020B0604020202020204" pitchFamily="34" charset="0"/>
                <a:cs typeface="Arial" panose="020B0604020202020204" pitchFamily="34" charset="0"/>
              </a:rPr>
              <a:t>Slovo </a:t>
            </a:r>
            <a:r>
              <a:rPr lang="cs-CZ" sz="4400" dirty="0">
                <a:latin typeface="Arial" panose="020B0604020202020204" pitchFamily="34" charset="0"/>
                <a:cs typeface="Arial" panose="020B0604020202020204" pitchFamily="34" charset="0"/>
              </a:rPr>
              <a:t>„multikulturalismus“ se poprvé </a:t>
            </a:r>
            <a:r>
              <a:rPr lang="cs-CZ" sz="4400" dirty="0" smtClean="0">
                <a:latin typeface="Arial" panose="020B0604020202020204" pitchFamily="34" charset="0"/>
                <a:cs typeface="Arial" panose="020B0604020202020204" pitchFamily="34" charset="0"/>
              </a:rPr>
              <a:t>objevuje ve </a:t>
            </a:r>
            <a:r>
              <a:rPr lang="cs-CZ" sz="4400" dirty="0">
                <a:latin typeface="Arial" panose="020B0604020202020204" pitchFamily="34" charset="0"/>
                <a:cs typeface="Arial" panose="020B0604020202020204" pitchFamily="34" charset="0"/>
              </a:rPr>
              <a:t>Švýcarsku v roce 1957, Kanada v roce 1971 </a:t>
            </a:r>
            <a:r>
              <a:rPr lang="cs-CZ" sz="4400" dirty="0" smtClean="0">
                <a:latin typeface="Arial" panose="020B0604020202020204" pitchFamily="34" charset="0"/>
                <a:cs typeface="Arial" panose="020B0604020202020204" pitchFamily="34" charset="0"/>
              </a:rPr>
              <a:t>přijala </a:t>
            </a:r>
            <a:r>
              <a:rPr lang="cs-CZ" sz="4400" dirty="0">
                <a:latin typeface="Arial" panose="020B0604020202020204" pitchFamily="34" charset="0"/>
                <a:cs typeface="Arial" panose="020B0604020202020204" pitchFamily="34" charset="0"/>
              </a:rPr>
              <a:t>multikulturalismus jako státní ideologii. </a:t>
            </a:r>
            <a:endParaRPr lang="cs-CZ" sz="4400" dirty="0" smtClean="0">
              <a:latin typeface="Arial" panose="020B0604020202020204" pitchFamily="34" charset="0"/>
              <a:cs typeface="Arial" panose="020B0604020202020204" pitchFamily="34" charset="0"/>
            </a:endParaRPr>
          </a:p>
          <a:p>
            <a:pPr algn="just">
              <a:lnSpc>
                <a:spcPct val="170000"/>
              </a:lnSpc>
              <a:spcBef>
                <a:spcPts val="600"/>
              </a:spcBef>
            </a:pPr>
            <a:r>
              <a:rPr lang="cs-CZ" sz="4400" dirty="0" smtClean="0">
                <a:latin typeface="Arial" panose="020B0604020202020204" pitchFamily="34" charset="0"/>
                <a:cs typeface="Arial" panose="020B0604020202020204" pitchFamily="34" charset="0"/>
              </a:rPr>
              <a:t>V roce 2011 se od multikulturalismu distancovali největší evropští lídři</a:t>
            </a:r>
            <a:endParaRPr lang="cs-CZ" sz="4400" dirty="0">
              <a:latin typeface="Arial" panose="020B0604020202020204" pitchFamily="34" charset="0"/>
              <a:cs typeface="Arial" panose="020B0604020202020204" pitchFamily="34" charset="0"/>
            </a:endParaRPr>
          </a:p>
          <a:p>
            <a:pPr marL="0" indent="0" algn="just">
              <a:buNone/>
            </a:pPr>
            <a:endParaRPr lang="cs-CZ" sz="2300" dirty="0">
              <a:latin typeface="Arial" panose="020B0604020202020204" pitchFamily="34" charset="0"/>
              <a:cs typeface="Arial" panose="020B0604020202020204" pitchFamily="34" charset="0"/>
            </a:endParaRPr>
          </a:p>
          <a:p>
            <a:pPr algn="just"/>
            <a:endParaRPr lang="cs-CZ" sz="22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cs-CZ" dirty="0"/>
              <a:t>LINHART. Slovník cizích slov. s. </a:t>
            </a:r>
            <a:r>
              <a:rPr lang="cs-CZ" dirty="0" smtClean="0"/>
              <a:t>295</a:t>
            </a:r>
          </a:p>
          <a:p>
            <a:r>
              <a:rPr lang="cs-CZ" dirty="0"/>
              <a:t>BARŠA. Politická teorie multikulturalismu. s. 7.</a:t>
            </a:r>
            <a:endParaRPr lang="en-US"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72090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9038"/>
            <a:ext cx="8596668" cy="667265"/>
          </a:xfrm>
        </p:spPr>
        <p:txBody>
          <a:bodyPr>
            <a:normAutofit/>
          </a:bodyPr>
          <a:lstStyle/>
          <a:p>
            <a:r>
              <a:rPr lang="cs-CZ" dirty="0" smtClean="0">
                <a:latin typeface="Arial" panose="020B0604020202020204" pitchFamily="34" charset="0"/>
                <a:cs typeface="Arial" panose="020B0604020202020204" pitchFamily="34" charset="0"/>
              </a:rPr>
              <a:t>GLOBALIZACE A MIGRACE</a:t>
            </a:r>
            <a:endParaRPr lang="cs-C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3137" y="803210"/>
            <a:ext cx="9139998" cy="3880773"/>
          </a:xfrm>
        </p:spPr>
        <p:txBody>
          <a:bodyPr>
            <a:noAutofit/>
          </a:bodyPr>
          <a:lstStyle/>
          <a:p>
            <a:pPr marL="0" indent="0">
              <a:lnSpc>
                <a:spcPct val="150000"/>
              </a:lnSpc>
              <a:spcBef>
                <a:spcPts val="600"/>
              </a:spcBef>
              <a:buNone/>
            </a:pPr>
            <a:r>
              <a:rPr lang="cs-CZ" sz="1100" b="1" i="1" dirty="0" smtClean="0">
                <a:latin typeface="Arial" panose="020B0604020202020204" pitchFamily="34" charset="0"/>
                <a:cs typeface="Arial" panose="020B0604020202020204" pitchFamily="34" charset="0"/>
              </a:rPr>
              <a:t>GLOBALIZACE</a:t>
            </a:r>
          </a:p>
          <a:p>
            <a:pPr>
              <a:lnSpc>
                <a:spcPct val="150000"/>
              </a:lnSpc>
              <a:spcBef>
                <a:spcPts val="600"/>
              </a:spcBef>
            </a:pPr>
            <a:r>
              <a:rPr lang="cs-CZ" sz="1100" dirty="0" smtClean="0">
                <a:latin typeface="Arial" panose="020B0604020202020204" pitchFamily="34" charset="0"/>
                <a:cs typeface="Arial" panose="020B0604020202020204" pitchFamily="34" charset="0"/>
              </a:rPr>
              <a:t>Všeobecně </a:t>
            </a:r>
            <a:r>
              <a:rPr lang="cs-CZ" sz="1100" dirty="0">
                <a:latin typeface="Arial" panose="020B0604020202020204" pitchFamily="34" charset="0"/>
                <a:cs typeface="Arial" panose="020B0604020202020204" pitchFamily="34" charset="0"/>
              </a:rPr>
              <a:t>slovo globalizace znamená proces propojování světa a odvětví lidské </a:t>
            </a:r>
            <a:r>
              <a:rPr lang="cs-CZ" sz="1100" dirty="0" smtClean="0">
                <a:latin typeface="Arial" panose="020B0604020202020204" pitchFamily="34" charset="0"/>
                <a:cs typeface="Arial" panose="020B0604020202020204" pitchFamily="34" charset="0"/>
              </a:rPr>
              <a:t>činnosti. </a:t>
            </a:r>
            <a:r>
              <a:rPr lang="cs-CZ" sz="1100" dirty="0">
                <a:latin typeface="Arial" panose="020B0604020202020204" pitchFamily="34" charset="0"/>
                <a:cs typeface="Arial" panose="020B0604020202020204" pitchFamily="34" charset="0"/>
              </a:rPr>
              <a:t>Lze říci, že výsledek globalizace je obalení naší zeměkoule sítí vzájemných vztahů a upevnění provázanosti jednotlivých struktur všech oblastí našeho života.</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Globalizace má mnoho podob - globalizaci </a:t>
            </a:r>
            <a:r>
              <a:rPr lang="cs-CZ" sz="1100" dirty="0">
                <a:latin typeface="Arial" panose="020B0604020202020204" pitchFamily="34" charset="0"/>
                <a:cs typeface="Arial" panose="020B0604020202020204" pitchFamily="34" charset="0"/>
              </a:rPr>
              <a:t>ekonomickou, sociální, kulturní, politickou či vědeckotechnickou. Všechna tato odvětví globalizace lidstvu přinesla mnoho užitečných a pozitivních </a:t>
            </a:r>
            <a:r>
              <a:rPr lang="cs-CZ" sz="1100" dirty="0" smtClean="0">
                <a:latin typeface="Arial" panose="020B0604020202020204" pitchFamily="34" charset="0"/>
                <a:cs typeface="Arial" panose="020B0604020202020204" pitchFamily="34" charset="0"/>
              </a:rPr>
              <a:t>věcí. </a:t>
            </a:r>
          </a:p>
          <a:p>
            <a:pPr>
              <a:lnSpc>
                <a:spcPct val="150000"/>
              </a:lnSpc>
              <a:spcBef>
                <a:spcPts val="600"/>
              </a:spcBef>
            </a:pPr>
            <a:r>
              <a:rPr lang="cs-CZ" sz="1100" dirty="0" smtClean="0">
                <a:latin typeface="Arial" panose="020B0604020202020204" pitchFamily="34" charset="0"/>
                <a:cs typeface="Arial" panose="020B0604020202020204" pitchFamily="34" charset="0"/>
              </a:rPr>
              <a:t>Obecně </a:t>
            </a:r>
            <a:r>
              <a:rPr lang="cs-CZ" sz="1100" dirty="0">
                <a:latin typeface="Arial" panose="020B0604020202020204" pitchFamily="34" charset="0"/>
                <a:cs typeface="Arial" panose="020B0604020202020204" pitchFamily="34" charset="0"/>
              </a:rPr>
              <a:t>řečeno </a:t>
            </a:r>
            <a:r>
              <a:rPr lang="cs-CZ" sz="1100" u="sng" dirty="0">
                <a:latin typeface="Arial" panose="020B0604020202020204" pitchFamily="34" charset="0"/>
                <a:cs typeface="Arial" panose="020B0604020202020204" pitchFamily="34" charset="0"/>
              </a:rPr>
              <a:t>znamená globalizace propojení světa, kdy událost na jedné straně světa má důsledky i pro druhou část světa</a:t>
            </a:r>
            <a:r>
              <a:rPr lang="cs-CZ" sz="1100" dirty="0">
                <a:latin typeface="Arial" panose="020B0604020202020204" pitchFamily="34" charset="0"/>
                <a:cs typeface="Arial" panose="020B0604020202020204" pitchFamily="34" charset="0"/>
              </a:rPr>
              <a:t>. Svět se tedy stává otevřenou hrou pro všechny. Tato definice zní velmi pozitivně, znamená to, že každý má šanci. To jistě ano, ale neplatí to tak doslova. Kapitalismus, ze kterého globalizace povstala, znamená „boj“, boj o zisk. V každém boji vyhrají ti nejsilnější, to jsou zákony jak džungle v Amazonii tak dnešní džungle světové. Výhodu má ten kdo je lépe připraven nebo lépe vybaven. Například mladý Američan vyšších vrstev s diplomem z Harvardu bude jistě do života lépe vybaven než mladý Somálec, který se bude ke vzdělání těžce dostávat. </a:t>
            </a:r>
            <a:endParaRPr lang="cs-CZ" sz="1100" dirty="0" smtClean="0">
              <a:latin typeface="Arial" panose="020B0604020202020204" pitchFamily="34" charset="0"/>
              <a:cs typeface="Arial" panose="020B0604020202020204" pitchFamily="34" charset="0"/>
            </a:endParaRPr>
          </a:p>
          <a:p>
            <a:pPr marL="0" indent="0">
              <a:lnSpc>
                <a:spcPct val="150000"/>
              </a:lnSpc>
              <a:spcBef>
                <a:spcPts val="600"/>
              </a:spcBef>
              <a:buNone/>
            </a:pPr>
            <a:r>
              <a:rPr lang="cs-CZ" sz="1100" b="1" i="1" dirty="0" smtClean="0">
                <a:latin typeface="Arial" panose="020B0604020202020204" pitchFamily="34" charset="0"/>
                <a:cs typeface="Arial" panose="020B0604020202020204" pitchFamily="34" charset="0"/>
              </a:rPr>
              <a:t>MIGRACE</a:t>
            </a:r>
          </a:p>
          <a:p>
            <a:pPr>
              <a:lnSpc>
                <a:spcPct val="150000"/>
              </a:lnSpc>
              <a:spcBef>
                <a:spcPts val="600"/>
              </a:spcBef>
            </a:pPr>
            <a:r>
              <a:rPr lang="cs-CZ" sz="1100" b="1" dirty="0">
                <a:latin typeface="Arial" panose="020B0604020202020204" pitchFamily="34" charset="0"/>
                <a:cs typeface="Arial" panose="020B0604020202020204" pitchFamily="34" charset="0"/>
              </a:rPr>
              <a:t>Velkým znakem doby globalizace je obrovský nárůst migrace</a:t>
            </a:r>
            <a:r>
              <a:rPr lang="cs-CZ" sz="1100" dirty="0">
                <a:latin typeface="Arial" panose="020B0604020202020204" pitchFamily="34" charset="0"/>
                <a:cs typeface="Arial" panose="020B0604020202020204" pitchFamily="34" charset="0"/>
              </a:rPr>
              <a:t>. </a:t>
            </a:r>
            <a:r>
              <a:rPr lang="cs-CZ" sz="1100" u="sng" dirty="0">
                <a:latin typeface="Arial" panose="020B0604020202020204" pitchFamily="34" charset="0"/>
                <a:cs typeface="Arial" panose="020B0604020202020204" pitchFamily="34" charset="0"/>
              </a:rPr>
              <a:t>Migrace označuje proces pohybu obyvatelstva mezi různými územními celky</a:t>
            </a:r>
            <a:r>
              <a:rPr lang="cs-CZ" sz="1100" dirty="0">
                <a:latin typeface="Arial" panose="020B0604020202020204" pitchFamily="34" charset="0"/>
                <a:cs typeface="Arial" panose="020B0604020202020204" pitchFamily="34" charset="0"/>
              </a:rPr>
              <a:t>. Pokud hovoříme o migraci, máme na mysli především trvalé přesídlení, tj. trvalou změnu bydliště. </a:t>
            </a:r>
            <a:r>
              <a:rPr lang="cs-CZ" sz="1100" u="sng" dirty="0">
                <a:latin typeface="Arial" panose="020B0604020202020204" pitchFamily="34" charset="0"/>
                <a:cs typeface="Arial" panose="020B0604020202020204" pitchFamily="34" charset="0"/>
              </a:rPr>
              <a:t>Pouhý pohyb obyvatel například za každodenní prací či studiem označujeme pojmem mobilita</a:t>
            </a:r>
            <a:r>
              <a:rPr lang="cs-CZ"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sz="1100" dirty="0" smtClean="0">
                <a:latin typeface="Arial" panose="020B0604020202020204" pitchFamily="34" charset="0"/>
                <a:cs typeface="Arial" panose="020B0604020202020204" pitchFamily="34" charset="0"/>
              </a:rPr>
              <a:t>Člověka</a:t>
            </a:r>
            <a:r>
              <a:rPr lang="cs-CZ" sz="1100" dirty="0">
                <a:latin typeface="Arial" panose="020B0604020202020204" pitchFamily="34" charset="0"/>
                <a:cs typeface="Arial" panose="020B0604020202020204" pitchFamily="34" charset="0"/>
              </a:rPr>
              <a:t>, který migruje, nazýváme migrantem. Dále rozeznáváme dva hlavní typy migračních pohybů – emigraci tj. vystěhování a imigraci tj. přistěhování. Člověka pak nazýváme buď emigrantem nebo imigrantem. V důsledku migračních pohybů dochází k míšení obyvatel z různých koutů světa a tím i k míšení různých kultur tedy k </a:t>
            </a:r>
            <a:r>
              <a:rPr lang="cs-CZ" sz="1100" dirty="0" err="1">
                <a:latin typeface="Arial" panose="020B0604020202020204" pitchFamily="34" charset="0"/>
                <a:cs typeface="Arial" panose="020B0604020202020204" pitchFamily="34" charset="0"/>
              </a:rPr>
              <a:t>multikulturalitě</a:t>
            </a:r>
            <a:r>
              <a:rPr lang="cs-CZ"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pPr>
              <a:lnSpc>
                <a:spcPct val="150000"/>
              </a:lnSpc>
              <a:spcBef>
                <a:spcPts val="600"/>
              </a:spcBef>
            </a:pPr>
            <a:endParaRPr lang="cs-CZ" sz="11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677334" y="6307369"/>
            <a:ext cx="6297612" cy="365125"/>
          </a:xfrm>
        </p:spPr>
        <p:txBody>
          <a:bodyPr/>
          <a:lstStyle/>
          <a:p>
            <a:r>
              <a:rPr lang="cs-CZ" dirty="0"/>
              <a:t>Pojmy – Globalizace. Varianty.cz. </a:t>
            </a:r>
            <a:endParaRPr lang="cs-CZ" dirty="0" smtClean="0"/>
          </a:p>
          <a:p>
            <a:r>
              <a:rPr lang="pl-PL" dirty="0"/>
              <a:t>BECK. Co je to globalizace? Omyly a odpovědi. s. 13-14.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99498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233265"/>
            <a:ext cx="8596668" cy="766119"/>
          </a:xfrm>
        </p:spPr>
        <p:txBody>
          <a:bodyPr>
            <a:normAutofit fontScale="90000"/>
          </a:bodyPr>
          <a:lstStyle/>
          <a:p>
            <a:pPr algn="ctr"/>
            <a:r>
              <a:rPr lang="cs-CZ" dirty="0" smtClean="0"/>
              <a:t>CESTOVÁNÍ JAKO „MIGRACE NA ZKOUŠKU“</a:t>
            </a:r>
            <a:endParaRPr lang="cs-CZ" dirty="0"/>
          </a:p>
        </p:txBody>
      </p:sp>
      <p:sp>
        <p:nvSpPr>
          <p:cNvPr id="3" name="Content Placeholder 2"/>
          <p:cNvSpPr>
            <a:spLocks noGrp="1"/>
          </p:cNvSpPr>
          <p:nvPr>
            <p:ph idx="1"/>
          </p:nvPr>
        </p:nvSpPr>
        <p:spPr>
          <a:xfrm>
            <a:off x="5038311" y="1339951"/>
            <a:ext cx="4893276" cy="4456671"/>
          </a:xfrm>
        </p:spPr>
        <p:txBody>
          <a:bodyPr>
            <a:normAutofit fontScale="25000" lnSpcReduction="20000"/>
          </a:bodyPr>
          <a:lstStyle/>
          <a:p>
            <a:pPr marL="0" indent="0">
              <a:lnSpc>
                <a:spcPct val="170000"/>
              </a:lnSpc>
              <a:spcBef>
                <a:spcPts val="600"/>
              </a:spcBef>
              <a:buNone/>
            </a:pPr>
            <a:r>
              <a:rPr lang="cs-CZ" sz="4400" dirty="0" smtClean="0">
                <a:latin typeface="Arial" panose="020B0604020202020204" pitchFamily="34" charset="0"/>
                <a:cs typeface="Arial" panose="020B0604020202020204" pitchFamily="34" charset="0"/>
              </a:rPr>
              <a:t>Cestujeme za poznáním, odpočinkem, obchodně, za rodinou či přátely, z náboženských důvodů, cestujeme často a rádi. </a:t>
            </a:r>
          </a:p>
          <a:p>
            <a:pPr marL="0" indent="0">
              <a:lnSpc>
                <a:spcPct val="170000"/>
              </a:lnSpc>
              <a:spcBef>
                <a:spcPts val="600"/>
              </a:spcBef>
              <a:buNone/>
            </a:pPr>
            <a:r>
              <a:rPr lang="cs-CZ" sz="4400" dirty="0" smtClean="0">
                <a:latin typeface="Arial" panose="020B0604020202020204" pitchFamily="34" charset="0"/>
                <a:cs typeface="Arial" panose="020B0604020202020204" pitchFamily="34" charset="0"/>
              </a:rPr>
              <a:t>Podle </a:t>
            </a:r>
            <a:r>
              <a:rPr lang="cs-CZ" sz="4400" dirty="0">
                <a:latin typeface="Arial" panose="020B0604020202020204" pitchFamily="34" charset="0"/>
                <a:cs typeface="Arial" panose="020B0604020202020204" pitchFamily="34" charset="0"/>
              </a:rPr>
              <a:t>S</a:t>
            </a:r>
            <a:r>
              <a:rPr lang="cs-CZ" sz="4400" dirty="0" smtClean="0">
                <a:latin typeface="Arial" panose="020B0604020202020204" pitchFamily="34" charset="0"/>
                <a:cs typeface="Arial" panose="020B0604020202020204" pitchFamily="34" charset="0"/>
              </a:rPr>
              <a:t>větové turistické organizace(UNWTO) se v roce </a:t>
            </a:r>
            <a:r>
              <a:rPr lang="cs-CZ" sz="4400" b="1" dirty="0" smtClean="0">
                <a:latin typeface="Arial" panose="020B0604020202020204" pitchFamily="34" charset="0"/>
                <a:cs typeface="Arial" panose="020B0604020202020204" pitchFamily="34" charset="0"/>
              </a:rPr>
              <a:t>2017</a:t>
            </a:r>
            <a:r>
              <a:rPr lang="cs-CZ" sz="4400" dirty="0" smtClean="0">
                <a:latin typeface="Arial" panose="020B0604020202020204" pitchFamily="34" charset="0"/>
                <a:cs typeface="Arial" panose="020B0604020202020204" pitchFamily="34" charset="0"/>
              </a:rPr>
              <a:t> na cesty vydalo </a:t>
            </a:r>
            <a:r>
              <a:rPr lang="cs-CZ" sz="4400" b="1" dirty="0" smtClean="0">
                <a:latin typeface="Arial" panose="020B0604020202020204" pitchFamily="34" charset="0"/>
                <a:cs typeface="Arial" panose="020B0604020202020204" pitchFamily="34" charset="0"/>
              </a:rPr>
              <a:t>1.3 miliardy lidí ! </a:t>
            </a:r>
          </a:p>
          <a:p>
            <a:pPr marL="0" indent="0">
              <a:lnSpc>
                <a:spcPct val="170000"/>
              </a:lnSpc>
              <a:spcBef>
                <a:spcPts val="600"/>
              </a:spcBef>
              <a:buNone/>
            </a:pPr>
            <a:r>
              <a:rPr lang="cs-CZ" sz="4400" dirty="0" smtClean="0">
                <a:latin typeface="Arial" panose="020B0604020202020204" pitchFamily="34" charset="0"/>
                <a:cs typeface="Arial" panose="020B0604020202020204" pitchFamily="34" charset="0"/>
              </a:rPr>
              <a:t>Cestování </a:t>
            </a:r>
            <a:r>
              <a:rPr lang="cs-CZ" sz="4400" dirty="0">
                <a:latin typeface="Arial" panose="020B0604020202020204" pitchFamily="34" charset="0"/>
                <a:cs typeface="Arial" panose="020B0604020202020204" pitchFamily="34" charset="0"/>
              </a:rPr>
              <a:t>obecně otevírá obzory, kulturně obohacuje a v konečném důsledku přináší cestovateli jednu ze dvou emocí:</a:t>
            </a:r>
          </a:p>
          <a:p>
            <a:pPr lvl="1">
              <a:lnSpc>
                <a:spcPct val="170000"/>
              </a:lnSpc>
              <a:spcBef>
                <a:spcPts val="600"/>
              </a:spcBef>
            </a:pPr>
            <a:r>
              <a:rPr lang="cs-CZ" sz="4400" dirty="0">
                <a:latin typeface="Arial" panose="020B0604020202020204" pitchFamily="34" charset="0"/>
                <a:cs typeface="Arial" panose="020B0604020202020204" pitchFamily="34" charset="0"/>
              </a:rPr>
              <a:t>jsem tak rád(a), že sem zase doma</a:t>
            </a:r>
          </a:p>
          <a:p>
            <a:pPr lvl="1">
              <a:lnSpc>
                <a:spcPct val="170000"/>
              </a:lnSpc>
              <a:spcBef>
                <a:spcPts val="600"/>
              </a:spcBef>
            </a:pPr>
            <a:r>
              <a:rPr lang="cs-CZ" sz="4400" dirty="0">
                <a:latin typeface="Arial" panose="020B0604020202020204" pitchFamily="34" charset="0"/>
                <a:cs typeface="Arial" panose="020B0604020202020204" pitchFamily="34" charset="0"/>
              </a:rPr>
              <a:t>mě se domu nechce, kéž bych žil(a) </a:t>
            </a:r>
            <a:r>
              <a:rPr lang="cs-CZ" sz="4400" dirty="0" smtClean="0">
                <a:latin typeface="Arial" panose="020B0604020202020204" pitchFamily="34" charset="0"/>
                <a:cs typeface="Arial" panose="020B0604020202020204" pitchFamily="34" charset="0"/>
              </a:rPr>
              <a:t>jinde</a:t>
            </a:r>
            <a:endParaRPr lang="cs-CZ" sz="4400" dirty="0">
              <a:latin typeface="Arial" panose="020B0604020202020204" pitchFamily="34" charset="0"/>
              <a:cs typeface="Arial" panose="020B0604020202020204" pitchFamily="34" charset="0"/>
            </a:endParaRPr>
          </a:p>
          <a:p>
            <a:pPr marL="0" indent="0">
              <a:lnSpc>
                <a:spcPct val="170000"/>
              </a:lnSpc>
              <a:spcBef>
                <a:spcPts val="600"/>
              </a:spcBef>
              <a:buNone/>
            </a:pPr>
            <a:r>
              <a:rPr lang="cs-CZ" sz="4400" dirty="0">
                <a:latin typeface="Arial" panose="020B0604020202020204" pitchFamily="34" charset="0"/>
                <a:cs typeface="Arial" panose="020B0604020202020204" pitchFamily="34" charset="0"/>
              </a:rPr>
              <a:t>Jedním </a:t>
            </a:r>
            <a:r>
              <a:rPr lang="cs-CZ" sz="4400" b="1" dirty="0">
                <a:latin typeface="Arial" panose="020B0604020202020204" pitchFamily="34" charset="0"/>
                <a:cs typeface="Arial" panose="020B0604020202020204" pitchFamily="34" charset="0"/>
              </a:rPr>
              <a:t>ze zdrojů migrace </a:t>
            </a:r>
            <a:r>
              <a:rPr lang="cs-CZ" sz="4400" dirty="0">
                <a:latin typeface="Arial" panose="020B0604020202020204" pitchFamily="34" charset="0"/>
                <a:cs typeface="Arial" panose="020B0604020202020204" pitchFamily="34" charset="0"/>
              </a:rPr>
              <a:t>je tedy </a:t>
            </a:r>
            <a:r>
              <a:rPr lang="cs-CZ" sz="4400" b="1" dirty="0">
                <a:latin typeface="Arial" panose="020B0604020202020204" pitchFamily="34" charset="0"/>
                <a:cs typeface="Arial" panose="020B0604020202020204" pitchFamily="34" charset="0"/>
              </a:rPr>
              <a:t>cestování</a:t>
            </a:r>
            <a:r>
              <a:rPr lang="cs-CZ" sz="4400" dirty="0">
                <a:latin typeface="Arial" panose="020B0604020202020204" pitchFamily="34" charset="0"/>
                <a:cs typeface="Arial" panose="020B0604020202020204" pitchFamily="34" charset="0"/>
              </a:rPr>
              <a:t>. Jedná se o přirozenou, organickou formu migrace, která není nikým diktovaná, či organizovaná</a:t>
            </a:r>
            <a:r>
              <a:rPr lang="cs-CZ" sz="4400" dirty="0" smtClean="0">
                <a:latin typeface="Arial" panose="020B0604020202020204" pitchFamily="34" charset="0"/>
                <a:cs typeface="Arial" panose="020B0604020202020204" pitchFamily="34" charset="0"/>
              </a:rPr>
              <a:t>.</a:t>
            </a:r>
            <a:endParaRPr lang="cs-CZ" sz="4400" dirty="0">
              <a:latin typeface="Arial" panose="020B0604020202020204" pitchFamily="34" charset="0"/>
              <a:cs typeface="Arial" panose="020B0604020202020204" pitchFamily="34" charset="0"/>
            </a:endParaRPr>
          </a:p>
          <a:p>
            <a:pPr lvl="1">
              <a:lnSpc>
                <a:spcPct val="170000"/>
              </a:lnSpc>
              <a:spcBef>
                <a:spcPts val="600"/>
              </a:spcBef>
            </a:pPr>
            <a:r>
              <a:rPr lang="cs-CZ" sz="4400" i="1" dirty="0">
                <a:latin typeface="Arial" panose="020B0604020202020204" pitchFamily="34" charset="0"/>
                <a:cs typeface="Arial" panose="020B0604020202020204" pitchFamily="34" charset="0"/>
              </a:rPr>
              <a:t>Stalo se Vám už někdy, že jste chtěli bydlet v jiné zemi? </a:t>
            </a:r>
          </a:p>
          <a:p>
            <a:pPr lvl="1">
              <a:lnSpc>
                <a:spcPct val="170000"/>
              </a:lnSpc>
              <a:spcBef>
                <a:spcPts val="600"/>
              </a:spcBef>
            </a:pPr>
            <a:r>
              <a:rPr lang="cs-CZ" sz="4400" i="1" dirty="0">
                <a:latin typeface="Arial" panose="020B0604020202020204" pitchFamily="34" charset="0"/>
                <a:cs typeface="Arial" panose="020B0604020202020204" pitchFamily="34" charset="0"/>
              </a:rPr>
              <a:t>Jaké?</a:t>
            </a:r>
          </a:p>
          <a:p>
            <a:pPr lvl="1">
              <a:lnSpc>
                <a:spcPct val="170000"/>
              </a:lnSpc>
              <a:spcBef>
                <a:spcPts val="600"/>
              </a:spcBef>
            </a:pPr>
            <a:r>
              <a:rPr lang="cs-CZ" sz="4400" i="1" dirty="0">
                <a:latin typeface="Arial" panose="020B0604020202020204" pitchFamily="34" charset="0"/>
                <a:cs typeface="Arial" panose="020B0604020202020204" pitchFamily="34" charset="0"/>
              </a:rPr>
              <a:t>Proč?</a:t>
            </a:r>
          </a:p>
          <a:p>
            <a:pPr marL="0" indent="0">
              <a:buNone/>
            </a:pPr>
            <a:endParaRPr lang="cs-CZ" sz="1400" dirty="0" smtClean="0"/>
          </a:p>
          <a:p>
            <a:pPr marL="0" indent="0">
              <a:buNone/>
            </a:pPr>
            <a:endParaRPr lang="cs-CZ" dirty="0"/>
          </a:p>
        </p:txBody>
      </p:sp>
      <p:sp>
        <p:nvSpPr>
          <p:cNvPr id="6" name="Footer Placeholder 5"/>
          <p:cNvSpPr>
            <a:spLocks noGrp="1"/>
          </p:cNvSpPr>
          <p:nvPr>
            <p:ph type="ftr" sz="quarter" idx="11"/>
          </p:nvPr>
        </p:nvSpPr>
        <p:spPr>
          <a:xfrm>
            <a:off x="677334" y="6406487"/>
            <a:ext cx="6297612" cy="365125"/>
          </a:xfrm>
        </p:spPr>
        <p:txBody>
          <a:bodyPr/>
          <a:lstStyle/>
          <a:p>
            <a:r>
              <a:rPr lang="en-US" dirty="0" smtClean="0"/>
              <a:t>http://media.unwto.org/press-release/2018-06-25/international-tourism-exceeds-expectations-first-months-2018</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pic>
        <p:nvPicPr>
          <p:cNvPr id="1026" name="Picture 2" descr="http://media.unwto.org/sites/all/files/2018-06_world-01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35" y="1339951"/>
            <a:ext cx="4501876" cy="400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4987</Words>
  <Application>Microsoft Office PowerPoint</Application>
  <PresentationFormat>Širokoúhlá obrazovka</PresentationFormat>
  <Paragraphs>361</Paragraphs>
  <Slides>33</Slides>
  <Notes>13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Arial</vt:lpstr>
      <vt:lpstr>Arial Black</vt:lpstr>
      <vt:lpstr>Calibri</vt:lpstr>
      <vt:lpstr>Times New Roman</vt:lpstr>
      <vt:lpstr>Trebuchet MS</vt:lpstr>
      <vt:lpstr>Wingdings 3</vt:lpstr>
      <vt:lpstr>Fazeta</vt:lpstr>
      <vt:lpstr>HOSPODÁŘSKÝ ZEMĚPIS 1. ROČNÍK GLOBALIZACE, MIGRACE, AZYLOVÁ POLITIKA, INTEGRACE </vt:lpstr>
      <vt:lpstr>    </vt:lpstr>
      <vt:lpstr>ZÁKLADNÍ POJMY Z OBLASTI MIGRACE I.</vt:lpstr>
      <vt:lpstr>Prezentace aplikace PowerPoint</vt:lpstr>
      <vt:lpstr>JINÉ POJMY, SOUVISEJÍCÍ S MIGRACÍ</vt:lpstr>
      <vt:lpstr>GLOBÁLNÍ PROBLÉM, TEORIE MULTIKULTURALISMU</vt:lpstr>
      <vt:lpstr>MULTIKULTURALISMUS A PLURALISMUS</vt:lpstr>
      <vt:lpstr>GLOBALIZACE A MIGRACE</vt:lpstr>
      <vt:lpstr>CESTOVÁNÍ JAKO „MIGRACE NA ZKOUŠKU“</vt:lpstr>
      <vt:lpstr>GLOBÁLNÍ MIGRACE</vt:lpstr>
      <vt:lpstr>GLOBÁLNÍ REMITENCE</vt:lpstr>
      <vt:lpstr>VNITROSTÁTNÍ MIGRACE V ČR</vt:lpstr>
      <vt:lpstr>MIGRACE V ČR V ČÍSLECH</vt:lpstr>
      <vt:lpstr>PODÍL CIZINCŮ V KRAJÍCH ČR</vt:lpstr>
      <vt:lpstr>SVĚT MIGRUJE ANEB DŮSLEDKY MIGRACE</vt:lpstr>
      <vt:lpstr>SLAVNÍ MIGRANTI</vt:lpstr>
      <vt:lpstr>PODÍLY CIZINCŮ NA ČESKÝCH ŠKOLÁCH</vt:lpstr>
      <vt:lpstr>PRŮBĚŽNÝ KVÍZ 1</vt:lpstr>
      <vt:lpstr>PRŮBĚŽNÝ KVÍZ 1 (ŘEŠENÍ)</vt:lpstr>
      <vt:lpstr>AZYL</vt:lpstr>
      <vt:lpstr>UPRCHLÍK A PRINCIP NON REFOULMENT</vt:lpstr>
      <vt:lpstr>Prezentace aplikace PowerPoint</vt:lpstr>
      <vt:lpstr>PRÁVNÍ ÚPRAVA AZYLOVÉ POLITIKY V ČR</vt:lpstr>
      <vt:lpstr>ŘÍZENÍ O AZYLU V ČR</vt:lpstr>
      <vt:lpstr>SPRÁVA UPRCHLICKÝCH ZAŘÍZENÍ MVČR</vt:lpstr>
      <vt:lpstr>Prezentace aplikace PowerPoint</vt:lpstr>
      <vt:lpstr>ŽADATELÉ O AZYL I.(K ROKU 2016)</vt:lpstr>
      <vt:lpstr>Prezentace aplikace PowerPoint</vt:lpstr>
      <vt:lpstr>ZAČLEŇOVÁNÍ CIZINCŮ DO SPOLEČNOSTI</vt:lpstr>
      <vt:lpstr>ASIMILACE</vt:lpstr>
      <vt:lpstr>INTEGRACE</vt:lpstr>
      <vt:lpstr>POSTOJE VŮČI CIZINCŮM V ČR   </vt:lpstr>
      <vt:lpstr>DĚKUJI ZA POZORNOST</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remesova</dc:creator>
  <cp:lastModifiedBy>michaela remesova</cp:lastModifiedBy>
  <cp:revision>4</cp:revision>
  <dcterms:created xsi:type="dcterms:W3CDTF">2018-08-21T22:39:25Z</dcterms:created>
  <dcterms:modified xsi:type="dcterms:W3CDTF">2018-08-21T22:45:47Z</dcterms:modified>
</cp:coreProperties>
</file>