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F86CE-CAF9-46A6-B26B-6393487EB0B0}" type="datetimeFigureOut">
              <a:rPr lang="cs-CZ" smtClean="0"/>
              <a:t>22.08.2018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071F3-4D6C-458A-9059-7CD080A71DB5}" type="slidenum">
              <a:rPr lang="cs-CZ" smtClean="0"/>
              <a:t>‹#›</a:t>
            </a:fld>
            <a:endParaRPr lang="cs-CZ"/>
          </a:p>
        </p:txBody>
      </p:sp>
    </p:spTree>
    <p:extLst>
      <p:ext uri="{BB962C8B-B14F-4D97-AF65-F5344CB8AC3E}">
        <p14:creationId xmlns:p14="http://schemas.microsoft.com/office/powerpoint/2010/main" val="31609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271D20B-AE72-4486-8AAC-E0CD0A16DDD0}" type="slidenum">
              <a:rPr lang="cs-CZ" altLang="cs-CZ" smtClean="0">
                <a:cs typeface="Lucida Sans Unicode" panose="020B0602030504020204" pitchFamily="34" charset="0"/>
              </a:rPr>
              <a:pPr>
                <a:spcBef>
                  <a:spcPct val="0"/>
                </a:spcBef>
              </a:pPr>
              <a:t>7</a:t>
            </a:fld>
            <a:endParaRPr lang="cs-CZ" altLang="cs-CZ" smtClean="0">
              <a:cs typeface="Lucida Sans Unicode" panose="020B0602030504020204" pitchFamily="34" charset="0"/>
            </a:endParaRPr>
          </a:p>
        </p:txBody>
      </p:sp>
      <p:sp>
        <p:nvSpPr>
          <p:cNvPr id="8195" name="Rectangle 1"/>
          <p:cNvSpPr>
            <a:spLocks noGrp="1" noRot="1" noChangeAspect="1" noChangeArrowheads="1" noTextEdit="1"/>
          </p:cNvSpPr>
          <p:nvPr>
            <p:ph type="sldImg"/>
          </p:nvPr>
        </p:nvSpPr>
        <p:spPr>
          <a:xfrm>
            <a:off x="381000" y="685800"/>
            <a:ext cx="6096000" cy="3429000"/>
          </a:xfrm>
          <a:ln/>
        </p:spPr>
      </p:sp>
      <p:sp>
        <p:nvSpPr>
          <p:cNvPr id="8196"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p>
        </p:txBody>
      </p:sp>
    </p:spTree>
    <p:extLst>
      <p:ext uri="{BB962C8B-B14F-4D97-AF65-F5344CB8AC3E}">
        <p14:creationId xmlns:p14="http://schemas.microsoft.com/office/powerpoint/2010/main" val="263399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EB481E-B3AE-49D8-B074-3BFC42FF6A81}" type="slidenum">
              <a:rPr lang="cs-CZ" altLang="cs-CZ" smtClean="0">
                <a:cs typeface="Lucida Sans Unicode" panose="020B0602030504020204" pitchFamily="34" charset="0"/>
              </a:rPr>
              <a:pPr>
                <a:spcBef>
                  <a:spcPct val="0"/>
                </a:spcBef>
              </a:pPr>
              <a:t>9</a:t>
            </a:fld>
            <a:endParaRPr lang="cs-CZ" altLang="cs-CZ" smtClean="0">
              <a:cs typeface="Lucida Sans Unicode" panose="020B0602030504020204" pitchFamily="34" charset="0"/>
            </a:endParaRPr>
          </a:p>
        </p:txBody>
      </p:sp>
      <p:sp>
        <p:nvSpPr>
          <p:cNvPr id="14339" name="Rectangle 1"/>
          <p:cNvSpPr>
            <a:spLocks noGrp="1" noRot="1" noChangeAspect="1" noChangeArrowheads="1" noTextEdit="1"/>
          </p:cNvSpPr>
          <p:nvPr>
            <p:ph type="sldImg"/>
          </p:nvPr>
        </p:nvSpPr>
        <p:spPr>
          <a:xfrm>
            <a:off x="381000" y="685800"/>
            <a:ext cx="6096000" cy="3429000"/>
          </a:xfrm>
          <a:ln/>
        </p:spPr>
      </p:sp>
      <p:sp>
        <p:nvSpPr>
          <p:cNvPr id="14340"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p>
        </p:txBody>
      </p:sp>
    </p:spTree>
    <p:extLst>
      <p:ext uri="{BB962C8B-B14F-4D97-AF65-F5344CB8AC3E}">
        <p14:creationId xmlns:p14="http://schemas.microsoft.com/office/powerpoint/2010/main" val="258612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D29C466-C66A-461D-9B65-DE2F3056000F}" type="slidenum">
              <a:rPr lang="cs-CZ" altLang="cs-CZ" smtClean="0">
                <a:cs typeface="Lucida Sans Unicode" panose="020B0602030504020204" pitchFamily="34" charset="0"/>
              </a:rPr>
              <a:pPr>
                <a:spcBef>
                  <a:spcPct val="0"/>
                </a:spcBef>
              </a:pPr>
              <a:t>11</a:t>
            </a:fld>
            <a:endParaRPr lang="cs-CZ" altLang="cs-CZ" smtClean="0">
              <a:cs typeface="Lucida Sans Unicode" panose="020B0602030504020204" pitchFamily="34" charset="0"/>
            </a:endParaRPr>
          </a:p>
        </p:txBody>
      </p:sp>
      <p:sp>
        <p:nvSpPr>
          <p:cNvPr id="23555" name="Rectangle 1"/>
          <p:cNvSpPr>
            <a:spLocks noGrp="1" noRot="1" noChangeAspect="1" noChangeArrowheads="1" noTextEdit="1"/>
          </p:cNvSpPr>
          <p:nvPr>
            <p:ph type="sldImg"/>
          </p:nvPr>
        </p:nvSpPr>
        <p:spPr>
          <a:xfrm>
            <a:off x="381000" y="685800"/>
            <a:ext cx="6096000" cy="3429000"/>
          </a:xfrm>
          <a:ln/>
        </p:spPr>
      </p:sp>
      <p:sp>
        <p:nvSpPr>
          <p:cNvPr id="23556"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p>
        </p:txBody>
      </p:sp>
    </p:spTree>
    <p:extLst>
      <p:ext uri="{BB962C8B-B14F-4D97-AF65-F5344CB8AC3E}">
        <p14:creationId xmlns:p14="http://schemas.microsoft.com/office/powerpoint/2010/main" val="178808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415456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254372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551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46977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573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293899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120381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70600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399550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C7F28E1B-7206-49FC-B9C4-3F08B685883E}"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6349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C7F28E1B-7206-49FC-B9C4-3F08B685883E}"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19422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C7F28E1B-7206-49FC-B9C4-3F08B685883E}" type="datetimeFigureOut">
              <a:rPr lang="cs-CZ" smtClean="0"/>
              <a:t>22.08.2018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324355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7F28E1B-7206-49FC-B9C4-3F08B685883E}" type="datetimeFigureOut">
              <a:rPr lang="cs-CZ" smtClean="0"/>
              <a:t>22.08.2018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349043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28E1B-7206-49FC-B9C4-3F08B685883E}" type="datetimeFigureOut">
              <a:rPr lang="cs-CZ" smtClean="0"/>
              <a:t>22.08.2018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18950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7F28E1B-7206-49FC-B9C4-3F08B685883E}"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346666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7F28E1B-7206-49FC-B9C4-3F08B685883E}"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A9E007-91A8-4606-9D76-741BDB5F109F}" type="slidenum">
              <a:rPr lang="cs-CZ" smtClean="0"/>
              <a:t>‹#›</a:t>
            </a:fld>
            <a:endParaRPr lang="cs-CZ"/>
          </a:p>
        </p:txBody>
      </p:sp>
    </p:spTree>
    <p:extLst>
      <p:ext uri="{BB962C8B-B14F-4D97-AF65-F5344CB8AC3E}">
        <p14:creationId xmlns:p14="http://schemas.microsoft.com/office/powerpoint/2010/main" val="102679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F28E1B-7206-49FC-B9C4-3F08B685883E}" type="datetimeFigureOut">
              <a:rPr lang="cs-CZ" smtClean="0"/>
              <a:t>22.08.2018</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A9E007-91A8-4606-9D76-741BDB5F109F}" type="slidenum">
              <a:rPr lang="cs-CZ" smtClean="0"/>
              <a:t>‹#›</a:t>
            </a:fld>
            <a:endParaRPr lang="cs-CZ"/>
          </a:p>
        </p:txBody>
      </p:sp>
    </p:spTree>
    <p:extLst>
      <p:ext uri="{BB962C8B-B14F-4D97-AF65-F5344CB8AC3E}">
        <p14:creationId xmlns:p14="http://schemas.microsoft.com/office/powerpoint/2010/main" val="379252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s.wikipedia.org/wiki/Vietna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cszu.cz/"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09F10-9C25-46C0-8485-965ED7861ECA}"/>
              </a:ext>
            </a:extLst>
          </p:cNvPr>
          <p:cNvSpPr>
            <a:spLocks noGrp="1"/>
          </p:cNvSpPr>
          <p:nvPr>
            <p:ph type="ctrTitle"/>
          </p:nvPr>
        </p:nvSpPr>
        <p:spPr/>
        <p:txBody>
          <a:bodyPr>
            <a:normAutofit fontScale="90000"/>
          </a:bodyPr>
          <a:lstStyle/>
          <a:p>
            <a:pPr algn="l">
              <a:lnSpc>
                <a:spcPct val="90000"/>
              </a:lnSpc>
            </a:pPr>
            <a:r>
              <a:rPr lang="cs-CZ" sz="6000" dirty="0" smtClean="0"/>
              <a:t>HOSPODÁŘSKÝ ZEMĚPIS PRO 2.ROČNÍK </a:t>
            </a:r>
            <a:r>
              <a:rPr lang="cs-CZ" sz="4000" dirty="0" smtClean="0"/>
              <a:t/>
            </a:r>
            <a:br>
              <a:rPr lang="cs-CZ" sz="4000" dirty="0" smtClean="0"/>
            </a:br>
            <a:r>
              <a:rPr lang="cs-CZ" sz="2000" dirty="0"/>
              <a:t>PROBLEMATIKA MENŠIN V </a:t>
            </a:r>
            <a:r>
              <a:rPr lang="cs-CZ" sz="2000" dirty="0" smtClean="0"/>
              <a:t>ČR, STATISTICKÁ DATA, CHARAKTERISTIKA VYBRANÝCH MENŠIN</a:t>
            </a:r>
            <a:r>
              <a:rPr lang="cs-CZ" sz="2000" dirty="0">
                <a:solidFill>
                  <a:srgbClr val="92D050"/>
                </a:solidFill>
                <a:cs typeface="Arial" panose="020B0604020202020204" pitchFamily="34" charset="0"/>
              </a:rPr>
              <a:t>,</a:t>
            </a:r>
            <a:r>
              <a:rPr lang="cs-CZ" sz="2000" dirty="0" smtClean="0"/>
              <a:t>PRINCIP ROVNOSTI A DISKRIMINACE </a:t>
            </a:r>
            <a:endParaRPr lang="cs-CZ" sz="2000" b="1" dirty="0">
              <a:blipFill>
                <a:blip r:embed="rId2">
                  <a:extLst>
                    <a:ext uri="{28A0092B-C50C-407E-A947-70E740481C1C}">
                      <a14:useLocalDpi xmlns:a14="http://schemas.microsoft.com/office/drawing/2010/main" val="0"/>
                    </a:ext>
                  </a:extLst>
                </a:blip>
                <a:tile tx="6350" ty="-127000" sx="65000" sy="64000" flip="none" algn="tl"/>
              </a:blipFill>
              <a:latin typeface="Arial Black" panose="020B0A040201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0B300183-B462-4AAE-BF73-098BDB1C9F63}"/>
              </a:ext>
            </a:extLst>
          </p:cNvPr>
          <p:cNvSpPr>
            <a:spLocks noGrp="1"/>
          </p:cNvSpPr>
          <p:nvPr>
            <p:ph type="subTitle" idx="1"/>
          </p:nvPr>
        </p:nvSpPr>
        <p:spPr/>
        <p:txBody>
          <a:bodyPr/>
          <a:lstStyle/>
          <a:p>
            <a:pPr algn="l"/>
            <a:r>
              <a:rPr lang="cs-CZ" dirty="0" smtClean="0">
                <a:latin typeface="Arial" panose="020B0604020202020204" pitchFamily="34" charset="0"/>
                <a:cs typeface="Arial" panose="020B0604020202020204" pitchFamily="34" charset="0"/>
              </a:rPr>
              <a:t>Michaela Remešová</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9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96733" y="61076"/>
            <a:ext cx="970517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128"/>
              </a:defRPr>
            </a:lvl9p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altLang="cs-CZ" sz="3600" kern="0" dirty="0" smtClean="0">
                <a:solidFill>
                  <a:srgbClr val="92D050"/>
                </a:solidFill>
              </a:rPr>
              <a:t>NÁRODNÍ (HOMOGENNÍ) STÁTY V EVROPĚ </a:t>
            </a:r>
            <a:endParaRPr lang="cs-CZ" altLang="cs-CZ" sz="3600" kern="0" dirty="0">
              <a:solidFill>
                <a:srgbClr val="92D050"/>
              </a:solidFill>
            </a:endParaRPr>
          </a:p>
        </p:txBody>
      </p:sp>
      <p:pic>
        <p:nvPicPr>
          <p:cNvPr id="15363" name="Picture 2" descr="Poland"/>
          <p:cNvPicPr>
            <a:picLocks noChangeAspect="1" noChangeArrowheads="1"/>
          </p:cNvPicPr>
          <p:nvPr/>
        </p:nvPicPr>
        <p:blipFill>
          <a:blip r:embed="rId2">
            <a:extLst>
              <a:ext uri="{28A0092B-C50C-407E-A947-70E740481C1C}">
                <a14:useLocalDpi xmlns:a14="http://schemas.microsoft.com/office/drawing/2010/main" val="0"/>
              </a:ext>
            </a:extLst>
          </a:blip>
          <a:srcRect t="5991" r="12589"/>
          <a:stretch>
            <a:fillRect/>
          </a:stretch>
        </p:blipFill>
        <p:spPr bwMode="auto">
          <a:xfrm>
            <a:off x="426721" y="684214"/>
            <a:ext cx="4492257" cy="257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ungary"/>
          <p:cNvPicPr>
            <a:picLocks noChangeAspect="1" noChangeArrowheads="1"/>
          </p:cNvPicPr>
          <p:nvPr/>
        </p:nvPicPr>
        <p:blipFill>
          <a:blip r:embed="rId3">
            <a:extLst>
              <a:ext uri="{28A0092B-C50C-407E-A947-70E740481C1C}">
                <a14:useLocalDpi xmlns:a14="http://schemas.microsoft.com/office/drawing/2010/main" val="0"/>
              </a:ext>
            </a:extLst>
          </a:blip>
          <a:srcRect t="5159" r="12590"/>
          <a:stretch>
            <a:fillRect/>
          </a:stretch>
        </p:blipFill>
        <p:spPr bwMode="auto">
          <a:xfrm>
            <a:off x="426721" y="3723323"/>
            <a:ext cx="4500563"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Portugal"/>
          <p:cNvPicPr>
            <a:picLocks noChangeAspect="1" noChangeArrowheads="1"/>
          </p:cNvPicPr>
          <p:nvPr/>
        </p:nvPicPr>
        <p:blipFill>
          <a:blip r:embed="rId4">
            <a:extLst>
              <a:ext uri="{28A0092B-C50C-407E-A947-70E740481C1C}">
                <a14:useLocalDpi xmlns:a14="http://schemas.microsoft.com/office/drawing/2010/main" val="0"/>
              </a:ext>
            </a:extLst>
          </a:blip>
          <a:srcRect l="12215" t="5991"/>
          <a:stretch>
            <a:fillRect/>
          </a:stretch>
        </p:blipFill>
        <p:spPr bwMode="auto">
          <a:xfrm>
            <a:off x="4957084" y="684214"/>
            <a:ext cx="456406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Greece"/>
          <p:cNvPicPr>
            <a:picLocks noChangeAspect="1" noChangeArrowheads="1"/>
          </p:cNvPicPr>
          <p:nvPr/>
        </p:nvPicPr>
        <p:blipFill>
          <a:blip r:embed="rId5">
            <a:extLst>
              <a:ext uri="{28A0092B-C50C-407E-A947-70E740481C1C}">
                <a14:useLocalDpi xmlns:a14="http://schemas.microsoft.com/office/drawing/2010/main" val="0"/>
              </a:ext>
            </a:extLst>
          </a:blip>
          <a:srcRect t="4237" r="11168"/>
          <a:stretch>
            <a:fillRect/>
          </a:stretch>
        </p:blipFill>
        <p:spPr bwMode="auto">
          <a:xfrm>
            <a:off x="4965021" y="3723323"/>
            <a:ext cx="45561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034090" y="6389686"/>
            <a:ext cx="43164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Řecko   93% Řekové</a:t>
            </a:r>
          </a:p>
        </p:txBody>
      </p:sp>
      <p:sp>
        <p:nvSpPr>
          <p:cNvPr id="8" name="Text Box 5"/>
          <p:cNvSpPr txBox="1">
            <a:spLocks noChangeArrowheads="1"/>
          </p:cNvSpPr>
          <p:nvPr/>
        </p:nvSpPr>
        <p:spPr bwMode="auto">
          <a:xfrm>
            <a:off x="426721" y="6366238"/>
            <a:ext cx="43164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Maďarsko   95% Maďaři</a:t>
            </a:r>
          </a:p>
        </p:txBody>
      </p:sp>
      <p:sp>
        <p:nvSpPr>
          <p:cNvPr id="9" name="Text Box 5"/>
          <p:cNvSpPr txBox="1">
            <a:spLocks noChangeArrowheads="1"/>
          </p:cNvSpPr>
          <p:nvPr/>
        </p:nvSpPr>
        <p:spPr bwMode="auto">
          <a:xfrm>
            <a:off x="518795" y="3220133"/>
            <a:ext cx="43164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Polsko   97% Poláci</a:t>
            </a:r>
          </a:p>
        </p:txBody>
      </p:sp>
      <p:sp>
        <p:nvSpPr>
          <p:cNvPr id="10" name="Text Box 5"/>
          <p:cNvSpPr txBox="1">
            <a:spLocks noChangeArrowheads="1"/>
          </p:cNvSpPr>
          <p:nvPr/>
        </p:nvSpPr>
        <p:spPr bwMode="auto">
          <a:xfrm>
            <a:off x="5116386" y="3260725"/>
            <a:ext cx="43164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Portugalsko   97% Portugalci</a:t>
            </a:r>
          </a:p>
        </p:txBody>
      </p:sp>
    </p:spTree>
    <p:extLst>
      <p:ext uri="{BB962C8B-B14F-4D97-AF65-F5344CB8AC3E}">
        <p14:creationId xmlns:p14="http://schemas.microsoft.com/office/powerpoint/2010/main" val="3184515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fill="hold" nodeType="withEffect">
                                  <p:stCondLst>
                                    <p:cond delay="0"/>
                                  </p:stCondLst>
                                  <p:iterate type="lt">
                                    <p:tmPct val="10000"/>
                                  </p:iterate>
                                  <p:childTnLst>
                                    <p:set>
                                      <p:cBhvr additive="repl">
                                        <p:cTn id="6" dur="1" fill="hold">
                                          <p:stCondLst>
                                            <p:cond delay="0"/>
                                          </p:stCondLst>
                                        </p:cTn>
                                        <p:tgtEl>
                                          <p:spTgt spid="2"/>
                                        </p:tgtEl>
                                        <p:attrNameLst>
                                          <p:attrName>style.visibility</p:attrName>
                                        </p:attrNameLst>
                                      </p:cBhvr>
                                      <p:to>
                                        <p:strVal val="visible"/>
                                      </p:to>
                                    </p:set>
                                    <p:anim by="(-#ppt_w*2)" calcmode="lin" valueType="num">
                                      <p:cBhvr additive="repl">
                                        <p:cTn id="7" dur="250" autoRev="1" fill="hold">
                                          <p:stCondLst>
                                            <p:cond delay="0"/>
                                          </p:stCondLst>
                                        </p:cTn>
                                        <p:tgtEl>
                                          <p:spTgt spid="2"/>
                                        </p:tgtEl>
                                        <p:attrNameLst>
                                          <p:attrName>ppt_w</p:attrName>
                                        </p:attrNameLst>
                                      </p:cBhvr>
                                    </p:anim>
                                    <p:anim by="(#ppt_w*0.50)" calcmode="lin" valueType="num">
                                      <p:cBhvr additive="repl">
                                        <p:cTn id="8" dur="250" decel="50000" autoRev="1" fill="hold">
                                          <p:stCondLst>
                                            <p:cond delay="0"/>
                                          </p:stCondLst>
                                        </p:cTn>
                                        <p:tgtEl>
                                          <p:spTgt spid="2"/>
                                        </p:tgtEl>
                                        <p:attrNameLst>
                                          <p:attrName>ppt_x</p:attrName>
                                        </p:attrNameLst>
                                      </p:cBhvr>
                                    </p:anim>
                                    <p:anim from="(-#ppt_h/2)" to="(#ppt_y)" calcmode="lin" valueType="num">
                                      <p:cBhvr additive="repl">
                                        <p:cTn id="9" dur="500" fill="hold">
                                          <p:stCondLst>
                                            <p:cond delay="0"/>
                                          </p:stCondLst>
                                        </p:cTn>
                                        <p:tgtEl>
                                          <p:spTgt spid="2"/>
                                        </p:tgtEl>
                                        <p:attrNameLst>
                                          <p:attrName>ppt_y</p:attrName>
                                        </p:attrNameLst>
                                      </p:cBhvr>
                                    </p:anim>
                                    <p:animRot by="21600000">
                                      <p:cBhvr additive="repl">
                                        <p:cTn id="10" dur="500" fill="hold">
                                          <p:stCondLst>
                                            <p:cond delay="0"/>
                                          </p:stCondLst>
                                        </p:cTn>
                                        <p:tgtEl>
                                          <p:spTgt spid="2"/>
                                        </p:tgtEl>
                                        <p:attrNameLst>
                                          <p:attrName>r</p:attrName>
                                        </p:attrNameLst>
                                      </p:cBhvr>
                                    </p:animRot>
                                  </p:childTnLst>
                                </p:cTn>
                              </p:par>
                              <p:par>
                                <p:cTn id="11" presetID="56" presetClass="entr" fill="hold" nodeType="withEffect">
                                  <p:stCondLst>
                                    <p:cond delay="0"/>
                                  </p:stCondLst>
                                  <p:iterate type="lt">
                                    <p:tmPct val="10000"/>
                                  </p:iterate>
                                  <p:childTnLst>
                                    <p:set>
                                      <p:cBhvr additive="repl">
                                        <p:cTn id="12" dur="1" fill="hold">
                                          <p:stCondLst>
                                            <p:cond delay="0"/>
                                          </p:stCondLst>
                                        </p:cTn>
                                        <p:tgtEl>
                                          <p:spTgt spid="7"/>
                                        </p:tgtEl>
                                        <p:attrNameLst>
                                          <p:attrName>style.visibility</p:attrName>
                                        </p:attrNameLst>
                                      </p:cBhvr>
                                      <p:to>
                                        <p:strVal val="visible"/>
                                      </p:to>
                                    </p:set>
                                    <p:anim by="(-#ppt_w*2)" calcmode="lin" valueType="num">
                                      <p:cBhvr additive="repl">
                                        <p:cTn id="13" dur="250" autoRev="1" fill="hold">
                                          <p:stCondLst>
                                            <p:cond delay="0"/>
                                          </p:stCondLst>
                                        </p:cTn>
                                        <p:tgtEl>
                                          <p:spTgt spid="7"/>
                                        </p:tgtEl>
                                        <p:attrNameLst>
                                          <p:attrName>ppt_w</p:attrName>
                                        </p:attrNameLst>
                                      </p:cBhvr>
                                    </p:anim>
                                    <p:anim by="(#ppt_w*0.50)" calcmode="lin" valueType="num">
                                      <p:cBhvr additive="repl">
                                        <p:cTn id="14" dur="250" decel="50000" autoRev="1" fill="hold">
                                          <p:stCondLst>
                                            <p:cond delay="0"/>
                                          </p:stCondLst>
                                        </p:cTn>
                                        <p:tgtEl>
                                          <p:spTgt spid="7"/>
                                        </p:tgtEl>
                                        <p:attrNameLst>
                                          <p:attrName>ppt_x</p:attrName>
                                        </p:attrNameLst>
                                      </p:cBhvr>
                                    </p:anim>
                                    <p:anim from="(-#ppt_h/2)" to="(#ppt_y)" calcmode="lin" valueType="num">
                                      <p:cBhvr additive="repl">
                                        <p:cTn id="15" dur="500" fill="hold">
                                          <p:stCondLst>
                                            <p:cond delay="0"/>
                                          </p:stCondLst>
                                        </p:cTn>
                                        <p:tgtEl>
                                          <p:spTgt spid="7"/>
                                        </p:tgtEl>
                                        <p:attrNameLst>
                                          <p:attrName>ppt_y</p:attrName>
                                        </p:attrNameLst>
                                      </p:cBhvr>
                                    </p:anim>
                                    <p:animRot by="21600000">
                                      <p:cBhvr additive="repl">
                                        <p:cTn id="16" dur="500" fill="hold">
                                          <p:stCondLst>
                                            <p:cond delay="0"/>
                                          </p:stCondLst>
                                        </p:cTn>
                                        <p:tgtEl>
                                          <p:spTgt spid="7"/>
                                        </p:tgtEl>
                                        <p:attrNameLst>
                                          <p:attrName>r</p:attrName>
                                        </p:attrNameLst>
                                      </p:cBhvr>
                                    </p:animRot>
                                  </p:childTnLst>
                                </p:cTn>
                              </p:par>
                              <p:par>
                                <p:cTn id="17" presetID="40" presetClass="entr" presetSubtype="0" fill="hold" grpId="0" nodeType="with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childTnLst>
                                </p:cTn>
                              </p:par>
                              <p:par>
                                <p:cTn id="22" presetID="56" presetClass="entr" fill="hold" nodeType="withEffect">
                                  <p:stCondLst>
                                    <p:cond delay="0"/>
                                  </p:stCondLst>
                                  <p:iterate type="lt">
                                    <p:tmPct val="10000"/>
                                  </p:iterate>
                                  <p:childTnLst>
                                    <p:set>
                                      <p:cBhvr additive="repl">
                                        <p:cTn id="23" dur="1" fill="hold">
                                          <p:stCondLst>
                                            <p:cond delay="0"/>
                                          </p:stCondLst>
                                        </p:cTn>
                                        <p:tgtEl>
                                          <p:spTgt spid="8"/>
                                        </p:tgtEl>
                                        <p:attrNameLst>
                                          <p:attrName>style.visibility</p:attrName>
                                        </p:attrNameLst>
                                      </p:cBhvr>
                                      <p:to>
                                        <p:strVal val="visible"/>
                                      </p:to>
                                    </p:set>
                                    <p:anim by="(-#ppt_w*2)" calcmode="lin" valueType="num">
                                      <p:cBhvr additive="repl">
                                        <p:cTn id="24" dur="250" autoRev="1" fill="hold">
                                          <p:stCondLst>
                                            <p:cond delay="0"/>
                                          </p:stCondLst>
                                        </p:cTn>
                                        <p:tgtEl>
                                          <p:spTgt spid="8"/>
                                        </p:tgtEl>
                                        <p:attrNameLst>
                                          <p:attrName>ppt_w</p:attrName>
                                        </p:attrNameLst>
                                      </p:cBhvr>
                                    </p:anim>
                                    <p:anim by="(#ppt_w*0.50)" calcmode="lin" valueType="num">
                                      <p:cBhvr additive="repl">
                                        <p:cTn id="25" dur="250" decel="50000" autoRev="1" fill="hold">
                                          <p:stCondLst>
                                            <p:cond delay="0"/>
                                          </p:stCondLst>
                                        </p:cTn>
                                        <p:tgtEl>
                                          <p:spTgt spid="8"/>
                                        </p:tgtEl>
                                        <p:attrNameLst>
                                          <p:attrName>ppt_x</p:attrName>
                                        </p:attrNameLst>
                                      </p:cBhvr>
                                    </p:anim>
                                    <p:anim from="(-#ppt_h/2)" to="(#ppt_y)" calcmode="lin" valueType="num">
                                      <p:cBhvr additive="repl">
                                        <p:cTn id="26" dur="500" fill="hold">
                                          <p:stCondLst>
                                            <p:cond delay="0"/>
                                          </p:stCondLst>
                                        </p:cTn>
                                        <p:tgtEl>
                                          <p:spTgt spid="8"/>
                                        </p:tgtEl>
                                        <p:attrNameLst>
                                          <p:attrName>ppt_y</p:attrName>
                                        </p:attrNameLst>
                                      </p:cBhvr>
                                    </p:anim>
                                    <p:animRot by="21600000">
                                      <p:cBhvr additive="repl">
                                        <p:cTn id="27" dur="500" fill="hold">
                                          <p:stCondLst>
                                            <p:cond delay="0"/>
                                          </p:stCondLst>
                                        </p:cTn>
                                        <p:tgtEl>
                                          <p:spTgt spid="8"/>
                                        </p:tgtEl>
                                        <p:attrNameLst>
                                          <p:attrName>r</p:attrName>
                                        </p:attrNameLst>
                                      </p:cBhvr>
                                    </p:animRot>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childTnLst>
                                </p:cTn>
                              </p:par>
                              <p:par>
                                <p:cTn id="33" presetID="56" presetClass="entr" fill="hold" nodeType="withEffect">
                                  <p:stCondLst>
                                    <p:cond delay="0"/>
                                  </p:stCondLst>
                                  <p:iterate type="lt">
                                    <p:tmPct val="10000"/>
                                  </p:iterate>
                                  <p:childTnLst>
                                    <p:set>
                                      <p:cBhvr additive="repl">
                                        <p:cTn id="34" dur="1" fill="hold">
                                          <p:stCondLst>
                                            <p:cond delay="0"/>
                                          </p:stCondLst>
                                        </p:cTn>
                                        <p:tgtEl>
                                          <p:spTgt spid="9"/>
                                        </p:tgtEl>
                                        <p:attrNameLst>
                                          <p:attrName>style.visibility</p:attrName>
                                        </p:attrNameLst>
                                      </p:cBhvr>
                                      <p:to>
                                        <p:strVal val="visible"/>
                                      </p:to>
                                    </p:set>
                                    <p:anim by="(-#ppt_w*2)" calcmode="lin" valueType="num">
                                      <p:cBhvr additive="repl">
                                        <p:cTn id="35" dur="250" autoRev="1" fill="hold">
                                          <p:stCondLst>
                                            <p:cond delay="0"/>
                                          </p:stCondLst>
                                        </p:cTn>
                                        <p:tgtEl>
                                          <p:spTgt spid="9"/>
                                        </p:tgtEl>
                                        <p:attrNameLst>
                                          <p:attrName>ppt_w</p:attrName>
                                        </p:attrNameLst>
                                      </p:cBhvr>
                                    </p:anim>
                                    <p:anim by="(#ppt_w*0.50)" calcmode="lin" valueType="num">
                                      <p:cBhvr additive="repl">
                                        <p:cTn id="36" dur="250" decel="50000" autoRev="1" fill="hold">
                                          <p:stCondLst>
                                            <p:cond delay="0"/>
                                          </p:stCondLst>
                                        </p:cTn>
                                        <p:tgtEl>
                                          <p:spTgt spid="9"/>
                                        </p:tgtEl>
                                        <p:attrNameLst>
                                          <p:attrName>ppt_x</p:attrName>
                                        </p:attrNameLst>
                                      </p:cBhvr>
                                    </p:anim>
                                    <p:anim from="(-#ppt_h/2)" to="(#ppt_y)" calcmode="lin" valueType="num">
                                      <p:cBhvr additive="repl">
                                        <p:cTn id="37" dur="500" fill="hold">
                                          <p:stCondLst>
                                            <p:cond delay="0"/>
                                          </p:stCondLst>
                                        </p:cTn>
                                        <p:tgtEl>
                                          <p:spTgt spid="9"/>
                                        </p:tgtEl>
                                        <p:attrNameLst>
                                          <p:attrName>ppt_y</p:attrName>
                                        </p:attrNameLst>
                                      </p:cBhvr>
                                    </p:anim>
                                    <p:animRot by="21600000">
                                      <p:cBhvr additive="repl">
                                        <p:cTn id="38" dur="500" fill="hold">
                                          <p:stCondLst>
                                            <p:cond delay="0"/>
                                          </p:stCondLst>
                                        </p:cTn>
                                        <p:tgtEl>
                                          <p:spTgt spid="9"/>
                                        </p:tgtEl>
                                        <p:attrNameLst>
                                          <p:attrName>r</p:attrName>
                                        </p:attrNameLst>
                                      </p:cBhvr>
                                    </p:animRot>
                                  </p:childTnLst>
                                </p:cTn>
                              </p:par>
                              <p:par>
                                <p:cTn id="39" presetID="40" presetClass="entr" presetSubtype="0" fill="hold" grpId="0" nodeType="with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1"/>
                                          </p:val>
                                        </p:tav>
                                        <p:tav tm="100000">
                                          <p:val>
                                            <p:strVal val="#ppt_x"/>
                                          </p:val>
                                        </p:tav>
                                      </p:tavLst>
                                    </p:anim>
                                    <p:anim calcmode="lin" valueType="num">
                                      <p:cBhvr>
                                        <p:cTn id="43" dur="500" fill="hold"/>
                                        <p:tgtEl>
                                          <p:spTgt spid="9"/>
                                        </p:tgtEl>
                                        <p:attrNameLst>
                                          <p:attrName>ppt_y</p:attrName>
                                        </p:attrNameLst>
                                      </p:cBhvr>
                                      <p:tavLst>
                                        <p:tav tm="0">
                                          <p:val>
                                            <p:strVal val="#ppt_y"/>
                                          </p:val>
                                        </p:tav>
                                        <p:tav tm="100000">
                                          <p:val>
                                            <p:strVal val="#ppt_y"/>
                                          </p:val>
                                        </p:tav>
                                      </p:tavLst>
                                    </p:anim>
                                  </p:childTnLst>
                                </p:cTn>
                              </p:par>
                              <p:par>
                                <p:cTn id="44" presetID="56" presetClass="entr" fill="hold" nodeType="withEffect">
                                  <p:stCondLst>
                                    <p:cond delay="0"/>
                                  </p:stCondLst>
                                  <p:iterate type="lt">
                                    <p:tmPct val="10000"/>
                                  </p:iterate>
                                  <p:childTnLst>
                                    <p:set>
                                      <p:cBhvr additive="repl">
                                        <p:cTn id="45" dur="1" fill="hold">
                                          <p:stCondLst>
                                            <p:cond delay="0"/>
                                          </p:stCondLst>
                                        </p:cTn>
                                        <p:tgtEl>
                                          <p:spTgt spid="10"/>
                                        </p:tgtEl>
                                        <p:attrNameLst>
                                          <p:attrName>style.visibility</p:attrName>
                                        </p:attrNameLst>
                                      </p:cBhvr>
                                      <p:to>
                                        <p:strVal val="visible"/>
                                      </p:to>
                                    </p:set>
                                    <p:anim by="(-#ppt_w*2)" calcmode="lin" valueType="num">
                                      <p:cBhvr additive="repl">
                                        <p:cTn id="46" dur="250" autoRev="1" fill="hold">
                                          <p:stCondLst>
                                            <p:cond delay="0"/>
                                          </p:stCondLst>
                                        </p:cTn>
                                        <p:tgtEl>
                                          <p:spTgt spid="10"/>
                                        </p:tgtEl>
                                        <p:attrNameLst>
                                          <p:attrName>ppt_w</p:attrName>
                                        </p:attrNameLst>
                                      </p:cBhvr>
                                    </p:anim>
                                    <p:anim by="(#ppt_w*0.50)" calcmode="lin" valueType="num">
                                      <p:cBhvr additive="repl">
                                        <p:cTn id="47" dur="250" decel="50000" autoRev="1" fill="hold">
                                          <p:stCondLst>
                                            <p:cond delay="0"/>
                                          </p:stCondLst>
                                        </p:cTn>
                                        <p:tgtEl>
                                          <p:spTgt spid="10"/>
                                        </p:tgtEl>
                                        <p:attrNameLst>
                                          <p:attrName>ppt_x</p:attrName>
                                        </p:attrNameLst>
                                      </p:cBhvr>
                                    </p:anim>
                                    <p:anim from="(-#ppt_h/2)" to="(#ppt_y)" calcmode="lin" valueType="num">
                                      <p:cBhvr additive="repl">
                                        <p:cTn id="48" dur="500" fill="hold">
                                          <p:stCondLst>
                                            <p:cond delay="0"/>
                                          </p:stCondLst>
                                        </p:cTn>
                                        <p:tgtEl>
                                          <p:spTgt spid="10"/>
                                        </p:tgtEl>
                                        <p:attrNameLst>
                                          <p:attrName>ppt_y</p:attrName>
                                        </p:attrNameLst>
                                      </p:cBhvr>
                                    </p:anim>
                                    <p:animRot by="21600000">
                                      <p:cBhvr additive="repl">
                                        <p:cTn id="49" dur="500" fill="hold">
                                          <p:stCondLst>
                                            <p:cond delay="0"/>
                                          </p:stCondLst>
                                        </p:cTn>
                                        <p:tgtEl>
                                          <p:spTgt spid="10"/>
                                        </p:tgtEl>
                                        <p:attrNameLst>
                                          <p:attrName>r</p:attrName>
                                        </p:attrNameLst>
                                      </p:cBhvr>
                                    </p:animRo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anim calcmode="lin" valueType="num">
                                      <p:cBhvr>
                                        <p:cTn id="53" dur="500" fill="hold"/>
                                        <p:tgtEl>
                                          <p:spTgt spid="10"/>
                                        </p:tgtEl>
                                        <p:attrNameLst>
                                          <p:attrName>ppt_x</p:attrName>
                                        </p:attrNameLst>
                                      </p:cBhvr>
                                      <p:tavLst>
                                        <p:tav tm="0">
                                          <p:val>
                                            <p:strVal val="#ppt_x-.1"/>
                                          </p:val>
                                        </p:tav>
                                        <p:tav tm="100000">
                                          <p:val>
                                            <p:strVal val="#ppt_x"/>
                                          </p:val>
                                        </p:tav>
                                      </p:tavLst>
                                    </p:anim>
                                    <p:anim calcmode="lin" valueType="num">
                                      <p:cBhvr>
                                        <p:cTn id="5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84972" y="8313"/>
            <a:ext cx="7802879" cy="758825"/>
          </a:xfrm>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b="1" i="1" dirty="0" smtClean="0">
                <a:solidFill>
                  <a:srgbClr val="92D050"/>
                </a:solidFill>
              </a:rPr>
              <a:t>ETNICKY NEHOMOGENNÍ STÁTY </a:t>
            </a:r>
            <a:endParaRPr lang="cs-CZ" altLang="cs-CZ" b="1" i="1" dirty="0">
              <a:solidFill>
                <a:srgbClr val="92D050"/>
              </a:solidFill>
            </a:endParaRPr>
          </a:p>
        </p:txBody>
      </p:sp>
      <p:pic>
        <p:nvPicPr>
          <p:cNvPr id="22531" name="Picture 8" descr="http://upload.wikimedia.org/wikipedia/commons/thumb/3/32/Provinces_of_Belgium.svg/400px-Provinces_of_Belgiu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07" y="758827"/>
            <a:ext cx="2719820" cy="222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0" descr="http://forum.net.hr/resized-image.ashx/__size/550x0/__key/CommunityServer.Discussions.Components.Files/19/4062.demografska_2D00_karta_2D00_bih_2D00_2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657" y="767138"/>
            <a:ext cx="3036497" cy="293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184972" y="4786221"/>
            <a:ext cx="3454400" cy="12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lnSpc>
                <a:spcPct val="150000"/>
              </a:lnSpc>
              <a:spcBef>
                <a:spcPts val="0"/>
              </a:spcBef>
            </a:pPr>
            <a:r>
              <a:rPr lang="cs-CZ" altLang="cs-CZ" sz="1800" i="1" dirty="0">
                <a:solidFill>
                  <a:schemeClr val="tx1"/>
                </a:solidFill>
                <a:cs typeface="Arial" panose="020B0604020202020204" pitchFamily="34" charset="0"/>
              </a:rPr>
              <a:t>58% </a:t>
            </a:r>
            <a:r>
              <a:rPr lang="cs-CZ" altLang="cs-CZ" sz="1800" b="1" i="1" dirty="0">
                <a:solidFill>
                  <a:schemeClr val="tx1"/>
                </a:solidFill>
                <a:cs typeface="Arial" panose="020B0604020202020204" pitchFamily="34" charset="0"/>
              </a:rPr>
              <a:t>Vlámové                        </a:t>
            </a:r>
            <a:r>
              <a:rPr lang="cs-CZ" altLang="cs-CZ" sz="1800" i="1" dirty="0">
                <a:solidFill>
                  <a:schemeClr val="tx1"/>
                </a:solidFill>
                <a:cs typeface="Arial" panose="020B0604020202020204" pitchFamily="34" charset="0"/>
              </a:rPr>
              <a:t>31% </a:t>
            </a:r>
            <a:r>
              <a:rPr lang="cs-CZ" altLang="cs-CZ" sz="1800" b="1" i="1" dirty="0" err="1">
                <a:solidFill>
                  <a:schemeClr val="tx1"/>
                </a:solidFill>
                <a:cs typeface="Arial" panose="020B0604020202020204" pitchFamily="34" charset="0"/>
              </a:rPr>
              <a:t>Valoni</a:t>
            </a:r>
            <a:r>
              <a:rPr lang="cs-CZ" altLang="cs-CZ" sz="1800" b="1" i="1" dirty="0">
                <a:solidFill>
                  <a:schemeClr val="tx1"/>
                </a:solidFill>
                <a:cs typeface="Arial" panose="020B0604020202020204" pitchFamily="34" charset="0"/>
              </a:rPr>
              <a:t>                       </a:t>
            </a:r>
          </a:p>
          <a:p>
            <a:pPr>
              <a:lnSpc>
                <a:spcPct val="150000"/>
              </a:lnSpc>
              <a:spcBef>
                <a:spcPts val="0"/>
              </a:spcBef>
            </a:pPr>
            <a:r>
              <a:rPr lang="cs-CZ" altLang="cs-CZ" sz="1800" i="1" dirty="0" smtClean="0">
                <a:solidFill>
                  <a:schemeClr val="tx1"/>
                </a:solidFill>
                <a:cs typeface="Arial" panose="020B0604020202020204" pitchFamily="34" charset="0"/>
              </a:rPr>
              <a:t>11</a:t>
            </a:r>
            <a:r>
              <a:rPr lang="cs-CZ" altLang="cs-CZ" sz="1800" i="1" dirty="0">
                <a:solidFill>
                  <a:schemeClr val="tx1"/>
                </a:solidFill>
                <a:cs typeface="Arial" panose="020B0604020202020204" pitchFamily="34" charset="0"/>
              </a:rPr>
              <a:t>% ostatní</a:t>
            </a:r>
          </a:p>
        </p:txBody>
      </p:sp>
      <p:sp>
        <p:nvSpPr>
          <p:cNvPr id="10" name="Text Box 2"/>
          <p:cNvSpPr txBox="1">
            <a:spLocks noChangeArrowheads="1"/>
          </p:cNvSpPr>
          <p:nvPr/>
        </p:nvSpPr>
        <p:spPr bwMode="auto">
          <a:xfrm>
            <a:off x="184972" y="4272944"/>
            <a:ext cx="16367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dirty="0">
                <a:solidFill>
                  <a:srgbClr val="92D050"/>
                </a:solidFill>
                <a:cs typeface="Arial" panose="020B0604020202020204" pitchFamily="34" charset="0"/>
              </a:rPr>
              <a:t>Belgie</a:t>
            </a:r>
          </a:p>
        </p:txBody>
      </p:sp>
      <p:sp>
        <p:nvSpPr>
          <p:cNvPr id="11" name="Text Box 2"/>
          <p:cNvSpPr txBox="1">
            <a:spLocks noChangeArrowheads="1"/>
          </p:cNvSpPr>
          <p:nvPr/>
        </p:nvSpPr>
        <p:spPr bwMode="auto">
          <a:xfrm>
            <a:off x="6995020" y="4862873"/>
            <a:ext cx="3036498"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i="1" dirty="0">
                <a:solidFill>
                  <a:schemeClr val="tx1"/>
                </a:solidFill>
                <a:cs typeface="Arial" panose="020B0604020202020204" pitchFamily="34" charset="0"/>
              </a:rPr>
              <a:t>48%     </a:t>
            </a:r>
            <a:r>
              <a:rPr lang="cs-CZ" altLang="cs-CZ" sz="1800" b="1" i="1" dirty="0">
                <a:solidFill>
                  <a:schemeClr val="tx1"/>
                </a:solidFill>
                <a:cs typeface="Arial" panose="020B0604020202020204" pitchFamily="34" charset="0"/>
              </a:rPr>
              <a:t>Bosňané                        </a:t>
            </a:r>
            <a:r>
              <a:rPr lang="cs-CZ" altLang="cs-CZ" sz="1800" i="1" dirty="0">
                <a:solidFill>
                  <a:schemeClr val="tx1"/>
                </a:solidFill>
                <a:cs typeface="Arial" panose="020B0604020202020204" pitchFamily="34" charset="0"/>
              </a:rPr>
              <a:t>37,1%  </a:t>
            </a:r>
            <a:r>
              <a:rPr lang="cs-CZ" altLang="cs-CZ" sz="1800" b="1" i="1" dirty="0">
                <a:solidFill>
                  <a:schemeClr val="tx1"/>
                </a:solidFill>
                <a:cs typeface="Arial" panose="020B0604020202020204" pitchFamily="34" charset="0"/>
              </a:rPr>
              <a:t>Srbové              </a:t>
            </a:r>
            <a:r>
              <a:rPr lang="cs-CZ" altLang="cs-CZ" sz="1800" i="1" dirty="0">
                <a:solidFill>
                  <a:schemeClr val="tx1"/>
                </a:solidFill>
                <a:cs typeface="Arial" panose="020B0604020202020204" pitchFamily="34" charset="0"/>
              </a:rPr>
              <a:t>14,3%</a:t>
            </a:r>
            <a:r>
              <a:rPr lang="cs-CZ" altLang="cs-CZ" sz="1800" b="1" i="1" dirty="0">
                <a:solidFill>
                  <a:schemeClr val="tx1"/>
                </a:solidFill>
                <a:cs typeface="Arial" panose="020B0604020202020204" pitchFamily="34" charset="0"/>
              </a:rPr>
              <a:t>  Chorvati</a:t>
            </a:r>
          </a:p>
        </p:txBody>
      </p:sp>
      <p:sp>
        <p:nvSpPr>
          <p:cNvPr id="12" name="Text Box 2"/>
          <p:cNvSpPr txBox="1">
            <a:spLocks noChangeArrowheads="1"/>
          </p:cNvSpPr>
          <p:nvPr/>
        </p:nvSpPr>
        <p:spPr bwMode="auto">
          <a:xfrm>
            <a:off x="7041657" y="4272944"/>
            <a:ext cx="4457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dirty="0">
                <a:solidFill>
                  <a:srgbClr val="92D050"/>
                </a:solidFill>
                <a:cs typeface="Arial" panose="020B0604020202020204" pitchFamily="34" charset="0"/>
              </a:rPr>
              <a:t>Bosna a </a:t>
            </a:r>
            <a:r>
              <a:rPr lang="cs-CZ" altLang="cs-CZ" dirty="0" err="1">
                <a:solidFill>
                  <a:srgbClr val="92D050"/>
                </a:solidFill>
                <a:cs typeface="Arial" panose="020B0604020202020204" pitchFamily="34" charset="0"/>
              </a:rPr>
              <a:t>Herzegovina</a:t>
            </a:r>
            <a:endParaRPr lang="cs-CZ" altLang="cs-CZ" dirty="0">
              <a:solidFill>
                <a:srgbClr val="92D050"/>
              </a:solidFill>
              <a:cs typeface="Arial" panose="020B0604020202020204" pitchFamily="34" charset="0"/>
            </a:endParaRPr>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009" y="768574"/>
            <a:ext cx="3093481" cy="331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
          <p:cNvSpPr>
            <a:spLocks noChangeArrowheads="1"/>
          </p:cNvSpPr>
          <p:nvPr/>
        </p:nvSpPr>
        <p:spPr bwMode="auto">
          <a:xfrm>
            <a:off x="3540620" y="4786221"/>
            <a:ext cx="2663825" cy="1705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eaLnBrk="1" hangingPunct="1">
              <a:lnSpc>
                <a:spcPct val="150000"/>
              </a:lnSpc>
              <a:spcBef>
                <a:spcPct val="0"/>
              </a:spcBef>
            </a:pPr>
            <a:r>
              <a:rPr lang="cs-CZ" altLang="cs-CZ" sz="1800" b="1" i="1" dirty="0">
                <a:solidFill>
                  <a:schemeClr val="tx1"/>
                </a:solidFill>
                <a:cs typeface="Arial" panose="020B0604020202020204" pitchFamily="34" charset="0"/>
              </a:rPr>
              <a:t>70%  Španělé            </a:t>
            </a:r>
          </a:p>
          <a:p>
            <a:pPr eaLnBrk="1" hangingPunct="1">
              <a:lnSpc>
                <a:spcPct val="150000"/>
              </a:lnSpc>
              <a:spcBef>
                <a:spcPct val="0"/>
              </a:spcBef>
            </a:pPr>
            <a:r>
              <a:rPr lang="cs-CZ" altLang="cs-CZ" sz="1800" b="1" i="1" dirty="0">
                <a:solidFill>
                  <a:schemeClr val="tx1"/>
                </a:solidFill>
                <a:cs typeface="Arial" panose="020B0604020202020204" pitchFamily="34" charset="0"/>
              </a:rPr>
              <a:t>16%  Katalánci</a:t>
            </a:r>
          </a:p>
          <a:p>
            <a:pPr eaLnBrk="1" hangingPunct="1">
              <a:lnSpc>
                <a:spcPct val="150000"/>
              </a:lnSpc>
              <a:spcBef>
                <a:spcPct val="0"/>
              </a:spcBef>
            </a:pPr>
            <a:r>
              <a:rPr lang="cs-CZ" altLang="cs-CZ" sz="1800" b="1" i="1" dirty="0">
                <a:solidFill>
                  <a:schemeClr val="tx1"/>
                </a:solidFill>
                <a:cs typeface="Arial" panose="020B0604020202020204" pitchFamily="34" charset="0"/>
              </a:rPr>
              <a:t> 8%   Galicijci</a:t>
            </a:r>
          </a:p>
          <a:p>
            <a:pPr eaLnBrk="1" hangingPunct="1">
              <a:lnSpc>
                <a:spcPct val="150000"/>
              </a:lnSpc>
              <a:spcBef>
                <a:spcPct val="0"/>
              </a:spcBef>
            </a:pPr>
            <a:r>
              <a:rPr lang="cs-CZ" altLang="cs-CZ" sz="1800" b="1" i="1" dirty="0">
                <a:solidFill>
                  <a:schemeClr val="tx1"/>
                </a:solidFill>
                <a:cs typeface="Arial" panose="020B0604020202020204" pitchFamily="34" charset="0"/>
              </a:rPr>
              <a:t> 2%   Baskové</a:t>
            </a:r>
          </a:p>
        </p:txBody>
      </p:sp>
      <p:sp>
        <p:nvSpPr>
          <p:cNvPr id="15" name="Text Box 2"/>
          <p:cNvSpPr txBox="1">
            <a:spLocks noChangeArrowheads="1"/>
          </p:cNvSpPr>
          <p:nvPr/>
        </p:nvSpPr>
        <p:spPr bwMode="auto">
          <a:xfrm>
            <a:off x="3540620" y="4272944"/>
            <a:ext cx="4968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dirty="0">
                <a:solidFill>
                  <a:srgbClr val="92D050"/>
                </a:solidFill>
                <a:cs typeface="Arial" panose="020B0604020202020204" pitchFamily="34" charset="0"/>
              </a:rPr>
              <a:t>Španělsko</a:t>
            </a:r>
          </a:p>
        </p:txBody>
      </p:sp>
    </p:spTree>
    <p:extLst>
      <p:ext uri="{BB962C8B-B14F-4D97-AF65-F5344CB8AC3E}">
        <p14:creationId xmlns:p14="http://schemas.microsoft.com/office/powerpoint/2010/main" val="5875532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fill="hold" nodeType="afterEffect">
                                  <p:stCondLst>
                                    <p:cond delay="0"/>
                                  </p:stCondLst>
                                  <p:iterate type="lt">
                                    <p:tmPct val="10000"/>
                                  </p:iterate>
                                  <p:childTnLst>
                                    <p:set>
                                      <p:cBhvr additive="repl">
                                        <p:cTn id="6" dur="1" fill="hold">
                                          <p:stCondLst>
                                            <p:cond delay="0"/>
                                          </p:stCondLst>
                                        </p:cTn>
                                        <p:tgtEl>
                                          <p:spTgt spid="9">
                                            <p:txEl>
                                              <p:pRg st="0" end="0"/>
                                            </p:txEl>
                                          </p:spTgt>
                                        </p:tgtEl>
                                        <p:attrNameLst>
                                          <p:attrName>style.visibility</p:attrName>
                                        </p:attrNameLst>
                                      </p:cBhvr>
                                      <p:to>
                                        <p:strVal val="visible"/>
                                      </p:to>
                                    </p:set>
                                    <p:animEffect transition="in" filter="fade">
                                      <p:cBhvr additive="repl">
                                        <p:cTn id="7" dur="500"/>
                                        <p:tgtEl>
                                          <p:spTgt spid="9">
                                            <p:txEl>
                                              <p:pRg st="0" end="0"/>
                                            </p:txEl>
                                          </p:spTgt>
                                        </p:tgtEl>
                                      </p:cBhvr>
                                    </p:animEffect>
                                    <p:anim calcmode="lin" valueType="num">
                                      <p:cBhvr additive="repl">
                                        <p:cTn id="8" dur="500" fill="hold"/>
                                        <p:tgtEl>
                                          <p:spTgt spid="9">
                                            <p:txEl>
                                              <p:pRg st="0" end="0"/>
                                            </p:txEl>
                                          </p:spTgt>
                                        </p:tgtEl>
                                        <p:attrNameLst>
                                          <p:attrName>ppt_x</p:attrName>
                                        </p:attrNameLst>
                                      </p:cBhvr>
                                      <p:tavLst>
                                        <p:tav tm="100000">
                                          <p:val>
                                            <p:strVal val="#ppt_x-.1"/>
                                          </p:val>
                                        </p:tav>
                                        <p:tav>
                                          <p:val>
                                            <p:strVal val="#ppt_x"/>
                                          </p:val>
                                        </p:tav>
                                      </p:tavLst>
                                    </p:anim>
                                    <p:anim calcmode="lin" valueType="num">
                                      <p:cBhvr additive="repl">
                                        <p:cTn id="9" dur="500" fill="hold"/>
                                        <p:tgtEl>
                                          <p:spTgt spid="9">
                                            <p:txEl>
                                              <p:pRg st="0" end="0"/>
                                            </p:txEl>
                                          </p:spTgt>
                                        </p:tgtEl>
                                        <p:attrNameLst>
                                          <p:attrName>ppt_y</p:attrName>
                                        </p:attrNameLst>
                                      </p:cBhvr>
                                      <p:tavLst>
                                        <p:tav tm="100000">
                                          <p:val>
                                            <p:strVal val="#ppt_y"/>
                                          </p:val>
                                        </p:tav>
                                        <p:tav>
                                          <p:val>
                                            <p:strVal val="#ppt_y"/>
                                          </p:val>
                                        </p:tav>
                                      </p:tavLst>
                                    </p:anim>
                                  </p:childTnLst>
                                </p:cTn>
                              </p:par>
                            </p:childTnLst>
                          </p:cTn>
                        </p:par>
                        <p:par>
                          <p:cTn id="10" fill="hold">
                            <p:stCondLst>
                              <p:cond delay="1400"/>
                            </p:stCondLst>
                            <p:childTnLst>
                              <p:par>
                                <p:cTn id="11" presetID="40" presetClass="entr" fill="hold" nodeType="afterEffect">
                                  <p:stCondLst>
                                    <p:cond delay="0"/>
                                  </p:stCondLst>
                                  <p:iterate type="lt">
                                    <p:tmPct val="10000"/>
                                  </p:iterate>
                                  <p:childTnLst>
                                    <p:set>
                                      <p:cBhvr additive="repl">
                                        <p:cTn id="12" dur="1" fill="hold">
                                          <p:stCondLst>
                                            <p:cond delay="0"/>
                                          </p:stCondLst>
                                        </p:cTn>
                                        <p:tgtEl>
                                          <p:spTgt spid="9">
                                            <p:txEl>
                                              <p:pRg st="1" end="1"/>
                                            </p:txEl>
                                          </p:spTgt>
                                        </p:tgtEl>
                                        <p:attrNameLst>
                                          <p:attrName>style.visibility</p:attrName>
                                        </p:attrNameLst>
                                      </p:cBhvr>
                                      <p:to>
                                        <p:strVal val="visible"/>
                                      </p:to>
                                    </p:set>
                                    <p:animEffect transition="in" filter="fade">
                                      <p:cBhvr additive="repl">
                                        <p:cTn id="13" dur="500"/>
                                        <p:tgtEl>
                                          <p:spTgt spid="9">
                                            <p:txEl>
                                              <p:pRg st="1" end="1"/>
                                            </p:txEl>
                                          </p:spTgt>
                                        </p:tgtEl>
                                      </p:cBhvr>
                                    </p:animEffect>
                                    <p:anim calcmode="lin" valueType="num">
                                      <p:cBhvr additive="repl">
                                        <p:cTn id="14" dur="500" fill="hold"/>
                                        <p:tgtEl>
                                          <p:spTgt spid="9">
                                            <p:txEl>
                                              <p:pRg st="1" end="1"/>
                                            </p:txEl>
                                          </p:spTgt>
                                        </p:tgtEl>
                                        <p:attrNameLst>
                                          <p:attrName>ppt_x</p:attrName>
                                        </p:attrNameLst>
                                      </p:cBhvr>
                                      <p:tavLst>
                                        <p:tav tm="100000">
                                          <p:val>
                                            <p:strVal val="#ppt_x-.1"/>
                                          </p:val>
                                        </p:tav>
                                        <p:tav>
                                          <p:val>
                                            <p:strVal val="#ppt_x"/>
                                          </p:val>
                                        </p:tav>
                                      </p:tavLst>
                                    </p:anim>
                                    <p:anim calcmode="lin" valueType="num">
                                      <p:cBhvr additive="repl">
                                        <p:cTn id="15" dur="500" fill="hold"/>
                                        <p:tgtEl>
                                          <p:spTgt spid="9">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fill="hold" nodeType="clickEffect">
                                  <p:stCondLst>
                                    <p:cond delay="0"/>
                                  </p:stCondLst>
                                  <p:iterate type="lt">
                                    <p:tmPct val="10000"/>
                                  </p:iterate>
                                  <p:childTnLst>
                                    <p:set>
                                      <p:cBhvr additive="repl">
                                        <p:cTn id="19" dur="1" fill="hold">
                                          <p:stCondLst>
                                            <p:cond delay="0"/>
                                          </p:stCondLst>
                                        </p:cTn>
                                        <p:tgtEl>
                                          <p:spTgt spid="10">
                                            <p:txEl>
                                              <p:pRg st="0" end="0"/>
                                            </p:txEl>
                                          </p:spTgt>
                                        </p:tgtEl>
                                        <p:attrNameLst>
                                          <p:attrName>style.visibility</p:attrName>
                                        </p:attrNameLst>
                                      </p:cBhvr>
                                      <p:to>
                                        <p:strVal val="visible"/>
                                      </p:to>
                                    </p:set>
                                    <p:animEffect transition="in" filter="fade">
                                      <p:cBhvr additive="repl">
                                        <p:cTn id="20" dur="500"/>
                                        <p:tgtEl>
                                          <p:spTgt spid="10">
                                            <p:txEl>
                                              <p:pRg st="0" end="0"/>
                                            </p:txEl>
                                          </p:spTgt>
                                        </p:tgtEl>
                                      </p:cBhvr>
                                    </p:animEffect>
                                    <p:anim calcmode="lin" valueType="num">
                                      <p:cBhvr additive="repl">
                                        <p:cTn id="21" dur="500" fill="hold"/>
                                        <p:tgtEl>
                                          <p:spTgt spid="10">
                                            <p:txEl>
                                              <p:pRg st="0" end="0"/>
                                            </p:txEl>
                                          </p:spTgt>
                                        </p:tgtEl>
                                        <p:attrNameLst>
                                          <p:attrName>ppt_x</p:attrName>
                                        </p:attrNameLst>
                                      </p:cBhvr>
                                      <p:tavLst>
                                        <p:tav tm="100000">
                                          <p:val>
                                            <p:strVal val="#ppt_x-.1"/>
                                          </p:val>
                                        </p:tav>
                                        <p:tav>
                                          <p:val>
                                            <p:strVal val="#ppt_x"/>
                                          </p:val>
                                        </p:tav>
                                      </p:tavLst>
                                    </p:anim>
                                    <p:anim calcmode="lin" valueType="num">
                                      <p:cBhvr additive="repl">
                                        <p:cTn id="22" dur="500" fill="hold"/>
                                        <p:tgtEl>
                                          <p:spTgt spid="10">
                                            <p:txEl>
                                              <p:pRg st="0" end="0"/>
                                            </p:txEl>
                                          </p:spTgt>
                                        </p:tgtEl>
                                        <p:attrNameLst>
                                          <p:attrName>ppt_y</p:attrName>
                                        </p:attrNameLst>
                                      </p:cBhvr>
                                      <p:tavLst>
                                        <p:tav tm="100000">
                                          <p:val>
                                            <p:strVal val="#ppt_y"/>
                                          </p:val>
                                        </p:tav>
                                        <p:tav>
                                          <p:val>
                                            <p:strVal val="#ppt_y"/>
                                          </p:val>
                                        </p:tav>
                                      </p:tavLst>
                                    </p:anim>
                                  </p:childTnLst>
                                </p:cTn>
                              </p:par>
                            </p:childTnLst>
                          </p:cTn>
                        </p:par>
                        <p:par>
                          <p:cTn id="23" fill="hold" nodeType="afterGroup">
                            <p:stCondLst>
                              <p:cond delay="750"/>
                            </p:stCondLst>
                            <p:childTnLst>
                              <p:par>
                                <p:cTn id="24" presetID="40" presetClass="entr" fill="hold" nodeType="afterEffect">
                                  <p:stCondLst>
                                    <p:cond delay="0"/>
                                  </p:stCondLst>
                                  <p:iterate type="lt">
                                    <p:tmPct val="10000"/>
                                  </p:iterate>
                                  <p:childTnLst>
                                    <p:set>
                                      <p:cBhvr additive="repl">
                                        <p:cTn id="25" dur="1" fill="hold">
                                          <p:stCondLst>
                                            <p:cond delay="0"/>
                                          </p:stCondLst>
                                        </p:cTn>
                                        <p:tgtEl>
                                          <p:spTgt spid="11">
                                            <p:txEl>
                                              <p:pRg st="0" end="0"/>
                                            </p:txEl>
                                          </p:spTgt>
                                        </p:tgtEl>
                                        <p:attrNameLst>
                                          <p:attrName>style.visibility</p:attrName>
                                        </p:attrNameLst>
                                      </p:cBhvr>
                                      <p:to>
                                        <p:strVal val="visible"/>
                                      </p:to>
                                    </p:set>
                                    <p:animEffect transition="in" filter="fade">
                                      <p:cBhvr additive="repl">
                                        <p:cTn id="26" dur="500"/>
                                        <p:tgtEl>
                                          <p:spTgt spid="11">
                                            <p:txEl>
                                              <p:pRg st="0" end="0"/>
                                            </p:txEl>
                                          </p:spTgt>
                                        </p:tgtEl>
                                      </p:cBhvr>
                                    </p:animEffect>
                                    <p:anim calcmode="lin" valueType="num">
                                      <p:cBhvr additive="repl">
                                        <p:cTn id="27" dur="500" fill="hold"/>
                                        <p:tgtEl>
                                          <p:spTgt spid="11">
                                            <p:txEl>
                                              <p:pRg st="0" end="0"/>
                                            </p:txEl>
                                          </p:spTgt>
                                        </p:tgtEl>
                                        <p:attrNameLst>
                                          <p:attrName>ppt_x</p:attrName>
                                        </p:attrNameLst>
                                      </p:cBhvr>
                                      <p:tavLst>
                                        <p:tav tm="100000">
                                          <p:val>
                                            <p:strVal val="#ppt_x-.1"/>
                                          </p:val>
                                        </p:tav>
                                        <p:tav>
                                          <p:val>
                                            <p:strVal val="#ppt_x"/>
                                          </p:val>
                                        </p:tav>
                                      </p:tavLst>
                                    </p:anim>
                                    <p:anim calcmode="lin" valueType="num">
                                      <p:cBhvr additive="repl">
                                        <p:cTn id="28" dur="500" fill="hold"/>
                                        <p:tgtEl>
                                          <p:spTgt spid="11">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0" presetClass="entr" fill="hold" nodeType="clickEffect">
                                  <p:stCondLst>
                                    <p:cond delay="0"/>
                                  </p:stCondLst>
                                  <p:iterate type="lt">
                                    <p:tmPct val="10000"/>
                                  </p:iterate>
                                  <p:childTnLst>
                                    <p:set>
                                      <p:cBhvr additive="repl">
                                        <p:cTn id="32" dur="1" fill="hold">
                                          <p:stCondLst>
                                            <p:cond delay="0"/>
                                          </p:stCondLst>
                                        </p:cTn>
                                        <p:tgtEl>
                                          <p:spTgt spid="12">
                                            <p:txEl>
                                              <p:pRg st="0" end="0"/>
                                            </p:txEl>
                                          </p:spTgt>
                                        </p:tgtEl>
                                        <p:attrNameLst>
                                          <p:attrName>style.visibility</p:attrName>
                                        </p:attrNameLst>
                                      </p:cBhvr>
                                      <p:to>
                                        <p:strVal val="visible"/>
                                      </p:to>
                                    </p:set>
                                    <p:animEffect transition="in" filter="fade">
                                      <p:cBhvr additive="repl">
                                        <p:cTn id="33" dur="500"/>
                                        <p:tgtEl>
                                          <p:spTgt spid="12">
                                            <p:txEl>
                                              <p:pRg st="0" end="0"/>
                                            </p:txEl>
                                          </p:spTgt>
                                        </p:tgtEl>
                                      </p:cBhvr>
                                    </p:animEffect>
                                    <p:anim calcmode="lin" valueType="num">
                                      <p:cBhvr additive="repl">
                                        <p:cTn id="34" dur="500" fill="hold"/>
                                        <p:tgtEl>
                                          <p:spTgt spid="12">
                                            <p:txEl>
                                              <p:pRg st="0" end="0"/>
                                            </p:txEl>
                                          </p:spTgt>
                                        </p:tgtEl>
                                        <p:attrNameLst>
                                          <p:attrName>ppt_x</p:attrName>
                                        </p:attrNameLst>
                                      </p:cBhvr>
                                      <p:tavLst>
                                        <p:tav tm="100000">
                                          <p:val>
                                            <p:strVal val="#ppt_x-.1"/>
                                          </p:val>
                                        </p:tav>
                                        <p:tav>
                                          <p:val>
                                            <p:strVal val="#ppt_x"/>
                                          </p:val>
                                        </p:tav>
                                      </p:tavLst>
                                    </p:anim>
                                    <p:anim calcmode="lin" valueType="num">
                                      <p:cBhvr additive="repl">
                                        <p:cTn id="35" dur="500" fill="hold"/>
                                        <p:tgtEl>
                                          <p:spTgt spid="12">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fill="hold" nodeType="clickEffect">
                                  <p:stCondLst>
                                    <p:cond delay="0"/>
                                  </p:stCondLst>
                                  <p:iterate type="lt">
                                    <p:tmPct val="10000"/>
                                  </p:iterate>
                                  <p:childTnLst>
                                    <p:set>
                                      <p:cBhvr additive="repl">
                                        <p:cTn id="39" dur="1" fill="hold">
                                          <p:stCondLst>
                                            <p:cond delay="0"/>
                                          </p:stCondLst>
                                        </p:cTn>
                                        <p:tgtEl>
                                          <p:spTgt spid="14">
                                            <p:txEl>
                                              <p:pRg st="0" end="0"/>
                                            </p:txEl>
                                          </p:spTgt>
                                        </p:tgtEl>
                                        <p:attrNameLst>
                                          <p:attrName>style.visibility</p:attrName>
                                        </p:attrNameLst>
                                      </p:cBhvr>
                                      <p:to>
                                        <p:strVal val="visible"/>
                                      </p:to>
                                    </p:set>
                                    <p:animEffect transition="in" filter="fade">
                                      <p:cBhvr additive="repl">
                                        <p:cTn id="40" dur="500"/>
                                        <p:tgtEl>
                                          <p:spTgt spid="14">
                                            <p:txEl>
                                              <p:pRg st="0" end="0"/>
                                            </p:txEl>
                                          </p:spTgt>
                                        </p:tgtEl>
                                      </p:cBhvr>
                                    </p:animEffect>
                                    <p:anim calcmode="lin" valueType="num">
                                      <p:cBhvr additive="repl">
                                        <p:cTn id="41" dur="5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additive="repl">
                                        <p:cTn id="42" dur="500" fill="hold"/>
                                        <p:tgtEl>
                                          <p:spTgt spid="14">
                                            <p:txEl>
                                              <p:pRg st="0" end="0"/>
                                            </p:txEl>
                                          </p:spTgt>
                                        </p:tgtEl>
                                        <p:attrNameLst>
                                          <p:attrName>ppt_h</p:attrName>
                                        </p:attrNameLst>
                                      </p:cBhvr>
                                      <p:tavLst>
                                        <p:tav tm="100000">
                                          <p:val>
                                            <p:strVal val="#ppt_h"/>
                                          </p:val>
                                        </p:tav>
                                        <p:tav>
                                          <p:val>
                                            <p:strVal val="#ppt_h"/>
                                          </p:val>
                                        </p:tav>
                                      </p:tavLst>
                                    </p:anim>
                                  </p:childTnLst>
                                </p:cTn>
                              </p:par>
                              <p:par>
                                <p:cTn id="43" presetID="45" presetClass="entr" fill="hold" nodeType="withEffect">
                                  <p:stCondLst>
                                    <p:cond delay="0"/>
                                  </p:stCondLst>
                                  <p:iterate type="lt">
                                    <p:tmPct val="10000"/>
                                  </p:iterate>
                                  <p:childTnLst>
                                    <p:set>
                                      <p:cBhvr additive="repl">
                                        <p:cTn id="44" dur="1" fill="hold">
                                          <p:stCondLst>
                                            <p:cond delay="0"/>
                                          </p:stCondLst>
                                        </p:cTn>
                                        <p:tgtEl>
                                          <p:spTgt spid="14">
                                            <p:txEl>
                                              <p:pRg st="1" end="1"/>
                                            </p:txEl>
                                          </p:spTgt>
                                        </p:tgtEl>
                                        <p:attrNameLst>
                                          <p:attrName>style.visibility</p:attrName>
                                        </p:attrNameLst>
                                      </p:cBhvr>
                                      <p:to>
                                        <p:strVal val="visible"/>
                                      </p:to>
                                    </p:set>
                                    <p:animEffect transition="in" filter="fade">
                                      <p:cBhvr additive="repl">
                                        <p:cTn id="45" dur="500"/>
                                        <p:tgtEl>
                                          <p:spTgt spid="14">
                                            <p:txEl>
                                              <p:pRg st="1" end="1"/>
                                            </p:txEl>
                                          </p:spTgt>
                                        </p:tgtEl>
                                      </p:cBhvr>
                                    </p:animEffect>
                                    <p:anim calcmode="lin" valueType="num">
                                      <p:cBhvr additive="repl">
                                        <p:cTn id="46" dur="500" fill="hold"/>
                                        <p:tgtEl>
                                          <p:spTgt spid="14">
                                            <p:txEl>
                                              <p:pRg st="1" end="1"/>
                                            </p:txEl>
                                          </p:spTgt>
                                        </p:tgtEl>
                                        <p:attrNameLst>
                                          <p:attrName>ppt_w</p:attrName>
                                        </p:attrNameLst>
                                      </p:cBhvr>
                                      <p:tavLst>
                                        <p:tav tm="0" fmla="#ppt_w*sin(2.5*pi*$)">
                                          <p:val>
                                            <p:fltVal val="0"/>
                                          </p:val>
                                        </p:tav>
                                        <p:tav tm="100000">
                                          <p:val>
                                            <p:fltVal val="1"/>
                                          </p:val>
                                        </p:tav>
                                      </p:tavLst>
                                    </p:anim>
                                    <p:anim calcmode="lin" valueType="num">
                                      <p:cBhvr additive="repl">
                                        <p:cTn id="47" dur="500" fill="hold"/>
                                        <p:tgtEl>
                                          <p:spTgt spid="14">
                                            <p:txEl>
                                              <p:pRg st="1" end="1"/>
                                            </p:txEl>
                                          </p:spTgt>
                                        </p:tgtEl>
                                        <p:attrNameLst>
                                          <p:attrName>ppt_h</p:attrName>
                                        </p:attrNameLst>
                                      </p:cBhvr>
                                      <p:tavLst>
                                        <p:tav tm="100000">
                                          <p:val>
                                            <p:strVal val="#ppt_h"/>
                                          </p:val>
                                        </p:tav>
                                        <p:tav>
                                          <p:val>
                                            <p:strVal val="#ppt_h"/>
                                          </p:val>
                                        </p:tav>
                                      </p:tavLst>
                                    </p:anim>
                                  </p:childTnLst>
                                </p:cTn>
                              </p:par>
                              <p:par>
                                <p:cTn id="48" presetID="45" presetClass="entr" fill="hold" nodeType="withEffect">
                                  <p:stCondLst>
                                    <p:cond delay="0"/>
                                  </p:stCondLst>
                                  <p:iterate type="lt">
                                    <p:tmPct val="10000"/>
                                  </p:iterate>
                                  <p:childTnLst>
                                    <p:set>
                                      <p:cBhvr additive="repl">
                                        <p:cTn id="49" dur="1" fill="hold">
                                          <p:stCondLst>
                                            <p:cond delay="0"/>
                                          </p:stCondLst>
                                        </p:cTn>
                                        <p:tgtEl>
                                          <p:spTgt spid="14">
                                            <p:txEl>
                                              <p:pRg st="2" end="2"/>
                                            </p:txEl>
                                          </p:spTgt>
                                        </p:tgtEl>
                                        <p:attrNameLst>
                                          <p:attrName>style.visibility</p:attrName>
                                        </p:attrNameLst>
                                      </p:cBhvr>
                                      <p:to>
                                        <p:strVal val="visible"/>
                                      </p:to>
                                    </p:set>
                                    <p:animEffect transition="in" filter="fade">
                                      <p:cBhvr additive="repl">
                                        <p:cTn id="50" dur="500"/>
                                        <p:tgtEl>
                                          <p:spTgt spid="14">
                                            <p:txEl>
                                              <p:pRg st="2" end="2"/>
                                            </p:txEl>
                                          </p:spTgt>
                                        </p:tgtEl>
                                      </p:cBhvr>
                                    </p:animEffect>
                                    <p:anim calcmode="lin" valueType="num">
                                      <p:cBhvr additive="repl">
                                        <p:cTn id="51" dur="500" fill="hold"/>
                                        <p:tgtEl>
                                          <p:spTgt spid="14">
                                            <p:txEl>
                                              <p:pRg st="2" end="2"/>
                                            </p:txEl>
                                          </p:spTgt>
                                        </p:tgtEl>
                                        <p:attrNameLst>
                                          <p:attrName>ppt_w</p:attrName>
                                        </p:attrNameLst>
                                      </p:cBhvr>
                                      <p:tavLst>
                                        <p:tav tm="0" fmla="#ppt_w*sin(2.5*pi*$)">
                                          <p:val>
                                            <p:fltVal val="0"/>
                                          </p:val>
                                        </p:tav>
                                        <p:tav tm="100000">
                                          <p:val>
                                            <p:fltVal val="1"/>
                                          </p:val>
                                        </p:tav>
                                      </p:tavLst>
                                    </p:anim>
                                    <p:anim calcmode="lin" valueType="num">
                                      <p:cBhvr additive="repl">
                                        <p:cTn id="52" dur="500" fill="hold"/>
                                        <p:tgtEl>
                                          <p:spTgt spid="14">
                                            <p:txEl>
                                              <p:pRg st="2" end="2"/>
                                            </p:txEl>
                                          </p:spTgt>
                                        </p:tgtEl>
                                        <p:attrNameLst>
                                          <p:attrName>ppt_h</p:attrName>
                                        </p:attrNameLst>
                                      </p:cBhvr>
                                      <p:tavLst>
                                        <p:tav tm="100000">
                                          <p:val>
                                            <p:strVal val="#ppt_h"/>
                                          </p:val>
                                        </p:tav>
                                        <p:tav>
                                          <p:val>
                                            <p:strVal val="#ppt_h"/>
                                          </p:val>
                                        </p:tav>
                                      </p:tavLst>
                                    </p:anim>
                                  </p:childTnLst>
                                </p:cTn>
                              </p:par>
                              <p:par>
                                <p:cTn id="53" presetID="45" presetClass="entr" fill="hold" nodeType="withEffect">
                                  <p:stCondLst>
                                    <p:cond delay="0"/>
                                  </p:stCondLst>
                                  <p:iterate type="lt">
                                    <p:tmPct val="10000"/>
                                  </p:iterate>
                                  <p:childTnLst>
                                    <p:set>
                                      <p:cBhvr additive="repl">
                                        <p:cTn id="54" dur="1" fill="hold">
                                          <p:stCondLst>
                                            <p:cond delay="0"/>
                                          </p:stCondLst>
                                        </p:cTn>
                                        <p:tgtEl>
                                          <p:spTgt spid="14">
                                            <p:txEl>
                                              <p:pRg st="3" end="3"/>
                                            </p:txEl>
                                          </p:spTgt>
                                        </p:tgtEl>
                                        <p:attrNameLst>
                                          <p:attrName>style.visibility</p:attrName>
                                        </p:attrNameLst>
                                      </p:cBhvr>
                                      <p:to>
                                        <p:strVal val="visible"/>
                                      </p:to>
                                    </p:set>
                                    <p:animEffect transition="in" filter="fade">
                                      <p:cBhvr additive="repl">
                                        <p:cTn id="55" dur="500"/>
                                        <p:tgtEl>
                                          <p:spTgt spid="14">
                                            <p:txEl>
                                              <p:pRg st="3" end="3"/>
                                            </p:txEl>
                                          </p:spTgt>
                                        </p:tgtEl>
                                      </p:cBhvr>
                                    </p:animEffect>
                                    <p:anim calcmode="lin" valueType="num">
                                      <p:cBhvr additive="repl">
                                        <p:cTn id="56" dur="500" fill="hold"/>
                                        <p:tgtEl>
                                          <p:spTgt spid="14">
                                            <p:txEl>
                                              <p:pRg st="3" end="3"/>
                                            </p:txEl>
                                          </p:spTgt>
                                        </p:tgtEl>
                                        <p:attrNameLst>
                                          <p:attrName>ppt_w</p:attrName>
                                        </p:attrNameLst>
                                      </p:cBhvr>
                                      <p:tavLst>
                                        <p:tav tm="0" fmla="#ppt_w*sin(2.5*pi*$)">
                                          <p:val>
                                            <p:fltVal val="0"/>
                                          </p:val>
                                        </p:tav>
                                        <p:tav tm="100000">
                                          <p:val>
                                            <p:fltVal val="1"/>
                                          </p:val>
                                        </p:tav>
                                      </p:tavLst>
                                    </p:anim>
                                    <p:anim calcmode="lin" valueType="num">
                                      <p:cBhvr additive="repl">
                                        <p:cTn id="57" dur="500" fill="hold"/>
                                        <p:tgtEl>
                                          <p:spTgt spid="14">
                                            <p:txEl>
                                              <p:pRg st="3" end="3"/>
                                            </p:txEl>
                                          </p:spTgt>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906088" y="90004"/>
            <a:ext cx="8636924" cy="741269"/>
          </a:xfrm>
        </p:spPr>
        <p:txBody>
          <a:bodyPr>
            <a:normAutofit fontScale="90000"/>
          </a:bodyPr>
          <a:lstStyle/>
          <a:p>
            <a:pPr algn="ctr"/>
            <a:r>
              <a:rPr lang="cs-CZ" sz="2000" dirty="0">
                <a:cs typeface="Arial" panose="020B0604020202020204" pitchFamily="34" charset="0"/>
              </a:rPr>
              <a:t>ZÁKLADNÍ DEFINIČNÍ POJMY </a:t>
            </a:r>
            <a:r>
              <a:rPr lang="cs-CZ" sz="2000" dirty="0" smtClean="0">
                <a:cs typeface="Arial" panose="020B0604020202020204" pitchFamily="34" charset="0"/>
              </a:rPr>
              <a:t>V.</a:t>
            </a:r>
            <a:r>
              <a:rPr lang="cs-CZ" sz="2000" cap="none" dirty="0" smtClean="0">
                <a:cs typeface="Arial" panose="020B0604020202020204" pitchFamily="34" charset="0"/>
              </a:rPr>
              <a:t/>
            </a:r>
            <a:br>
              <a:rPr lang="cs-CZ" sz="2000" cap="none" dirty="0" smtClean="0">
                <a:cs typeface="Arial" panose="020B0604020202020204" pitchFamily="34" charset="0"/>
              </a:rPr>
            </a:br>
            <a:r>
              <a:rPr lang="cs-CZ" sz="4000" cap="none" dirty="0" smtClean="0">
                <a:cs typeface="Arial" panose="020B0604020202020204" pitchFamily="34" charset="0"/>
              </a:rPr>
              <a:t>NÁROD</a:t>
            </a:r>
            <a:endParaRPr lang="cs-CZ" sz="4000"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96271" y="1094681"/>
            <a:ext cx="8777731" cy="4683273"/>
          </a:xfrm>
        </p:spPr>
        <p:txBody>
          <a:bodyPr>
            <a:normAutofit/>
          </a:bodyPr>
          <a:lstStyle/>
          <a:p>
            <a:pPr algn="just">
              <a:lnSpc>
                <a:spcPct val="150000"/>
              </a:lnSpc>
              <a:spcBef>
                <a:spcPts val="600"/>
              </a:spcBef>
            </a:pPr>
            <a:r>
              <a:rPr lang="cs-CZ" sz="1100" dirty="0" smtClean="0">
                <a:latin typeface="Arial" panose="020B0604020202020204" pitchFamily="34" charset="0"/>
                <a:cs typeface="Arial" panose="020B0604020202020204" pitchFamily="34" charset="0"/>
              </a:rPr>
              <a:t>Národ je </a:t>
            </a:r>
            <a:r>
              <a:rPr lang="cs-CZ" sz="1100" dirty="0">
                <a:latin typeface="Arial" panose="020B0604020202020204" pitchFamily="34" charset="0"/>
                <a:cs typeface="Arial" panose="020B0604020202020204" pitchFamily="34" charset="0"/>
              </a:rPr>
              <a:t>myšleným (představovaným) společenstvím, tj. výsledkem identit jednotlivých osob. </a:t>
            </a:r>
          </a:p>
          <a:p>
            <a:pPr algn="just">
              <a:lnSpc>
                <a:spcPct val="150000"/>
              </a:lnSpc>
              <a:spcBef>
                <a:spcPts val="600"/>
              </a:spcBef>
            </a:pPr>
            <a:r>
              <a:rPr lang="cs-CZ" sz="1100" dirty="0">
                <a:latin typeface="Arial" panose="020B0604020202020204" pitchFamily="34" charset="0"/>
                <a:cs typeface="Arial" panose="020B0604020202020204" pitchFamily="34" charset="0"/>
              </a:rPr>
              <a:t>Zásadním rozdílem mezi národem a „pouhým“ etnikem je vlastní politická jednotka (nemusí být vždy, někdy stačí její fixní idea – podle některých např. Baskové – nebo kolektivně uchovávaná vzpomínka na ni – např. Poláci a Češi v desetiletích před rokem 1918). Je tedy plodem souhry historicko-politických událostí. Přesnou hranici mezi etnikem a národem však nelze určit.</a:t>
            </a:r>
          </a:p>
          <a:p>
            <a:pPr algn="just">
              <a:lnSpc>
                <a:spcPct val="150000"/>
              </a:lnSpc>
              <a:spcBef>
                <a:spcPts val="600"/>
              </a:spcBef>
            </a:pPr>
            <a:r>
              <a:rPr lang="cs-CZ" sz="1100" dirty="0">
                <a:latin typeface="Arial" panose="020B0604020202020204" pitchFamily="34" charset="0"/>
                <a:cs typeface="Arial" panose="020B0604020202020204" pitchFamily="34" charset="0"/>
              </a:rPr>
              <a:t>Podle některých autorů etnikum (v podobě etnické kategorie) vzniku národa (resp. etnické/národní identity) předcházelo, podle jiných vznikalo jako společný jev současně.</a:t>
            </a:r>
          </a:p>
          <a:p>
            <a:pPr algn="just">
              <a:lnSpc>
                <a:spcPct val="150000"/>
              </a:lnSpc>
              <a:spcBef>
                <a:spcPts val="600"/>
              </a:spcBef>
            </a:pPr>
            <a:r>
              <a:rPr lang="cs-CZ" sz="1100" dirty="0">
                <a:latin typeface="Arial" panose="020B0604020202020204" pitchFamily="34" charset="0"/>
                <a:cs typeface="Arial" panose="020B0604020202020204" pitchFamily="34" charset="0"/>
              </a:rPr>
              <a:t>Pokud probíhalo etnické a národní uvědomění v jednom samostatně na oddělených úrovních, můžeme mluvit o odlišném národě a etniku (v Evropě např. Vlámové a </a:t>
            </a:r>
            <a:r>
              <a:rPr lang="cs-CZ" sz="1100" dirty="0" err="1">
                <a:latin typeface="Arial" panose="020B0604020202020204" pitchFamily="34" charset="0"/>
                <a:cs typeface="Arial" panose="020B0604020202020204" pitchFamily="34" charset="0"/>
              </a:rPr>
              <a:t>Valoni</a:t>
            </a:r>
            <a:r>
              <a:rPr lang="cs-CZ" sz="1100" dirty="0">
                <a:latin typeface="Arial" panose="020B0604020202020204" pitchFamily="34" charset="0"/>
                <a:cs typeface="Arial" panose="020B0604020202020204" pitchFamily="34" charset="0"/>
              </a:rPr>
              <a:t> = Belgičané nebo Skotové, Velšané a Angličané = Britové). Řada takových příkladů je zvláště mimo Evropu, kde byla národní identita pěstována často uměle jako důsledek koloniální politiky (např. národ Iráčanů, ale etnikum arabské, kurdské, perské atd.)</a:t>
            </a:r>
          </a:p>
          <a:p>
            <a:pPr algn="just">
              <a:lnSpc>
                <a:spcPct val="150000"/>
              </a:lnSpc>
              <a:spcBef>
                <a:spcPts val="600"/>
              </a:spcBef>
            </a:pPr>
            <a:r>
              <a:rPr lang="cs-CZ" sz="1100" dirty="0">
                <a:latin typeface="Arial" panose="020B0604020202020204" pitchFamily="34" charset="0"/>
                <a:cs typeface="Arial" panose="020B0604020202020204" pitchFamily="34" charset="0"/>
              </a:rPr>
              <a:t>Nestabilní jev, který může rychle vznikat, dělit se i zanikat (např. myšlenka „československého národa“), stejně tak mohou lidé svou národní příslušnost (národnost) měnit podle svého subjektivního pocitu.</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04157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712399" y="274106"/>
            <a:ext cx="10058400" cy="1107650"/>
          </a:xfrm>
        </p:spPr>
        <p:txBody>
          <a:bodyPr>
            <a:normAutofit/>
          </a:bodyPr>
          <a:lstStyle/>
          <a:p>
            <a:pPr algn="ctr"/>
            <a:r>
              <a:rPr lang="cs-CZ" cap="none" dirty="0" smtClean="0">
                <a:latin typeface="Arial" panose="020B0604020202020204" pitchFamily="34" charset="0"/>
                <a:cs typeface="Arial" panose="020B0604020202020204" pitchFamily="34" charset="0"/>
              </a:rPr>
              <a:t>NÁRODNOSTNÍ MENŠINY V ČR</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525656" y="1087363"/>
            <a:ext cx="8065007" cy="4683273"/>
          </a:xfrm>
        </p:spPr>
        <p:txBody>
          <a:bodyPr>
            <a:normAutofit/>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Česká republika se vyznačuje národnostní homogenitou s dominantním zastoupením české národnosti. Její charakter byl utvářen historickým a politickým vývojem země (migrací obyvatelstva za 2. světové války, válečnými ztrátami některých národnostních skupin, poválečným odsunem a výměnou obyvatelstva, re/emigrací, přesídlováním). </a:t>
            </a:r>
          </a:p>
          <a:p>
            <a:pPr algn="just">
              <a:lnSpc>
                <a:spcPct val="150000"/>
              </a:lnSpc>
              <a:spcBef>
                <a:spcPts val="600"/>
              </a:spcBef>
            </a:pPr>
            <a:r>
              <a:rPr lang="cs-CZ" sz="1100" dirty="0">
                <a:latin typeface="Arial" panose="020B0604020202020204" pitchFamily="34" charset="0"/>
                <a:cs typeface="Arial" panose="020B0604020202020204" pitchFamily="34" charset="0"/>
              </a:rPr>
              <a:t>V době vzniku samostatného Československa byly ve společnosti dominantní dvě národnosti – česká a německá (tvořily dohromady 98 % populace). Podíl německé národnosti se po 2. světové válce významně snížil a početně nejvýznamnější národnostní menšinou se stali Slováci. V období 1948 – 1989 se národnostní struktura i přes zvyšující se podíl obyvatel slovenské národnosti příliš neměnila. Obrat nastal až v 90. letech 20. století. Po rozpadu federativního státu a vzniku dvou samostatných republik v roce 1993 klesl podíl osob se slovenskou národností, narůstat naopak začaly podíly osob s jinými než tradičními národnostmi (zejména národností ukrajinskou, vietnamskou a ruskou). </a:t>
            </a:r>
          </a:p>
          <a:p>
            <a:pPr algn="just">
              <a:lnSpc>
                <a:spcPct val="150000"/>
              </a:lnSpc>
              <a:spcBef>
                <a:spcPts val="600"/>
              </a:spcBef>
            </a:pPr>
            <a:r>
              <a:rPr lang="cs-CZ" sz="1100" dirty="0">
                <a:latin typeface="Arial" panose="020B0604020202020204" pitchFamily="34" charset="0"/>
                <a:cs typeface="Arial" panose="020B0604020202020204" pitchFamily="34" charset="0"/>
              </a:rPr>
              <a:t>Při sčítání v roce 1991 bylo poprvé možné zapsat národnost moravskou a slezskou. Vysoký podíl osob hlásících se k těmto dvěma národnostem v roce 1991 (dohromady 13,6 %) se při dalším sčítání v roce 2001 snížil na 3,8 %, v roce 2011 se opět mírně zvýšil na 5,1 %. Při sčítání v letech 2001 a 2011 bylo uvedení národnosti dobrovolné. Zatímco podíl nezjištěných odpovědí v roce 2001 byl pouze 1,7 %, v roce 2011 neodpověděla čtvrtina respondentů (25,3 %). To ovlivňuje podíly ostatních národností a snižuje tak srovnatelnost výsledků s předchozími cenzy</a:t>
            </a:r>
            <a:r>
              <a:rPr lang="cs-CZ" sz="1400" dirty="0">
                <a:latin typeface="Arial" panose="020B0604020202020204" pitchFamily="34" charset="0"/>
                <a:cs typeface="Arial" panose="020B0604020202020204" pitchFamily="34" charset="0"/>
              </a:rPr>
              <a:t>.</a:t>
            </a:r>
          </a:p>
        </p:txBody>
      </p:sp>
      <p:sp>
        <p:nvSpPr>
          <p:cNvPr id="7" name="Zástupný symbol pro zápatí 6"/>
          <p:cNvSpPr>
            <a:spLocks noGrp="1"/>
          </p:cNvSpPr>
          <p:nvPr>
            <p:ph type="ftr" sz="quarter" idx="11"/>
          </p:nvPr>
        </p:nvSpPr>
        <p:spPr>
          <a:xfrm>
            <a:off x="574410" y="6404207"/>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7892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52400"/>
            <a:ext cx="8596668" cy="1320800"/>
          </a:xfrm>
        </p:spPr>
        <p:txBody>
          <a:bodyPr/>
          <a:lstStyle/>
          <a:p>
            <a:r>
              <a:rPr lang="cs-CZ" dirty="0" smtClean="0"/>
              <a:t>ZJIŠŤOVÁNÍ NÁRODNOSTI I.</a:t>
            </a:r>
            <a:endParaRPr lang="cs-CZ" dirty="0"/>
          </a:p>
        </p:txBody>
      </p:sp>
      <p:sp>
        <p:nvSpPr>
          <p:cNvPr id="3" name="Zástupný symbol pro obsah 2"/>
          <p:cNvSpPr>
            <a:spLocks noGrp="1"/>
          </p:cNvSpPr>
          <p:nvPr>
            <p:ph idx="1"/>
          </p:nvPr>
        </p:nvSpPr>
        <p:spPr>
          <a:xfrm>
            <a:off x="245073" y="963556"/>
            <a:ext cx="8932178" cy="3880773"/>
          </a:xfrm>
        </p:spPr>
        <p:txBody>
          <a:bodyPr>
            <a:normAutofit fontScale="25000" lnSpcReduction="20000"/>
          </a:bodyPr>
          <a:lstStyle/>
          <a:p>
            <a:pPr fontAlgn="base">
              <a:lnSpc>
                <a:spcPct val="150000"/>
              </a:lnSpc>
              <a:spcBef>
                <a:spcPts val="600"/>
              </a:spcBef>
            </a:pPr>
            <a:r>
              <a:rPr lang="cs-CZ" sz="4400" b="1" dirty="0">
                <a:latin typeface="Arial" panose="020B0604020202020204" pitchFamily="34" charset="0"/>
                <a:cs typeface="Arial" panose="020B0604020202020204" pitchFamily="34" charset="0"/>
              </a:rPr>
              <a:t>Zjišťování národnosti je tradiční součástí sčítání na našem území. Je otázkou deklaratorní, to znamená, že se zjišťuje výlučně dotazem u respondenta. Sčítání je tak jediným zdrojem, ze kterého lze údaje tohoto typu získat.</a:t>
            </a:r>
          </a:p>
          <a:p>
            <a:pPr fontAlgn="base">
              <a:lnSpc>
                <a:spcPct val="150000"/>
              </a:lnSpc>
              <a:spcBef>
                <a:spcPts val="600"/>
              </a:spcBef>
            </a:pPr>
            <a:r>
              <a:rPr lang="cs-CZ" sz="4400" dirty="0">
                <a:latin typeface="Arial" panose="020B0604020202020204" pitchFamily="34" charset="0"/>
                <a:cs typeface="Arial" panose="020B0604020202020204" pitchFamily="34" charset="0"/>
              </a:rPr>
              <a:t>Neuvedení odpovědi, což byl regulérní způsob (ne)vyplnění otázky, se stalo jedním z nejvýraznějších rysů výsledků Sčítání lidu, domů a bytů 2011 v otázce národnosti.</a:t>
            </a:r>
          </a:p>
          <a:p>
            <a:pPr fontAlgn="base">
              <a:lnSpc>
                <a:spcPct val="150000"/>
              </a:lnSpc>
              <a:spcBef>
                <a:spcPts val="600"/>
              </a:spcBef>
            </a:pPr>
            <a:r>
              <a:rPr lang="cs-CZ" sz="4400" b="1" dirty="0">
                <a:latin typeface="Arial" panose="020B0604020202020204" pitchFamily="34" charset="0"/>
                <a:cs typeface="Arial" panose="020B0604020202020204" pitchFamily="34" charset="0"/>
              </a:rPr>
              <a:t>Změna </a:t>
            </a:r>
            <a:r>
              <a:rPr lang="cs-CZ" sz="4400" b="1" dirty="0" smtClean="0">
                <a:latin typeface="Arial" panose="020B0604020202020204" pitchFamily="34" charset="0"/>
                <a:cs typeface="Arial" panose="020B0604020202020204" pitchFamily="34" charset="0"/>
              </a:rPr>
              <a:t>metodiky</a:t>
            </a:r>
          </a:p>
          <a:p>
            <a:pPr fontAlgn="base">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V</a:t>
            </a:r>
            <a:r>
              <a:rPr lang="cs-CZ" sz="4400" dirty="0">
                <a:latin typeface="Arial" panose="020B0604020202020204" pitchFamily="34" charset="0"/>
                <a:cs typeface="Arial" panose="020B0604020202020204" pitchFamily="34" charset="0"/>
              </a:rPr>
              <a:t> průběhu uplynulých devadesáti let se totiž metodická pravidla pro určení národnosti měnila. Od roku 1970 záleželo na každém, jakou národnost při sčítání uvede. Při posledních dvou sčítáních, v letech 2011 a 2001, navíc byla přímo v zákonu zakotvena dobrovolnost vyplnění této otázky (spolu s náboženskou vírou). Toho využila celá čtvrtina obyvatel, což vyniklo zejména ve srovnání s údaji předchozích cenzů, kdy se podíl nezjištěných odpovědí pohyboval většinou mezi 0,1–0,2 % a po ustanovení dobrovolnosti otázky v roce 2001 se zvýšil na 1,7 %.</a:t>
            </a:r>
            <a:br>
              <a:rPr lang="cs-CZ" sz="4400" dirty="0">
                <a:latin typeface="Arial" panose="020B0604020202020204" pitchFamily="34" charset="0"/>
                <a:cs typeface="Arial" panose="020B0604020202020204" pitchFamily="34" charset="0"/>
              </a:rPr>
            </a:br>
            <a:r>
              <a:rPr lang="cs-CZ" sz="4400" dirty="0">
                <a:latin typeface="Arial" panose="020B0604020202020204" pitchFamily="34" charset="0"/>
                <a:cs typeface="Arial" panose="020B0604020202020204" pitchFamily="34" charset="0"/>
              </a:rPr>
              <a:t>Nejvyšší podíly neuvedení odpovědi byly v krajích Karlovarském, Ústeckém a v Hlavním městě Praze, kde překročily 27 %. Naopak nejnižší, necelých 23 %, činil v kraji Zlínském. Skupina osob, která neuvedla svou národnost, byla v podstatě rovnoměrně rozložena jak z hlediska území, velikosti obce bydliště, tak z pohledu základních charakteristik obyvatelstva (věk, pohlaví, vzdělání, ekonomická aktivita).</a:t>
            </a:r>
            <a:br>
              <a:rPr lang="cs-CZ" sz="4400" dirty="0">
                <a:latin typeface="Arial" panose="020B0604020202020204" pitchFamily="34" charset="0"/>
                <a:cs typeface="Arial" panose="020B0604020202020204" pitchFamily="34" charset="0"/>
              </a:rPr>
            </a:br>
            <a:r>
              <a:rPr lang="cs-CZ" sz="4400" dirty="0">
                <a:latin typeface="Arial" panose="020B0604020202020204" pitchFamily="34" charset="0"/>
                <a:cs typeface="Arial" panose="020B0604020202020204" pitchFamily="34" charset="0"/>
              </a:rPr>
              <a:t>Z údajů posledního sčítání lze vyvodit závěr, že větší část osob, které neuvedly svou národnost, patřila v minulých sčítáních hlavně do skupiny osob s národností českou. Tato volba totiž zaznamenala proti sčítání 2001 největší absolutní propad</a:t>
            </a:r>
            <a:r>
              <a:rPr lang="cs-CZ" sz="4400" dirty="0" smtClean="0">
                <a:latin typeface="Arial" panose="020B0604020202020204" pitchFamily="34" charset="0"/>
                <a:cs typeface="Arial" panose="020B0604020202020204" pitchFamily="34" charset="0"/>
              </a:rPr>
              <a:t>.</a:t>
            </a:r>
          </a:p>
          <a:p>
            <a:pPr fontAlgn="base">
              <a:lnSpc>
                <a:spcPct val="150000"/>
              </a:lnSpc>
              <a:spcBef>
                <a:spcPts val="600"/>
              </a:spcBef>
            </a:pPr>
            <a:r>
              <a:rPr lang="cs-CZ" sz="4400" dirty="0" smtClean="0">
                <a:latin typeface="Arial" panose="020B0604020202020204" pitchFamily="34" charset="0"/>
                <a:cs typeface="Arial" panose="020B0604020202020204" pitchFamily="34" charset="0"/>
              </a:rPr>
              <a:t>Přestože </a:t>
            </a:r>
            <a:r>
              <a:rPr lang="cs-CZ" sz="4400" dirty="0">
                <a:latin typeface="Arial" panose="020B0604020202020204" pitchFamily="34" charset="0"/>
                <a:cs typeface="Arial" panose="020B0604020202020204" pitchFamily="34" charset="0"/>
              </a:rPr>
              <a:t>tradiční národnostní menšiny vykázaly absolutní pokles, zaznamenaly výsledky sčítání 2011 v oblasti národnosti i opačný vývoj – tedy růst počtu osob hlásících se ke konkrétní národnosti. Jedním z důvodů jsou zvyšující se počty dlouhodobě či trvale pobývajících cizinců na území České republiky. Za deset let vzrostly zejména počty osob s národností ukrajinskou (2,4krát), vietnamskou (o 70 %) a ruskou (o 44 %). O více než polovinu vzrostl také počet osob s národností rumunskou. V absolutním vyjádření se ale jednalo o necelé 2 tis. osob, zatímco národnost ukrajinskou uvedlo více než 53 tis. osob, vietnamskou téměř 30 tis. a ruskou téměř 18 tis. osob.</a:t>
            </a:r>
            <a:endParaRPr lang="cs-CZ" sz="4400" b="1" dirty="0">
              <a:latin typeface="Arial" panose="020B0604020202020204" pitchFamily="34" charset="0"/>
              <a:cs typeface="Arial" panose="020B0604020202020204" pitchFamily="34" charset="0"/>
            </a:endParaRPr>
          </a:p>
          <a:p>
            <a:pPr marL="0" indent="0" fontAlgn="base">
              <a:lnSpc>
                <a:spcPct val="150000"/>
              </a:lnSpc>
              <a:spcBef>
                <a:spcPts val="600"/>
              </a:spcBef>
              <a:buNone/>
            </a:pPr>
            <a:endParaRPr lang="cs-CZ" sz="4400" dirty="0">
              <a:latin typeface="Arial" panose="020B0604020202020204" pitchFamily="34" charset="0"/>
              <a:cs typeface="Arial" panose="020B0604020202020204" pitchFamily="34" charset="0"/>
            </a:endParaRPr>
          </a:p>
          <a:p>
            <a:pPr>
              <a:lnSpc>
                <a:spcPct val="150000"/>
              </a:lnSpc>
              <a:spcBef>
                <a:spcPts val="600"/>
              </a:spcBef>
            </a:pPr>
            <a:endParaRPr lang="cs-CZ" sz="1100" dirty="0">
              <a:latin typeface="Arial" panose="020B0604020202020204" pitchFamily="34" charset="0"/>
              <a:cs typeface="Arial" panose="020B0604020202020204" pitchFamily="34" charset="0"/>
            </a:endParaRPr>
          </a:p>
        </p:txBody>
      </p:sp>
      <p:sp>
        <p:nvSpPr>
          <p:cNvPr id="4" name="Zástupný symbol pro zápatí 3"/>
          <p:cNvSpPr>
            <a:spLocks noGrp="1"/>
          </p:cNvSpPr>
          <p:nvPr>
            <p:ph type="ftr" sz="quarter" idx="11"/>
          </p:nvPr>
        </p:nvSpPr>
        <p:spPr>
          <a:xfrm>
            <a:off x="502767" y="6406487"/>
            <a:ext cx="6297612" cy="365125"/>
          </a:xfrm>
        </p:spPr>
        <p:txBody>
          <a:bodyPr/>
          <a:lstStyle/>
          <a:p>
            <a:r>
              <a:rPr lang="en-US" dirty="0"/>
              <a:t>http://www.statistikaamy.cz/2015/05/uvedeni-narodnosti-je-svobodnou-volbou/</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422787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6396" y="74916"/>
            <a:ext cx="8596668" cy="1320800"/>
          </a:xfrm>
        </p:spPr>
        <p:txBody>
          <a:bodyPr/>
          <a:lstStyle/>
          <a:p>
            <a:r>
              <a:rPr lang="cs-CZ" dirty="0"/>
              <a:t>ZJIŠŤOVÁNÍ </a:t>
            </a:r>
            <a:r>
              <a:rPr lang="cs-CZ" dirty="0" smtClean="0"/>
              <a:t>NÁRODNOSTI II.</a:t>
            </a:r>
            <a:endParaRPr lang="cs-CZ" dirty="0"/>
          </a:p>
        </p:txBody>
      </p:sp>
      <p:pic>
        <p:nvPicPr>
          <p:cNvPr id="5122" name="Picture 2" descr="http://www.statistikaamy.cz/wp-content/uploads/2015/05/Mor%C3%A1vkov%C3%A1_graf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396" y="935685"/>
            <a:ext cx="5407582" cy="317019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a:xfrm>
            <a:off x="521121" y="6420487"/>
            <a:ext cx="6297612" cy="365125"/>
          </a:xfrm>
        </p:spPr>
        <p:txBody>
          <a:bodyPr/>
          <a:lstStyle/>
          <a:p>
            <a:r>
              <a:rPr lang="en-US" dirty="0"/>
              <a:t>http://www.statistikaamy.cz/2015/05/uvedeni-narodnosti-je-svobodnou-volbou/</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124" name="Picture 4" descr="http://www.statistikaamy.cz/wp-content/uploads/2015/05/Mor%C3%A1vkov%C3%A1_ta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96" y="4414173"/>
            <a:ext cx="76200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9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448734" y="6041362"/>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2" name="Obrázek 1">
            <a:extLst>
              <a:ext uri="{FF2B5EF4-FFF2-40B4-BE49-F238E27FC236}">
                <a16:creationId xmlns:a16="http://schemas.microsoft.com/office/drawing/2014/main" id="{D8C61A6E-71E4-4B6E-8E77-F1DA14A9E6E7}"/>
              </a:ext>
            </a:extLst>
          </p:cNvPr>
          <p:cNvPicPr>
            <a:picLocks noChangeAspect="1"/>
          </p:cNvPicPr>
          <p:nvPr/>
        </p:nvPicPr>
        <p:blipFill>
          <a:blip r:embed="rId2"/>
          <a:stretch>
            <a:fillRect/>
          </a:stretch>
        </p:blipFill>
        <p:spPr>
          <a:xfrm>
            <a:off x="366733" y="508470"/>
            <a:ext cx="8576099" cy="5461249"/>
          </a:xfrm>
          <a:prstGeom prst="rect">
            <a:avLst/>
          </a:prstGeom>
        </p:spPr>
      </p:pic>
    </p:spTree>
    <p:extLst>
      <p:ext uri="{BB962C8B-B14F-4D97-AF65-F5344CB8AC3E}">
        <p14:creationId xmlns:p14="http://schemas.microsoft.com/office/powerpoint/2010/main" val="292612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634261" y="190799"/>
            <a:ext cx="11122151" cy="1107650"/>
          </a:xfrm>
        </p:spPr>
        <p:txBody>
          <a:bodyPr>
            <a:normAutofit/>
          </a:bodyPr>
          <a:lstStyle/>
          <a:p>
            <a:pPr algn="ctr"/>
            <a:r>
              <a:rPr lang="cs-CZ" cap="none" dirty="0" smtClean="0">
                <a:latin typeface="Arial" panose="020B0604020202020204" pitchFamily="34" charset="0"/>
                <a:cs typeface="Arial" panose="020B0604020202020204" pitchFamily="34" charset="0"/>
              </a:rPr>
              <a:t>VÝVOJ NÁRODNOSTNÍHO SLOŽENÍ V ČR</a:t>
            </a:r>
            <a:endParaRPr lang="cs-CZ"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92421" y="1149953"/>
            <a:ext cx="8439911" cy="4683273"/>
          </a:xfrm>
        </p:spPr>
        <p:txBody>
          <a:bodyPr>
            <a:normAutofit lnSpcReduction="10000"/>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Nejpočetnější tradiční národnostní menšinou byli v poválečném období </a:t>
            </a:r>
            <a:r>
              <a:rPr lang="cs-CZ" sz="1100" b="1" dirty="0">
                <a:latin typeface="Arial" panose="020B0604020202020204" pitchFamily="34" charset="0"/>
                <a:cs typeface="Arial" panose="020B0604020202020204" pitchFamily="34" charset="0"/>
              </a:rPr>
              <a:t>Slováci</a:t>
            </a:r>
            <a:r>
              <a:rPr lang="cs-CZ" sz="1100" dirty="0">
                <a:latin typeface="Arial" panose="020B0604020202020204" pitchFamily="34" charset="0"/>
                <a:cs typeface="Arial" panose="020B0604020202020204" pitchFamily="34" charset="0"/>
              </a:rPr>
              <a:t>. To je dáno historickým vývojem, neboť Slovensko (jehož obyvatelé mají slovenskou národnost jako dominantní) bylo v rozmezí let 1918 – 1939 a 1945 – 1992 součástí společného československého státu. Po jeho rozpadu v roce 1993 se počet osob žijících v České republice a hlásících se ke slovenské národnosti podstatně snížil (mezi lety 1991 a 2001 se jejich počet snížil o 122 tisíc, mezi lety 2001 a 2011 nastal další úbytek o 46 tisíc). </a:t>
            </a:r>
          </a:p>
          <a:p>
            <a:pPr algn="just">
              <a:lnSpc>
                <a:spcPct val="150000"/>
              </a:lnSpc>
              <a:spcBef>
                <a:spcPts val="600"/>
              </a:spcBef>
            </a:pPr>
            <a:r>
              <a:rPr lang="cs-CZ" sz="1100" b="1" dirty="0">
                <a:latin typeface="Arial" panose="020B0604020202020204" pitchFamily="34" charset="0"/>
                <a:cs typeface="Arial" panose="020B0604020202020204" pitchFamily="34" charset="0"/>
              </a:rPr>
              <a:t>Polská národnostní menšina </a:t>
            </a:r>
            <a:r>
              <a:rPr lang="cs-CZ" sz="1100" dirty="0">
                <a:latin typeface="Arial" panose="020B0604020202020204" pitchFamily="34" charset="0"/>
                <a:cs typeface="Arial" panose="020B0604020202020204" pitchFamily="34" charset="0"/>
              </a:rPr>
              <a:t>byla až do roku 2001 druhou nejpočetnější. Také ona je na území České republiky tradiční. </a:t>
            </a:r>
          </a:p>
          <a:p>
            <a:pPr algn="just">
              <a:lnSpc>
                <a:spcPct val="150000"/>
              </a:lnSpc>
              <a:spcBef>
                <a:spcPts val="600"/>
              </a:spcBef>
            </a:pPr>
            <a:r>
              <a:rPr lang="cs-CZ" sz="1100" b="1" dirty="0">
                <a:latin typeface="Arial" panose="020B0604020202020204" pitchFamily="34" charset="0"/>
                <a:cs typeface="Arial" panose="020B0604020202020204" pitchFamily="34" charset="0"/>
              </a:rPr>
              <a:t>Německá národnostní menšina </a:t>
            </a:r>
            <a:r>
              <a:rPr lang="cs-CZ" sz="1100" dirty="0">
                <a:latin typeface="Arial" panose="020B0604020202020204" pitchFamily="34" charset="0"/>
                <a:cs typeface="Arial" panose="020B0604020202020204" pitchFamily="34" charset="0"/>
              </a:rPr>
              <a:t>je s územím České republiky také historicky spjata. Až do poválečného odsunu tvořili Němci okolo 30 % obyvatel. Poté se jejich podíl dramaticky snížil a tento trend pokračoval i v roce 2011. Ke snižování počtu osob s německou národností dochází jednak kvůli jejich nepříznivé věkové struktuře, pravděpodobně však také kvůli asimilaci mladších věkových ročníků. </a:t>
            </a:r>
          </a:p>
          <a:p>
            <a:pPr algn="just">
              <a:lnSpc>
                <a:spcPct val="150000"/>
              </a:lnSpc>
              <a:spcBef>
                <a:spcPts val="600"/>
              </a:spcBef>
            </a:pPr>
            <a:r>
              <a:rPr lang="cs-CZ" sz="1100" b="1" dirty="0">
                <a:latin typeface="Arial" panose="020B0604020202020204" pitchFamily="34" charset="0"/>
                <a:cs typeface="Arial" panose="020B0604020202020204" pitchFamily="34" charset="0"/>
              </a:rPr>
              <a:t>Ukrajinská národnostní menšina </a:t>
            </a:r>
            <a:r>
              <a:rPr lang="cs-CZ" sz="1100" dirty="0">
                <a:latin typeface="Arial" panose="020B0604020202020204" pitchFamily="34" charset="0"/>
                <a:cs typeface="Arial" panose="020B0604020202020204" pitchFamily="34" charset="0"/>
              </a:rPr>
              <a:t>zaznamenává po roce 1989 významný nárůst. Úzce souvisí s rozvojem pracovní migrace Ukrajinců. </a:t>
            </a:r>
          </a:p>
          <a:p>
            <a:pPr algn="just">
              <a:lnSpc>
                <a:spcPct val="150000"/>
              </a:lnSpc>
              <a:spcBef>
                <a:spcPts val="600"/>
              </a:spcBef>
            </a:pPr>
            <a:r>
              <a:rPr lang="cs-CZ" sz="1100" b="1" dirty="0">
                <a:latin typeface="Arial" panose="020B0604020202020204" pitchFamily="34" charset="0"/>
                <a:cs typeface="Arial" panose="020B0604020202020204" pitchFamily="34" charset="0"/>
              </a:rPr>
              <a:t>Vietnamská národnostní menšina </a:t>
            </a:r>
            <a:r>
              <a:rPr lang="cs-CZ" sz="1100" dirty="0">
                <a:latin typeface="Arial" panose="020B0604020202020204" pitchFamily="34" charset="0"/>
                <a:cs typeface="Arial" panose="020B0604020202020204" pitchFamily="34" charset="0"/>
              </a:rPr>
              <a:t>zaznamenala podobný nárůst po roce 1989 jako menšina ukrajinská a taktéž je spjata s pracovní migrací. Přestože Vietnamci (ve smyslu státních příslušníků Vietnamu) byli na území České republiky již od 70. let 20. století, k vietnamské národnosti se začali více hlásit až při sčítání v roce 2001. </a:t>
            </a:r>
          </a:p>
          <a:p>
            <a:pPr algn="just">
              <a:lnSpc>
                <a:spcPct val="150000"/>
              </a:lnSpc>
              <a:spcBef>
                <a:spcPts val="600"/>
              </a:spcBef>
            </a:pPr>
            <a:r>
              <a:rPr lang="cs-CZ" sz="1100" b="1" dirty="0">
                <a:latin typeface="Arial" panose="020B0604020202020204" pitchFamily="34" charset="0"/>
                <a:cs typeface="Arial" panose="020B0604020202020204" pitchFamily="34" charset="0"/>
              </a:rPr>
              <a:t>Ruská národnostní menšina </a:t>
            </a:r>
            <a:r>
              <a:rPr lang="cs-CZ" sz="1100" dirty="0">
                <a:latin typeface="Arial" panose="020B0604020202020204" pitchFamily="34" charset="0"/>
                <a:cs typeface="Arial" panose="020B0604020202020204" pitchFamily="34" charset="0"/>
              </a:rPr>
              <a:t>po roce 1989 trvale narůstá. V roce 1991 a 2001 měli Rusové podíl 0,1 % populace (avšak jejich celkový počet stoupl z pěti tisíc na 12 tisíc), v roce 2011 měli již podíl 0,2 % populace s necelými 18 tisíci osobami. </a:t>
            </a:r>
          </a:p>
        </p:txBody>
      </p:sp>
      <p:sp>
        <p:nvSpPr>
          <p:cNvPr id="7" name="Zástupný symbol pro zápatí 6"/>
          <p:cNvSpPr>
            <a:spLocks noGrp="1"/>
          </p:cNvSpPr>
          <p:nvPr>
            <p:ph type="ftr" sz="quarter" idx="11"/>
          </p:nvPr>
        </p:nvSpPr>
        <p:spPr>
          <a:xfrm>
            <a:off x="587711" y="6223924"/>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22312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771565" y="6041361"/>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18</a:t>
            </a:fld>
            <a:endParaRPr lang="en-US" dirty="0"/>
          </a:p>
        </p:txBody>
      </p:sp>
      <p:pic>
        <p:nvPicPr>
          <p:cNvPr id="9" name="Obrázek 8">
            <a:extLst>
              <a:ext uri="{FF2B5EF4-FFF2-40B4-BE49-F238E27FC236}">
                <a16:creationId xmlns:a16="http://schemas.microsoft.com/office/drawing/2014/main" id="{903362AA-8A55-4000-85CD-EBA48D23FAA4}"/>
              </a:ext>
            </a:extLst>
          </p:cNvPr>
          <p:cNvPicPr>
            <a:picLocks noChangeAspect="1"/>
          </p:cNvPicPr>
          <p:nvPr/>
        </p:nvPicPr>
        <p:blipFill>
          <a:blip r:embed="rId2"/>
          <a:stretch>
            <a:fillRect/>
          </a:stretch>
        </p:blipFill>
        <p:spPr>
          <a:xfrm>
            <a:off x="698413" y="453621"/>
            <a:ext cx="8125547" cy="5640463"/>
          </a:xfrm>
          <a:prstGeom prst="rect">
            <a:avLst/>
          </a:prstGeom>
        </p:spPr>
      </p:pic>
    </p:spTree>
    <p:extLst>
      <p:ext uri="{BB962C8B-B14F-4D97-AF65-F5344CB8AC3E}">
        <p14:creationId xmlns:p14="http://schemas.microsoft.com/office/powerpoint/2010/main" val="197545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915078" y="6041362"/>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19</a:t>
            </a:fld>
            <a:endParaRPr lang="en-US" dirty="0"/>
          </a:p>
        </p:txBody>
      </p:sp>
      <p:pic>
        <p:nvPicPr>
          <p:cNvPr id="9" name="Obrázek 8">
            <a:extLst>
              <a:ext uri="{FF2B5EF4-FFF2-40B4-BE49-F238E27FC236}">
                <a16:creationId xmlns:a16="http://schemas.microsoft.com/office/drawing/2014/main" id="{072389E5-3D25-448A-A5A7-8451AA7E16F1}"/>
              </a:ext>
            </a:extLst>
          </p:cNvPr>
          <p:cNvPicPr>
            <a:picLocks noChangeAspect="1"/>
          </p:cNvPicPr>
          <p:nvPr/>
        </p:nvPicPr>
        <p:blipFill>
          <a:blip r:embed="rId2"/>
          <a:stretch>
            <a:fillRect/>
          </a:stretch>
        </p:blipFill>
        <p:spPr>
          <a:xfrm>
            <a:off x="677334" y="886889"/>
            <a:ext cx="8849900" cy="4846399"/>
          </a:xfrm>
          <a:prstGeom prst="rect">
            <a:avLst/>
          </a:prstGeom>
        </p:spPr>
      </p:pic>
    </p:spTree>
    <p:extLst>
      <p:ext uri="{BB962C8B-B14F-4D97-AF65-F5344CB8AC3E}">
        <p14:creationId xmlns:p14="http://schemas.microsoft.com/office/powerpoint/2010/main" val="31022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C47D6939-6B51-44CE-BC67-2D32DE89BCE5}"/>
              </a:ext>
            </a:extLst>
          </p:cNvPr>
          <p:cNvSpPr>
            <a:spLocks noGrp="1"/>
          </p:cNvSpPr>
          <p:nvPr>
            <p:ph type="title"/>
          </p:nvPr>
        </p:nvSpPr>
        <p:spPr>
          <a:xfrm>
            <a:off x="8549642" y="685798"/>
            <a:ext cx="3200400" cy="5341668"/>
          </a:xfrm>
        </p:spPr>
        <p:txBody>
          <a:bodyPr>
            <a:normAutofit/>
          </a:bodyPr>
          <a:lstStyle/>
          <a:p>
            <a:pPr algn="ctr"/>
            <a:r>
              <a:rPr lang="cs-CZ" dirty="0">
                <a:latin typeface="Arial Black" panose="020B0A04020102020204" pitchFamily="34" charset="0"/>
              </a:rPr>
              <a:t/>
            </a:r>
            <a:br>
              <a:rPr lang="cs-CZ" dirty="0">
                <a:latin typeface="Arial Black" panose="020B0A04020102020204" pitchFamily="34" charset="0"/>
              </a:rPr>
            </a:br>
            <a:r>
              <a:rPr lang="cs-CZ" dirty="0"/>
              <a:t/>
            </a:r>
            <a:br>
              <a:rPr lang="cs-CZ" dirty="0"/>
            </a:br>
            <a:r>
              <a:rPr lang="cs-CZ" dirty="0"/>
              <a:t/>
            </a:r>
            <a:br>
              <a:rPr lang="cs-CZ" dirty="0"/>
            </a:br>
            <a:endParaRPr lang="cs-CZ" dirty="0"/>
          </a:p>
        </p:txBody>
      </p:sp>
      <p:sp>
        <p:nvSpPr>
          <p:cNvPr id="8" name="Zástupný symbol pro obsah 7">
            <a:extLst>
              <a:ext uri="{FF2B5EF4-FFF2-40B4-BE49-F238E27FC236}">
                <a16:creationId xmlns:a16="http://schemas.microsoft.com/office/drawing/2014/main" id="{3D854EEB-49F5-45FD-866B-0F627AC683C6}"/>
              </a:ext>
            </a:extLst>
          </p:cNvPr>
          <p:cNvSpPr>
            <a:spLocks noGrp="1"/>
          </p:cNvSpPr>
          <p:nvPr>
            <p:ph idx="1"/>
          </p:nvPr>
        </p:nvSpPr>
        <p:spPr>
          <a:xfrm>
            <a:off x="976955" y="1516332"/>
            <a:ext cx="7104859" cy="5341668"/>
          </a:xfrm>
        </p:spPr>
        <p:txBody>
          <a:bodyPr>
            <a:normAutofit/>
          </a:bodyPr>
          <a:lstStyle/>
          <a:p>
            <a:r>
              <a:rPr lang="cs-CZ" sz="2000" dirty="0" smtClean="0">
                <a:latin typeface="Arial" panose="020B0604020202020204" pitchFamily="34" charset="0"/>
                <a:cs typeface="Arial" panose="020B0604020202020204" pitchFamily="34" charset="0"/>
              </a:rPr>
              <a:t>Základní </a:t>
            </a:r>
            <a:r>
              <a:rPr lang="cs-CZ" sz="2000" dirty="0">
                <a:latin typeface="Arial" panose="020B0604020202020204" pitchFamily="34" charset="0"/>
                <a:cs typeface="Arial" panose="020B0604020202020204" pitchFamily="34" charset="0"/>
              </a:rPr>
              <a:t>definiční pojmy </a:t>
            </a:r>
            <a:r>
              <a:rPr lang="cs-CZ" sz="2000" dirty="0" smtClean="0">
                <a:latin typeface="Arial" panose="020B0604020202020204" pitchFamily="34" charset="0"/>
                <a:cs typeface="Arial" panose="020B0604020202020204" pitchFamily="34" charset="0"/>
              </a:rPr>
              <a:t>– menšina, sociální skupina, národ, etnikum</a:t>
            </a:r>
          </a:p>
          <a:p>
            <a:r>
              <a:rPr lang="cs-CZ" sz="2000" dirty="0">
                <a:latin typeface="Arial" panose="020B0604020202020204" pitchFamily="34" charset="0"/>
                <a:cs typeface="Arial" panose="020B0604020202020204" pitchFamily="34" charset="0"/>
              </a:rPr>
              <a:t>Homogenní a heterogenní </a:t>
            </a:r>
            <a:r>
              <a:rPr lang="cs-CZ" sz="2000" dirty="0" smtClean="0">
                <a:latin typeface="Arial" panose="020B0604020202020204" pitchFamily="34" charset="0"/>
                <a:cs typeface="Arial" panose="020B0604020202020204" pitchFamily="34" charset="0"/>
              </a:rPr>
              <a:t>státy</a:t>
            </a:r>
          </a:p>
          <a:p>
            <a:r>
              <a:rPr lang="cs-CZ" sz="2000" dirty="0" smtClean="0">
                <a:latin typeface="Arial" panose="020B0604020202020204" pitchFamily="34" charset="0"/>
                <a:cs typeface="Arial" panose="020B0604020202020204" pitchFamily="34" charset="0"/>
              </a:rPr>
              <a:t>Národnostní </a:t>
            </a:r>
            <a:r>
              <a:rPr lang="cs-CZ" sz="2000" dirty="0">
                <a:latin typeface="Arial" panose="020B0604020202020204" pitchFamily="34" charset="0"/>
                <a:cs typeface="Arial" panose="020B0604020202020204" pitchFamily="34" charset="0"/>
              </a:rPr>
              <a:t>menšiny v </a:t>
            </a:r>
            <a:r>
              <a:rPr lang="cs-CZ" sz="2000" dirty="0" smtClean="0">
                <a:latin typeface="Arial" panose="020B0604020202020204" pitchFamily="34" charset="0"/>
                <a:cs typeface="Arial" panose="020B0604020202020204" pitchFamily="34" charset="0"/>
              </a:rPr>
              <a:t>ČR</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definice</a:t>
            </a:r>
            <a:r>
              <a:rPr lang="cs-CZ" sz="2000" dirty="0">
                <a:latin typeface="Arial" panose="020B0604020202020204" pitchFamily="34" charset="0"/>
                <a:cs typeface="Arial" panose="020B0604020202020204" pitchFamily="34" charset="0"/>
              </a:rPr>
              <a:t>, statistická data</a:t>
            </a:r>
          </a:p>
          <a:p>
            <a:r>
              <a:rPr lang="cs-CZ" sz="2000" dirty="0">
                <a:latin typeface="Arial" panose="020B0604020202020204" pitchFamily="34" charset="0"/>
                <a:cs typeface="Arial" panose="020B0604020202020204" pitchFamily="34" charset="0"/>
              </a:rPr>
              <a:t>Charakteristika vybraných kulturních menšin a </a:t>
            </a:r>
            <a:r>
              <a:rPr lang="cs-CZ" sz="2000" dirty="0" smtClean="0">
                <a:latin typeface="Arial" panose="020B0604020202020204" pitchFamily="34" charset="0"/>
                <a:cs typeface="Arial" panose="020B0604020202020204" pitchFamily="34" charset="0"/>
              </a:rPr>
              <a:t>náboženství</a:t>
            </a:r>
          </a:p>
          <a:p>
            <a:r>
              <a:rPr lang="cs-CZ" sz="2000" dirty="0" smtClean="0">
                <a:latin typeface="Arial" panose="020B0604020202020204" pitchFamily="34" charset="0"/>
                <a:cs typeface="Arial" panose="020B0604020202020204" pitchFamily="34" charset="0"/>
              </a:rPr>
              <a:t>Princip </a:t>
            </a:r>
            <a:r>
              <a:rPr lang="cs-CZ" sz="2000" dirty="0">
                <a:latin typeface="Arial" panose="020B0604020202020204" pitchFamily="34" charset="0"/>
                <a:cs typeface="Arial" panose="020B0604020202020204" pitchFamily="34" charset="0"/>
              </a:rPr>
              <a:t>rovnosti a zákaz diskriminace</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pPr marL="0" indent="0">
              <a:buNone/>
            </a:pPr>
            <a:endParaRPr lang="cs-CZ" sz="2800" dirty="0" smtClean="0">
              <a:latin typeface="Arial" panose="020B0604020202020204" pitchFamily="34" charset="0"/>
              <a:cs typeface="Arial" panose="020B0604020202020204" pitchFamily="34" charset="0"/>
            </a:endParaRPr>
          </a:p>
          <a:p>
            <a:endParaRPr lang="cs-CZ" sz="2800" dirty="0">
              <a:latin typeface="Arial" panose="020B0604020202020204" pitchFamily="34" charset="0"/>
              <a:cs typeface="Arial" panose="020B0604020202020204" pitchFamily="34" charset="0"/>
            </a:endParaRPr>
          </a:p>
          <a:p>
            <a:pPr marL="0" indent="0">
              <a:buNone/>
            </a:pPr>
            <a:endParaRPr lang="cs-CZ" sz="2800"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CB877DFA-1759-4A32-864F-1DF664B4ED5B}"/>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
        <p:nvSpPr>
          <p:cNvPr id="9" name="Obdélník 8"/>
          <p:cNvSpPr/>
          <p:nvPr/>
        </p:nvSpPr>
        <p:spPr>
          <a:xfrm>
            <a:off x="976955" y="671902"/>
            <a:ext cx="8167045" cy="646331"/>
          </a:xfrm>
          <a:prstGeom prst="rect">
            <a:avLst/>
          </a:prstGeom>
        </p:spPr>
        <p:txBody>
          <a:bodyPr wrap="square">
            <a:spAutoFit/>
          </a:bodyPr>
          <a:lstStyle/>
          <a:p>
            <a:pPr algn="ctr"/>
            <a:r>
              <a:rPr lang="cs-CZ" sz="3600" dirty="0" smtClean="0">
                <a:solidFill>
                  <a:srgbClr val="92D050"/>
                </a:solidFill>
              </a:rPr>
              <a:t>OBSAH</a:t>
            </a:r>
            <a:endParaRPr lang="cs-CZ" sz="3600" dirty="0">
              <a:solidFill>
                <a:srgbClr val="92D050"/>
              </a:solidFill>
            </a:endParaRPr>
          </a:p>
        </p:txBody>
      </p:sp>
    </p:spTree>
    <p:extLst>
      <p:ext uri="{BB962C8B-B14F-4D97-AF65-F5344CB8AC3E}">
        <p14:creationId xmlns:p14="http://schemas.microsoft.com/office/powerpoint/2010/main" val="311776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330540" y="308009"/>
            <a:ext cx="10058400" cy="1107650"/>
          </a:xfrm>
        </p:spPr>
        <p:txBody>
          <a:bodyPr>
            <a:noAutofit/>
          </a:bodyPr>
          <a:lstStyle/>
          <a:p>
            <a:pPr algn="ctr"/>
            <a:r>
              <a:rPr lang="cs-CZ" sz="3600" cap="none" dirty="0" smtClean="0">
                <a:cs typeface="Arial" panose="020B0604020202020204" pitchFamily="34" charset="0"/>
              </a:rPr>
              <a:t>VYBRANÉ NÁRODNOSTI PODLE STÁTNÍHO OBČANSTVÍ</a:t>
            </a:r>
            <a:endParaRPr lang="cs-CZ" sz="3600"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64989" y="1632934"/>
            <a:ext cx="8467343" cy="4683273"/>
          </a:xfrm>
        </p:spPr>
        <p:txBody>
          <a:bodyPr>
            <a:normAutofit/>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U národností ukrajinské, vietnamské a ruské převažovalo jiné než české státní občanství. Osoby s národností ukrajinskou označily v 74,5 % případů občanství ukrajinské, v dalších 5,5 % případů občanství české; podíl nezjištěných odpovědí činil 18,9 %. Občané s národností vietnamskou deklarovali vietnamské státní občanství v 71,9 % případů, české občanství v 2,8 %, podíl nezjištěných odpovědí byl stejně jako u národnosti ukrajinské vysoký (24,8 %). Osoby s národností ruskou označily ruské občanství v 60,2 % případů, české občanství v 12,4 % případů, a ukrajinské občanství v dalších 9 %. </a:t>
            </a:r>
          </a:p>
          <a:p>
            <a:pPr algn="just">
              <a:lnSpc>
                <a:spcPct val="150000"/>
              </a:lnSpc>
              <a:spcBef>
                <a:spcPts val="600"/>
              </a:spcBef>
            </a:pPr>
            <a:r>
              <a:rPr lang="cs-CZ" sz="1100" dirty="0">
                <a:latin typeface="Arial" panose="020B0604020202020204" pitchFamily="34" charset="0"/>
                <a:cs typeface="Arial" panose="020B0604020202020204" pitchFamily="34" charset="0"/>
              </a:rPr>
              <a:t>Srovnání národnosti a země narození poukazuje na jejich silnou provázanost: osoby národnosti české, moravské a slezské se narodily v České republice v téměř 99 % případů. Romové se narodili v České republice v 80,9 % případů, na Slovensku pak v 17,9 %. Osoby s národností polskou měly Českou republiku jako místo narození v 67,2 %, Polsko pak v 30,8 % případů. Osoby s národností německou se narodily v České republice v 81,0 %, ve Spolkové republice Německo pak v 13,6 % případů. Nízký podíl narozených v České republice měly osoby s národností ukrajinskou a ruskou – do 7 %. Jako zemi narození deklarovaly Ukrajinu (87,3 %), resp. Rusko (67,3 %). Necelých 10 % osob s národností ruskou uvedlo, že se narodilo na Ukrajině. Osoby s národností vietnamskou označily Českou republiku jako místo narození v 18,2 % případů, Vietnamskou socialistickou republiku deklarovaly v 75,1 % případů. Tyto údaje dokumentují specifičnost vietnamské komunity, která žije na území naší republiky již minimálně jednu generaci a je pro ni typické, že je tvořena převážně celými rodinami, ve kterých žije nemalé procento dětí narozených již v České republice</a:t>
            </a:r>
            <a:r>
              <a:rPr lang="cs-CZ" sz="1400" dirty="0">
                <a:latin typeface="Arial" panose="020B0604020202020204" pitchFamily="34" charset="0"/>
                <a:cs typeface="Arial" panose="020B0604020202020204" pitchFamily="34" charset="0"/>
              </a:rPr>
              <a:t>.</a:t>
            </a:r>
          </a:p>
        </p:txBody>
      </p:sp>
      <p:sp>
        <p:nvSpPr>
          <p:cNvPr id="7" name="Zástupný symbol pro zápatí 6"/>
          <p:cNvSpPr>
            <a:spLocks noGrp="1"/>
          </p:cNvSpPr>
          <p:nvPr>
            <p:ph type="ftr" sz="quarter" idx="11"/>
          </p:nvPr>
        </p:nvSpPr>
        <p:spPr>
          <a:xfrm>
            <a:off x="464989" y="6482572"/>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10936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p:cNvSpPr>
            <a:spLocks noGrp="1"/>
          </p:cNvSpPr>
          <p:nvPr>
            <p:ph type="ftr" sz="quarter" idx="11"/>
          </p:nvPr>
        </p:nvSpPr>
        <p:spPr>
          <a:xfrm>
            <a:off x="926047" y="6307730"/>
            <a:ext cx="6297612" cy="365125"/>
          </a:xfrm>
        </p:spPr>
        <p:txBody>
          <a:bodyPr/>
          <a:lstStyle/>
          <a:p>
            <a:r>
              <a:rPr lang="en-US" dirty="0"/>
              <a:t>https://www.czso.cz/csu/czso/narodnostni-struktura-obyvatel-2011-aqkd3cosup</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21</a:t>
            </a:fld>
            <a:endParaRPr lang="en-US" dirty="0"/>
          </a:p>
        </p:txBody>
      </p:sp>
      <p:pic>
        <p:nvPicPr>
          <p:cNvPr id="2" name="Obrázek 1">
            <a:extLst>
              <a:ext uri="{FF2B5EF4-FFF2-40B4-BE49-F238E27FC236}">
                <a16:creationId xmlns:a16="http://schemas.microsoft.com/office/drawing/2014/main" id="{4ADD8286-197A-49D2-81CB-BB77925DA8D9}"/>
              </a:ext>
            </a:extLst>
          </p:cNvPr>
          <p:cNvPicPr>
            <a:picLocks noChangeAspect="1"/>
          </p:cNvPicPr>
          <p:nvPr/>
        </p:nvPicPr>
        <p:blipFill>
          <a:blip r:embed="rId2"/>
          <a:stretch>
            <a:fillRect/>
          </a:stretch>
        </p:blipFill>
        <p:spPr>
          <a:xfrm>
            <a:off x="746389" y="446048"/>
            <a:ext cx="7446636" cy="4227337"/>
          </a:xfrm>
          <a:prstGeom prst="rect">
            <a:avLst/>
          </a:prstGeom>
        </p:spPr>
      </p:pic>
      <p:sp>
        <p:nvSpPr>
          <p:cNvPr id="3" name="TextovéPole 2">
            <a:extLst>
              <a:ext uri="{FF2B5EF4-FFF2-40B4-BE49-F238E27FC236}">
                <a16:creationId xmlns:a16="http://schemas.microsoft.com/office/drawing/2014/main" id="{E774A638-1473-4B89-AFDA-238B69F91B7A}"/>
              </a:ext>
            </a:extLst>
          </p:cNvPr>
          <p:cNvSpPr txBox="1"/>
          <p:nvPr/>
        </p:nvSpPr>
        <p:spPr>
          <a:xfrm>
            <a:off x="926047" y="4673385"/>
            <a:ext cx="8006285" cy="1577483"/>
          </a:xfrm>
          <a:prstGeom prst="rect">
            <a:avLst/>
          </a:prstGeom>
          <a:noFill/>
        </p:spPr>
        <p:txBody>
          <a:bodyPr wrap="square" rtlCol="0">
            <a:spAutoFit/>
          </a:bodyPr>
          <a:lstStyle/>
          <a:p>
            <a:pPr algn="just">
              <a:lnSpc>
                <a:spcPct val="150000"/>
              </a:lnSpc>
              <a:spcBef>
                <a:spcPts val="600"/>
              </a:spcBef>
            </a:pPr>
            <a:r>
              <a:rPr lang="cs-CZ" sz="1100" dirty="0" smtClean="0">
                <a:latin typeface="Arial" panose="020B0604020202020204" pitchFamily="34" charset="0"/>
                <a:cs typeface="Arial" panose="020B0604020202020204" pitchFamily="34" charset="0"/>
              </a:rPr>
              <a:t>Věková struktura vietnamské národnosti vypovídá o ekonomických důvodech pobytu Vietnamců na území ČR – podíl osob v produktivním věku (15-64 let) činil 83,3 % populace se zjištěným věkem. Zároveň měli mírně vyšší podíl dětské složky než ostatní národnosti (16,1 %). V řadě případů se u Vietnamců jednalo o rodiny s dětmi. Naopak, mezi nejstarší obyvatele patřili Němci, z nichž osoby starší 65 let tvořily téměř polovinu (46,6 %), dále pak osoby s národností slovenskou a polskou. U Němců, Slováků a Poláků byl nízký podíl dětské složky (dle vyjmenovaného pořadí: 2,5 %, 3,1 %, resp. 6,7 %). </a:t>
            </a:r>
          </a:p>
          <a:p>
            <a:pPr algn="just"/>
            <a:endParaRPr lang="cs-CZ" sz="14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93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5038" y="267309"/>
            <a:ext cx="8596668" cy="1320800"/>
          </a:xfrm>
        </p:spPr>
        <p:txBody>
          <a:bodyPr/>
          <a:lstStyle/>
          <a:p>
            <a:r>
              <a:rPr lang="cs-CZ" dirty="0" smtClean="0"/>
              <a:t>NÁRODNOST VS NÁBOŽENSTVÍ</a:t>
            </a:r>
            <a:endParaRPr lang="cs-CZ" dirty="0"/>
          </a:p>
        </p:txBody>
      </p:sp>
      <p:sp>
        <p:nvSpPr>
          <p:cNvPr id="4" name="Zástupný symbol pro zápatí 3"/>
          <p:cNvSpPr>
            <a:spLocks noGrp="1"/>
          </p:cNvSpPr>
          <p:nvPr>
            <p:ph type="ftr" sz="quarter" idx="11"/>
          </p:nvPr>
        </p:nvSpPr>
        <p:spPr>
          <a:xfrm>
            <a:off x="595038" y="6384652"/>
            <a:ext cx="6297612" cy="365125"/>
          </a:xfrm>
        </p:spPr>
        <p:txBody>
          <a:bodyPr/>
          <a:lstStyle/>
          <a:p>
            <a:r>
              <a:rPr lang="en-US" dirty="0" smtClean="0"/>
              <a:t>www.czso.cz/csu/czso/nabozenska-vira-obyvatel-podle-vysledku-scitani-lidu-2011</a:t>
            </a:r>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t>22</a:t>
            </a:fld>
            <a:endParaRPr lang="en-US" dirty="0"/>
          </a:p>
        </p:txBody>
      </p:sp>
      <p:sp>
        <p:nvSpPr>
          <p:cNvPr id="7" name="Rectangle 1"/>
          <p:cNvSpPr>
            <a:spLocks noChangeArrowheads="1"/>
          </p:cNvSpPr>
          <p:nvPr/>
        </p:nvSpPr>
        <p:spPr bwMode="auto">
          <a:xfrm>
            <a:off x="273224" y="1024059"/>
            <a:ext cx="8480418" cy="409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marL="342900" lvl="0" indent="-342900" algn="just">
              <a:lnSpc>
                <a:spcPct val="150000"/>
              </a:lnSpc>
              <a:spcBef>
                <a:spcPts val="600"/>
              </a:spcBef>
              <a:buClr>
                <a:srgbClr val="90C226"/>
              </a:buClr>
              <a:buSzPct val="80000"/>
              <a:buFont typeface="Wingdings 3" charset="2"/>
              <a:buChar char=""/>
            </a:pPr>
            <a:r>
              <a:rPr lang="cs-CZ" altLang="cs-CZ" sz="1100" dirty="0" smtClean="0">
                <a:latin typeface="Arial" panose="020B0604020202020204" pitchFamily="34" charset="0"/>
                <a:ea typeface="Times New Roman" panose="02020603050405020304" pitchFamily="18" charset="0"/>
                <a:cs typeface="Arial" panose="020B0604020202020204" pitchFamily="34" charset="0"/>
              </a:rPr>
              <a:t>Náboženská </a:t>
            </a:r>
            <a:r>
              <a:rPr lang="cs-CZ" altLang="cs-CZ" sz="1100" dirty="0">
                <a:latin typeface="Arial" panose="020B0604020202020204" pitchFamily="34" charset="0"/>
                <a:ea typeface="Times New Roman" panose="02020603050405020304" pitchFamily="18" charset="0"/>
                <a:cs typeface="Arial" panose="020B0604020202020204" pitchFamily="34" charset="0"/>
              </a:rPr>
              <a:t>víra ve vztahu k národnosti osob potvrdila diferenci v religiozitě jednotlivých národností. Bez ohledu na nižší počty osob, které svou národnost uvedly, lze konstatovat, že ve srovnání s českou národností byla u většiny ostatních zjištěných národností religiozita vyšší, často i </a:t>
            </a:r>
            <a:r>
              <a:rPr lang="cs-CZ" altLang="cs-CZ" sz="1100" dirty="0" smtClean="0">
                <a:latin typeface="Arial" panose="020B0604020202020204" pitchFamily="34" charset="0"/>
                <a:ea typeface="Times New Roman" panose="02020603050405020304" pitchFamily="18" charset="0"/>
                <a:cs typeface="Arial" panose="020B0604020202020204" pitchFamily="34" charset="0"/>
              </a:rPr>
              <a:t>výrazně. Tradičně </a:t>
            </a:r>
            <a:r>
              <a:rPr lang="cs-CZ" altLang="cs-CZ" sz="1100" dirty="0">
                <a:latin typeface="Arial" panose="020B0604020202020204" pitchFamily="34" charset="0"/>
                <a:ea typeface="Times New Roman" panose="02020603050405020304" pitchFamily="18" charset="0"/>
                <a:cs typeface="Arial" panose="020B0604020202020204" pitchFamily="34" charset="0"/>
              </a:rPr>
              <a:t>vysoká religiozita byla především u osob hlásících se k polské </a:t>
            </a:r>
            <a:r>
              <a:rPr lang="cs-CZ" altLang="cs-CZ" sz="1100" dirty="0" smtClean="0">
                <a:latin typeface="Arial" panose="020B0604020202020204" pitchFamily="34" charset="0"/>
                <a:ea typeface="Times New Roman" panose="02020603050405020304" pitchFamily="18" charset="0"/>
                <a:cs typeface="Arial" panose="020B0604020202020204" pitchFamily="34" charset="0"/>
              </a:rPr>
              <a:t>národnosti, </a:t>
            </a:r>
            <a:r>
              <a:rPr lang="cs-CZ" altLang="cs-CZ" sz="1100" dirty="0">
                <a:latin typeface="Arial" panose="020B0604020202020204" pitchFamily="34" charset="0"/>
                <a:ea typeface="Times New Roman" panose="02020603050405020304" pitchFamily="18" charset="0"/>
                <a:cs typeface="Arial" panose="020B0604020202020204" pitchFamily="34" charset="0"/>
              </a:rPr>
              <a:t>kde překračovala více než polovinu všech. Obdobně tomu bylo rovněž u slezské národnosti. </a:t>
            </a:r>
            <a:endParaRPr lang="cs-CZ" altLang="cs-CZ" sz="11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buClr>
                <a:srgbClr val="90C226"/>
              </a:buClr>
              <a:buSzPct val="80000"/>
              <a:buFont typeface="Wingdings 3" charset="2"/>
              <a:buChar char=""/>
            </a:pPr>
            <a:r>
              <a:rPr lang="cs-CZ" altLang="cs-CZ" sz="1100" dirty="0" smtClean="0">
                <a:latin typeface="Arial" panose="020B0604020202020204" pitchFamily="34" charset="0"/>
                <a:ea typeface="Times New Roman" panose="02020603050405020304" pitchFamily="18" charset="0"/>
                <a:cs typeface="Arial" panose="020B0604020202020204" pitchFamily="34" charset="0"/>
              </a:rPr>
              <a:t>Poměrně </a:t>
            </a:r>
            <a:r>
              <a:rPr lang="cs-CZ" altLang="cs-CZ" sz="1100" dirty="0">
                <a:latin typeface="Arial" panose="020B0604020202020204" pitchFamily="34" charset="0"/>
                <a:ea typeface="Times New Roman" panose="02020603050405020304" pitchFamily="18" charset="0"/>
                <a:cs typeface="Arial" panose="020B0604020202020204" pitchFamily="34" charset="0"/>
              </a:rPr>
              <a:t>vysoká religiozita byla také u slovenské národnosti a u národností ruské a ukrajinské. Osoby s národností ruskou a ukrajinskou se hlásily především k Pravoslavné církvi v českých zemích, kde tvořily téměř polovinu (48,2 %) jejich </a:t>
            </a:r>
            <a:r>
              <a:rPr lang="cs-CZ" altLang="cs-CZ" sz="1100" dirty="0" smtClean="0">
                <a:latin typeface="Arial" panose="020B0604020202020204" pitchFamily="34" charset="0"/>
                <a:ea typeface="Times New Roman" panose="02020603050405020304" pitchFamily="18" charset="0"/>
                <a:cs typeface="Arial" panose="020B0604020202020204" pitchFamily="34" charset="0"/>
              </a:rPr>
              <a:t>příznivců.</a:t>
            </a:r>
            <a:endParaRPr lang="cs-CZ" altLang="cs-CZ" sz="1100" dirty="0" smtClean="0"/>
          </a:p>
          <a:p>
            <a:pPr marL="342900" lvl="0" indent="-342900" algn="just">
              <a:lnSpc>
                <a:spcPct val="150000"/>
              </a:lnSpc>
              <a:spcBef>
                <a:spcPts val="600"/>
              </a:spcBef>
              <a:buClr>
                <a:srgbClr val="90C226"/>
              </a:buClr>
              <a:buSzPct val="80000"/>
              <a:buFont typeface="Wingdings 3" charset="2"/>
              <a:buChar char=""/>
            </a:pPr>
            <a:r>
              <a:rPr lang="cs-CZ" altLang="cs-CZ" sz="1100" dirty="0" smtClean="0">
                <a:latin typeface="Arial" panose="020B0604020202020204" pitchFamily="34" charset="0"/>
                <a:ea typeface="Times New Roman" panose="02020603050405020304" pitchFamily="18" charset="0"/>
                <a:cs typeface="Arial" panose="020B0604020202020204" pitchFamily="34" charset="0"/>
              </a:rPr>
              <a:t>Z</a:t>
            </a:r>
            <a:r>
              <a:rPr lang="cs-CZ" altLang="cs-CZ" sz="1100" dirty="0">
                <a:latin typeface="Arial" panose="020B0604020202020204" pitchFamily="34" charset="0"/>
                <a:ea typeface="Times New Roman" panose="02020603050405020304" pitchFamily="18" charset="0"/>
                <a:cs typeface="Arial" panose="020B0604020202020204" pitchFamily="34" charset="0"/>
              </a:rPr>
              <a:t> hlediska absolutního počtu osob byl nejvyšší počet věřících u nejpočetnějších národností české a moravské. V relativním vyjádření byl přitom v případě moravské národnosti podíl věřících téměř dvojnásobný než u národnosti české, a to především díky počtu věřících hlásících se k církvi. Naopak v případě podílu věřících nehlásících se k církvi byl rozdíl minimální. </a:t>
            </a:r>
            <a:endParaRPr lang="cs-CZ" altLang="cs-CZ" sz="1100" dirty="0" smtClean="0"/>
          </a:p>
          <a:p>
            <a:pPr marL="342900" lvl="0" indent="-342900" algn="just">
              <a:lnSpc>
                <a:spcPct val="150000"/>
              </a:lnSpc>
              <a:spcBef>
                <a:spcPts val="600"/>
              </a:spcBef>
              <a:buClr>
                <a:srgbClr val="90C226"/>
              </a:buClr>
              <a:buSzPct val="80000"/>
              <a:buFont typeface="Wingdings 3" charset="2"/>
              <a:buChar char=""/>
            </a:pPr>
            <a:r>
              <a:rPr lang="cs-CZ" altLang="cs-CZ" sz="1100" dirty="0" smtClean="0">
                <a:latin typeface="Arial" panose="020B0604020202020204" pitchFamily="34" charset="0"/>
                <a:ea typeface="Times New Roman" panose="02020603050405020304" pitchFamily="18" charset="0"/>
                <a:cs typeface="Arial" panose="020B0604020202020204" pitchFamily="34" charset="0"/>
              </a:rPr>
              <a:t>S</a:t>
            </a:r>
            <a:r>
              <a:rPr lang="cs-CZ" altLang="cs-CZ" sz="1100" dirty="0">
                <a:latin typeface="Arial" panose="020B0604020202020204" pitchFamily="34" charset="0"/>
                <a:ea typeface="Times New Roman" panose="02020603050405020304" pitchFamily="18" charset="0"/>
                <a:cs typeface="Arial" panose="020B0604020202020204" pitchFamily="34" charset="0"/>
              </a:rPr>
              <a:t> uvedenými údaji souvisí fakt, že osoby, které deklarovaly svůj vztah k víře (ať už uvedly, že jsou věřící nebo že jsou bez víry), měly výrazně nižší podíly nezjištěných odpovědí ve všech ostatních charakteristikách. Byla to tedy skupina respondentů, která vyplnila sčítací formuláře co nejúplněji vč. dobrovolných otázek. Při srovnání struktur s celorepublikovými hodnotami je proto třeba brát v úvahu toto mírné nadhodnocení u osob s uvedeným postojem k víře. Rozdíly relativních údajů nezjištěných odpovědí nejsou ale natolik významné, aby vyhodnocení trendů ovlivnily.</a:t>
            </a:r>
            <a:endParaRPr lang="cs-CZ" altLang="cs-CZ" sz="1100" dirty="0"/>
          </a:p>
          <a:p>
            <a:pPr indent="269882" defTabSz="914423" eaLnBrk="0" fontAlgn="base" hangingPunct="0">
              <a:spcBef>
                <a:spcPct val="0"/>
              </a:spcBef>
              <a:spcAft>
                <a:spcPct val="0"/>
              </a:spcAft>
            </a:pPr>
            <a:endParaRPr lang="cs-CZ" altLang="cs-CZ" sz="1400" dirty="0">
              <a:latin typeface="Arial" panose="020B0604020202020204" pitchFamily="34" charset="0"/>
            </a:endParaRPr>
          </a:p>
        </p:txBody>
      </p:sp>
    </p:spTree>
    <p:extLst>
      <p:ext uri="{BB962C8B-B14F-4D97-AF65-F5344CB8AC3E}">
        <p14:creationId xmlns:p14="http://schemas.microsoft.com/office/powerpoint/2010/main" val="138844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575014" y="609600"/>
            <a:ext cx="7184074" cy="5699760"/>
          </a:xfrm>
          <a:prstGeom prst="rect">
            <a:avLst/>
          </a:prstGeom>
        </p:spPr>
      </p:pic>
      <p:sp>
        <p:nvSpPr>
          <p:cNvPr id="5" name="Zástupný symbol pro číslo snímku 4"/>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300594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171241" y="480913"/>
            <a:ext cx="10058400" cy="1107650"/>
          </a:xfrm>
        </p:spPr>
        <p:txBody>
          <a:bodyPr>
            <a:noAutofit/>
          </a:bodyPr>
          <a:lstStyle/>
          <a:p>
            <a:pPr algn="ctr"/>
            <a:r>
              <a:rPr lang="cs-CZ" sz="3600" cap="none" dirty="0" smtClean="0">
                <a:latin typeface="Arial" panose="020B0604020202020204" pitchFamily="34" charset="0"/>
                <a:cs typeface="Arial" panose="020B0604020202020204" pitchFamily="34" charset="0"/>
              </a:rPr>
              <a:t>CHARAKTERISTIKA VYBRANÝCH KULTURNÍCH MENŠIN A NÁBOŽENSTVÍ</a:t>
            </a:r>
            <a:endParaRPr lang="cs-CZ" sz="3600"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543653" y="1439248"/>
            <a:ext cx="10058400" cy="4683273"/>
          </a:xfrm>
        </p:spPr>
        <p:txBody>
          <a:bodyPr>
            <a:normAutofit/>
          </a:bodyPr>
          <a:lstStyle/>
          <a:p>
            <a:pPr marL="0" indent="0" algn="just">
              <a:buNone/>
            </a:pPr>
            <a:endParaRPr lang="cs-CZ" sz="2400" dirty="0">
              <a:latin typeface="Arial" panose="020B0604020202020204" pitchFamily="34" charset="0"/>
              <a:cs typeface="Arial" panose="020B0604020202020204" pitchFamily="34" charset="0"/>
            </a:endParaRPr>
          </a:p>
          <a:p>
            <a:pPr algn="just"/>
            <a:r>
              <a:rPr lang="cs-CZ" sz="2400" dirty="0">
                <a:latin typeface="Arial" panose="020B0604020202020204" pitchFamily="34" charset="0"/>
                <a:cs typeface="Arial" panose="020B0604020202020204" pitchFamily="34" charset="0"/>
              </a:rPr>
              <a:t>Vybrané kulturní menšiny a náboženství: </a:t>
            </a:r>
          </a:p>
          <a:p>
            <a:pPr marL="0" indent="0" algn="just">
              <a:buNone/>
            </a:pPr>
            <a:r>
              <a:rPr lang="cs-CZ" sz="2400" dirty="0">
                <a:latin typeface="Arial" panose="020B0604020202020204" pitchFamily="34" charset="0"/>
                <a:cs typeface="Arial" panose="020B0604020202020204" pitchFamily="34" charset="0"/>
              </a:rPr>
              <a:t>I. Vietnamská menšina</a:t>
            </a:r>
          </a:p>
          <a:p>
            <a:pPr marL="0" indent="0" algn="just">
              <a:buNone/>
            </a:pPr>
            <a:r>
              <a:rPr lang="cs-CZ" sz="2400" dirty="0" smtClean="0">
                <a:latin typeface="Arial" panose="020B0604020202020204" pitchFamily="34" charset="0"/>
                <a:cs typeface="Arial" panose="020B0604020202020204" pitchFamily="34" charset="0"/>
              </a:rPr>
              <a:t>II</a:t>
            </a:r>
            <a:r>
              <a:rPr lang="cs-CZ" sz="2400" dirty="0">
                <a:latin typeface="Arial" panose="020B0604020202020204" pitchFamily="34" charset="0"/>
                <a:cs typeface="Arial" panose="020B0604020202020204" pitchFamily="34" charset="0"/>
              </a:rPr>
              <a:t>. Muslimská menšina</a:t>
            </a:r>
          </a:p>
          <a:p>
            <a:pPr marL="0" indent="0" algn="just">
              <a:buNone/>
            </a:pPr>
            <a:endParaRPr lang="cs-CZ" sz="2400" dirty="0">
              <a:latin typeface="Arial" panose="020B060402020202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20769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664" y="77585"/>
            <a:ext cx="8596668" cy="1320800"/>
          </a:xfrm>
        </p:spPr>
        <p:txBody>
          <a:bodyPr/>
          <a:lstStyle/>
          <a:p>
            <a:r>
              <a:rPr lang="cs-CZ" dirty="0" smtClean="0"/>
              <a:t>VIETNAMSKÁ MENŠINA I.</a:t>
            </a:r>
            <a:endParaRPr lang="cs-CZ" dirty="0"/>
          </a:p>
        </p:txBody>
      </p:sp>
      <p:sp>
        <p:nvSpPr>
          <p:cNvPr id="9" name="Zástupný symbol pro obsah 8"/>
          <p:cNvSpPr>
            <a:spLocks noGrp="1"/>
          </p:cNvSpPr>
          <p:nvPr>
            <p:ph idx="1"/>
          </p:nvPr>
        </p:nvSpPr>
        <p:spPr>
          <a:xfrm>
            <a:off x="86282" y="1072576"/>
            <a:ext cx="9972118" cy="3880773"/>
          </a:xfrm>
        </p:spPr>
        <p:txBody>
          <a:bodyPr>
            <a:noAutofit/>
          </a:bodyPr>
          <a:lstStyle/>
          <a:p>
            <a:pPr>
              <a:lnSpc>
                <a:spcPct val="150000"/>
              </a:lnSpc>
              <a:spcBef>
                <a:spcPts val="600"/>
              </a:spcBef>
            </a:pPr>
            <a:r>
              <a:rPr lang="cs-CZ" altLang="cs-CZ" sz="1100" dirty="0" smtClean="0">
                <a:latin typeface="Arial" panose="020B0604020202020204" pitchFamily="34" charset="0"/>
                <a:cs typeface="Arial" panose="020B0604020202020204" pitchFamily="34" charset="0"/>
              </a:rPr>
              <a:t>Vietnamská </a:t>
            </a:r>
            <a:r>
              <a:rPr lang="cs-CZ" altLang="cs-CZ" sz="1100" dirty="0">
                <a:latin typeface="Arial" panose="020B0604020202020204" pitchFamily="34" charset="0"/>
                <a:cs typeface="Arial" panose="020B0604020202020204" pitchFamily="34" charset="0"/>
              </a:rPr>
              <a:t>kultura je považována za jednu z nejstarších v regionu jihovýchodní Asie. Vzhledem k bohaté kulturní historii Vietnamu  a působení mnohých duchovních a filozofických proudů je Vietnam často nazýván „křižovatkou jihovýchodní Asie“. I náboženství ve Vietnamu bylo vystaveno mnohým vlivům, které vedly na území Vietnamu k duchovnímu synkretismu (tj. splývání náboženských a kulturních prvků). </a:t>
            </a:r>
            <a:endParaRPr lang="cs-CZ" alt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altLang="cs-CZ" sz="1100" dirty="0" smtClean="0">
                <a:latin typeface="Arial" panose="020B0604020202020204" pitchFamily="34" charset="0"/>
                <a:cs typeface="Arial" panose="020B0604020202020204" pitchFamily="34" charset="0"/>
              </a:rPr>
              <a:t>Vietnamci </a:t>
            </a:r>
            <a:r>
              <a:rPr lang="cs-CZ" altLang="cs-CZ" sz="1100" dirty="0">
                <a:latin typeface="Arial" panose="020B0604020202020204" pitchFamily="34" charset="0"/>
                <a:cs typeface="Arial" panose="020B0604020202020204" pitchFamily="34" charset="0"/>
              </a:rPr>
              <a:t>a Vietnamky, které přijíždějí do ČR, svoji kulturu přizpůsobují českým podmínkám a i na našem území dodržují své důležité svátky a praktikuji náboženské rituály. </a:t>
            </a:r>
            <a:endParaRPr lang="cs-CZ" altLang="cs-CZ" sz="1100" dirty="0" smtClean="0">
              <a:latin typeface="Arial" panose="020B0604020202020204" pitchFamily="34" charset="0"/>
              <a:cs typeface="Arial" panose="020B0604020202020204" pitchFamily="34" charset="0"/>
            </a:endParaRPr>
          </a:p>
          <a:p>
            <a:pPr>
              <a:lnSpc>
                <a:spcPct val="150000"/>
              </a:lnSpc>
              <a:spcBef>
                <a:spcPts val="600"/>
              </a:spcBef>
            </a:pPr>
            <a:r>
              <a:rPr lang="cs-CZ" altLang="cs-CZ" sz="1100" dirty="0" smtClean="0">
                <a:latin typeface="Arial" panose="020B0604020202020204" pitchFamily="34" charset="0"/>
                <a:cs typeface="Arial" panose="020B0604020202020204" pitchFamily="34" charset="0"/>
              </a:rPr>
              <a:t>Nemají </a:t>
            </a:r>
            <a:r>
              <a:rPr lang="cs-CZ" altLang="cs-CZ" sz="1100" dirty="0">
                <a:latin typeface="Arial" panose="020B0604020202020204" pitchFamily="34" charset="0"/>
                <a:cs typeface="Arial" panose="020B0604020202020204" pitchFamily="34" charset="0"/>
              </a:rPr>
              <a:t>většinou problém přijmout do své kultury i evropské (či české) duchovní i světské tradice. Větším úskalím harmonického života zde pro ně bývá například lpění na tradičním fungování rodiny a na více kolektivním soužití i řešení problémů, které je v českých podmínkách leckdy těžce realizovatelné. Nejvíce si toto uvědomují mladí Vietnamci a Vietnamky, kteří v ČR vyrostli. Často u nás také narážejí na nálepkování ze strany české veřejnosti ("Všichni Vietnamci jsou stánkaři", "Vietnamci neplatí daně", "Jedí psy...") a nedostává se jim individuálního přístupu ze strany Čechů, kteří více než jednotlivce a člověka s osobními problémy vidí celou komunitu. K tomu přispívají zásadní mírou média, která se málokdy zabývají konkrétními osudy Vietnamců a Vietnamek u nás žijících, ale píši o vietnamské komunitě jako o jednolité mase. </a:t>
            </a:r>
          </a:p>
          <a:p>
            <a:pPr>
              <a:lnSpc>
                <a:spcPct val="150000"/>
              </a:lnSpc>
              <a:spcBef>
                <a:spcPts val="600"/>
              </a:spcBef>
            </a:pPr>
            <a:r>
              <a:rPr lang="cs-CZ" sz="1100" dirty="0">
                <a:latin typeface="Arial" panose="020B0604020202020204" pitchFamily="34" charset="0"/>
                <a:cs typeface="Arial" panose="020B0604020202020204" pitchFamily="34" charset="0"/>
              </a:rPr>
              <a:t>Éru stánků a tržnic dnes sice stále více nahrazují kamenné obchody, s rostoucími nároky na životní standard uvnitř komunity nachází uplatnění i čím dál více vietnamských odborníků (různí řemeslníci, architekti, počítačoví experti, profesionální fotografové, zpěváci, žurnalisté aj.), přesto většina Vietnamců nadále sleduje stopy svých krajanů. Jazyková bariéra i nedostatek kapitálu mnohým brání v samostatném podnikání či práci bez závislosti na komunitních obchodních sítích a nedostatečná orientace v českém podnikatelském sektoru rovněž nenabízí příliš možností, jak ze zaběhnutých komunitních struktur vykročit</a:t>
            </a:r>
            <a:r>
              <a:rPr lang="cs-CZ" sz="1100" dirty="0" smtClean="0">
                <a:latin typeface="Arial" panose="020B0604020202020204" pitchFamily="34" charset="0"/>
                <a:cs typeface="Arial" panose="020B0604020202020204" pitchFamily="34" charset="0"/>
              </a:rPr>
              <a:t>.</a:t>
            </a:r>
            <a:endParaRPr lang="cs-CZ" sz="1100" dirty="0">
              <a:latin typeface="Arial" panose="020B0604020202020204" pitchFamily="34" charset="0"/>
              <a:cs typeface="Arial" panose="020B0604020202020204" pitchFamily="34" charset="0"/>
            </a:endParaRPr>
          </a:p>
          <a:p>
            <a:endParaRPr lang="cs-CZ" sz="1100" dirty="0">
              <a:latin typeface="Arial" panose="020B0604020202020204" pitchFamily="34" charset="0"/>
              <a:cs typeface="Arial" panose="020B0604020202020204" pitchFamily="34" charset="0"/>
            </a:endParaRPr>
          </a:p>
        </p:txBody>
      </p:sp>
      <p:sp>
        <p:nvSpPr>
          <p:cNvPr id="4" name="Zástupný symbol pro zápatí 3"/>
          <p:cNvSpPr>
            <a:spLocks noGrp="1"/>
          </p:cNvSpPr>
          <p:nvPr>
            <p:ph type="ftr" sz="quarter" idx="11"/>
          </p:nvPr>
        </p:nvSpPr>
        <p:spPr>
          <a:xfrm>
            <a:off x="411327" y="6396184"/>
            <a:ext cx="6297612" cy="365125"/>
          </a:xfrm>
        </p:spPr>
        <p:txBody>
          <a:bodyPr/>
          <a:lstStyle/>
          <a:p>
            <a:r>
              <a:rPr lang="en-US" dirty="0"/>
              <a:t>http://www.cerme.cz/cs/ukazky/vietnamska-mensina-v-cr-nabozenstvi,-kultura,-souziti</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AutoShape 2" descr="http://cerme.cz/ukazka_stud_mat/ext_link.gif">
            <a:hlinkClick r:id="rId2"/>
          </p:cNvPr>
          <p:cNvSpPr>
            <a:spLocks noChangeAspect="1" noChangeArrowheads="1"/>
          </p:cNvSpPr>
          <p:nvPr/>
        </p:nvSpPr>
        <p:spPr bwMode="auto">
          <a:xfrm>
            <a:off x="6778625" y="-3492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57538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77" y="177338"/>
            <a:ext cx="8596668" cy="1320800"/>
          </a:xfrm>
        </p:spPr>
        <p:txBody>
          <a:bodyPr/>
          <a:lstStyle/>
          <a:p>
            <a:r>
              <a:rPr lang="cs-CZ" dirty="0" smtClean="0"/>
              <a:t>VIETNAMSKÁ </a:t>
            </a:r>
            <a:r>
              <a:rPr lang="cs-CZ" dirty="0"/>
              <a:t>MENŠINA </a:t>
            </a:r>
            <a:r>
              <a:rPr lang="cs-CZ" dirty="0" smtClean="0"/>
              <a:t>II</a:t>
            </a:r>
            <a:r>
              <a:rPr lang="cs-CZ" dirty="0"/>
              <a:t>.</a:t>
            </a:r>
          </a:p>
        </p:txBody>
      </p:sp>
      <p:sp>
        <p:nvSpPr>
          <p:cNvPr id="3" name="Zástupný symbol pro obsah 2"/>
          <p:cNvSpPr>
            <a:spLocks noGrp="1"/>
          </p:cNvSpPr>
          <p:nvPr>
            <p:ph idx="1"/>
          </p:nvPr>
        </p:nvSpPr>
        <p:spPr>
          <a:xfrm>
            <a:off x="0" y="955243"/>
            <a:ext cx="8596668" cy="3880773"/>
          </a:xfrm>
        </p:spPr>
        <p:txBody>
          <a:bodyPr>
            <a:normAutofit fontScale="25000" lnSpcReduction="20000"/>
          </a:bodyPr>
          <a:lstStyle/>
          <a:p>
            <a:pPr>
              <a:lnSpc>
                <a:spcPct val="170000"/>
              </a:lnSpc>
              <a:spcBef>
                <a:spcPts val="600"/>
              </a:spcBef>
            </a:pPr>
            <a:r>
              <a:rPr lang="cs-CZ" sz="4400" dirty="0">
                <a:latin typeface="Arial" panose="020B0604020202020204" pitchFamily="34" charset="0"/>
                <a:cs typeface="Arial" panose="020B0604020202020204" pitchFamily="34" charset="0"/>
              </a:rPr>
              <a:t>Nejvýraznější dělení pro ekonomickou i společenskou hierarchii komunity vietnamských migrantů do ČR představuje doba příchodu. Nejvýše stojí tzv. starousedlíci - se zkušenostmi z předrevolučního období, dále společenství porevolučních Vietnamců příchozích v 90. letech (tj. v době, kdy ještě plynuly z podnikání v tržnicích velké zisky). Na nejspodnější části žebříčku se obvykle nacházejí nově příchozí a nezkušení, kteří se současně pro krajany znalé českých poměrů stávají výnosným byznysem v oblasti zprostředkovatelského servisu tlumočnických, překladatelských, právních, ekonomických a dalších služeb. Kvůli jazykové bariéře, neznalosti prostředí, nedostatku času k sebevzdělávání pro pracovní zaneprázdněnost, ale také v důsledku utvrzování privilegovanými jednotlivci v jejich nepostradatelnosti při komunikaci s českými úřady, se na tomto systému stala závislá převážná část komunity</a:t>
            </a:r>
            <a:r>
              <a:rPr lang="cs-CZ" sz="4400" dirty="0" smtClean="0">
                <a:latin typeface="Arial" panose="020B0604020202020204" pitchFamily="34" charset="0"/>
                <a:cs typeface="Arial" panose="020B0604020202020204" pitchFamily="34" charset="0"/>
              </a:rPr>
              <a:t>.</a:t>
            </a:r>
          </a:p>
          <a:p>
            <a:pPr>
              <a:lnSpc>
                <a:spcPct val="170000"/>
              </a:lnSpc>
              <a:spcBef>
                <a:spcPts val="600"/>
              </a:spcBef>
            </a:pPr>
            <a:r>
              <a:rPr lang="cs-CZ" sz="4400" dirty="0">
                <a:latin typeface="Arial" panose="020B0604020202020204" pitchFamily="34" charset="0"/>
                <a:cs typeface="Arial" panose="020B0604020202020204" pitchFamily="34" charset="0"/>
              </a:rPr>
              <a:t>Dalším nečekaným úskalím bývá řeč těla a tzv. neverbální komunikace - třeba úsměv.</a:t>
            </a:r>
          </a:p>
          <a:p>
            <a:pPr>
              <a:lnSpc>
                <a:spcPct val="170000"/>
              </a:lnSpc>
              <a:spcBef>
                <a:spcPts val="600"/>
              </a:spcBef>
            </a:pPr>
            <a:r>
              <a:rPr lang="cs-CZ" sz="4400" dirty="0" smtClean="0">
                <a:latin typeface="Arial" panose="020B0604020202020204" pitchFamily="34" charset="0"/>
                <a:cs typeface="Arial" panose="020B0604020202020204" pitchFamily="34" charset="0"/>
              </a:rPr>
              <a:t>Úsměv </a:t>
            </a:r>
            <a:r>
              <a:rPr lang="cs-CZ" sz="4400" dirty="0">
                <a:latin typeface="Arial" panose="020B0604020202020204" pitchFamily="34" charset="0"/>
                <a:cs typeface="Arial" panose="020B0604020202020204" pitchFamily="34" charset="0"/>
              </a:rPr>
              <a:t>ve Vietnamu nevyjadřuje pouze radost, spokojenost či výsměch, ale lidé se usmívají i v momentech, kdy druhému chtějí sdělit, že se omlouvají, že se cítí trapně, ale i v případě, že nerozumějí, tak to mohou sdělovat úsměvem. Podřízený také většinou není zvyklý dívat se nadřízenému do obličeje - je to považováno za nezdvořilost. Odlišně se také lidem naznačuje nesouhlas, jinak na lidi posunky ukazuje, aby přišli k vám…</a:t>
            </a:r>
          </a:p>
          <a:p>
            <a:pPr>
              <a:lnSpc>
                <a:spcPct val="170000"/>
              </a:lnSpc>
              <a:spcBef>
                <a:spcPts val="600"/>
              </a:spcBef>
            </a:pPr>
            <a:r>
              <a:rPr lang="cs-CZ" sz="4400" dirty="0">
                <a:latin typeface="Arial" panose="020B0604020202020204" pitchFamily="34" charset="0"/>
                <a:cs typeface="Arial" panose="020B0604020202020204" pitchFamily="34" charset="0"/>
              </a:rPr>
              <a:t>Neznamená to však, že všichni Vietnamci budou z komunikace s Čechy zmateni nebo se s námi nedomluví. Jejich porozumění se bude odvíjet od toho, jak jsou v ČR dlouho, jestli přišli z města či z venkova a kolik času tráví pravidelně s Čechy, kolik jim je let a jak dlouho studovali. Také to samozřejmě souvisí s tím, jak zřetelně vyslovuje Čech, se kterým mluví, a jestli si možná nedorozumění obě strany uvědomují a ověřují si, zda si porozuměly</a:t>
            </a:r>
            <a:r>
              <a:rPr lang="cs-CZ" dirty="0"/>
              <a:t>.</a:t>
            </a:r>
          </a:p>
          <a:p>
            <a:pPr>
              <a:lnSpc>
                <a:spcPct val="150000"/>
              </a:lnSpc>
              <a:spcBef>
                <a:spcPts val="600"/>
              </a:spcBef>
            </a:pPr>
            <a:endParaRPr lang="cs-CZ" sz="1100" dirty="0">
              <a:latin typeface="Arial" panose="020B0604020202020204" pitchFamily="34" charset="0"/>
              <a:cs typeface="Arial" panose="020B0604020202020204" pitchFamily="34" charset="0"/>
            </a:endParaRPr>
          </a:p>
          <a:p>
            <a:endParaRPr lang="cs-CZ" dirty="0"/>
          </a:p>
        </p:txBody>
      </p:sp>
      <p:sp>
        <p:nvSpPr>
          <p:cNvPr id="4" name="Zástupný symbol pro zápatí 3"/>
          <p:cNvSpPr>
            <a:spLocks noGrp="1"/>
          </p:cNvSpPr>
          <p:nvPr>
            <p:ph type="ftr" sz="quarter" idx="11"/>
          </p:nvPr>
        </p:nvSpPr>
        <p:spPr>
          <a:xfrm>
            <a:off x="444577" y="6421122"/>
            <a:ext cx="6297612" cy="365125"/>
          </a:xfrm>
        </p:spPr>
        <p:txBody>
          <a:bodyPr/>
          <a:lstStyle/>
          <a:p>
            <a:r>
              <a:rPr lang="en-US" dirty="0"/>
              <a:t>http://www.cerme.cz/cs/ukazky/vietnamska-mensina-v-cr-nabozenstvi,-kultura,-souziti</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402776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335664" y="99181"/>
            <a:ext cx="8596668" cy="1320800"/>
          </a:xfrm>
        </p:spPr>
        <p:txBody>
          <a:bodyPr>
            <a:noAutofit/>
          </a:bodyPr>
          <a:lstStyle/>
          <a:p>
            <a:pPr algn="ctr"/>
            <a:r>
              <a:rPr lang="cs-CZ" sz="4400" dirty="0" smtClean="0"/>
              <a:t>VIETNAMSKÁ </a:t>
            </a:r>
            <a:r>
              <a:rPr lang="cs-CZ" sz="4400" dirty="0"/>
              <a:t>MENŠINA </a:t>
            </a:r>
            <a:r>
              <a:rPr lang="cs-CZ" sz="4400" dirty="0" smtClean="0"/>
              <a:t>III.</a:t>
            </a:r>
            <a:endParaRPr lang="cs-CZ" sz="4400" cap="none" dirty="0">
              <a:latin typeface="Arial" panose="020B0604020202020204" pitchFamily="34" charset="0"/>
              <a:cs typeface="Arial" panose="020B0604020202020204" pitchFamily="34" charset="0"/>
            </a:endParaRPr>
          </a:p>
        </p:txBody>
      </p:sp>
      <p:sp>
        <p:nvSpPr>
          <p:cNvPr id="14" name="Zástupný symbol pro text 13">
            <a:extLst>
              <a:ext uri="{FF2B5EF4-FFF2-40B4-BE49-F238E27FC236}">
                <a16:creationId xmlns:a16="http://schemas.microsoft.com/office/drawing/2014/main" id="{19B867E9-EFA5-4686-BD92-389FA56D795C}"/>
              </a:ext>
            </a:extLst>
          </p:cNvPr>
          <p:cNvSpPr>
            <a:spLocks noGrp="1"/>
          </p:cNvSpPr>
          <p:nvPr>
            <p:ph type="body" idx="1"/>
          </p:nvPr>
        </p:nvSpPr>
        <p:spPr>
          <a:xfrm>
            <a:off x="335664" y="958814"/>
            <a:ext cx="4880919" cy="640080"/>
          </a:xfrm>
        </p:spPr>
        <p:txBody>
          <a:bodyPr/>
          <a:lstStyle/>
          <a:p>
            <a:r>
              <a:rPr lang="cs-CZ" sz="2400" dirty="0">
                <a:solidFill>
                  <a:srgbClr val="C00000"/>
                </a:solidFill>
                <a:latin typeface="Arial" panose="020B0604020202020204" pitchFamily="34" charset="0"/>
                <a:cs typeface="Arial" panose="020B0604020202020204" pitchFamily="34" charset="0"/>
              </a:rPr>
              <a:t>Nevhodné, netolerované</a:t>
            </a: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sz="half" idx="2"/>
          </p:nvPr>
        </p:nvSpPr>
        <p:spPr/>
        <p:txBody>
          <a:bodyPr>
            <a:normAutofit/>
          </a:bodyPr>
          <a:lstStyle/>
          <a:p>
            <a:pPr algn="just"/>
            <a:endParaRPr lang="cs-CZ" sz="2400" dirty="0">
              <a:latin typeface="Arial" panose="020B0604020202020204" pitchFamily="34" charset="0"/>
              <a:cs typeface="Arial" panose="020B0604020202020204" pitchFamily="34" charset="0"/>
            </a:endParaRPr>
          </a:p>
          <a:p>
            <a:pPr marL="0" indent="0" algn="just">
              <a:buNone/>
            </a:pPr>
            <a:r>
              <a:rPr lang="cs-CZ" sz="2400" dirty="0">
                <a:latin typeface="Arial" panose="020B0604020202020204" pitchFamily="34" charset="0"/>
                <a:cs typeface="Arial" panose="020B0604020202020204" pitchFamily="34" charset="0"/>
              </a:rPr>
              <a:t> </a:t>
            </a:r>
          </a:p>
        </p:txBody>
      </p:sp>
      <p:sp>
        <p:nvSpPr>
          <p:cNvPr id="15" name="Zástupný symbol pro obsah 14">
            <a:extLst>
              <a:ext uri="{FF2B5EF4-FFF2-40B4-BE49-F238E27FC236}">
                <a16:creationId xmlns:a16="http://schemas.microsoft.com/office/drawing/2014/main" id="{5FA72496-4F06-403D-B575-A33A9282B745}"/>
              </a:ext>
            </a:extLst>
          </p:cNvPr>
          <p:cNvSpPr>
            <a:spLocks noGrp="1"/>
          </p:cNvSpPr>
          <p:nvPr>
            <p:ph sz="quarter" idx="4"/>
          </p:nvPr>
        </p:nvSpPr>
        <p:spPr>
          <a:xfrm>
            <a:off x="335664" y="1637731"/>
            <a:ext cx="5029200" cy="3630169"/>
          </a:xfrm>
        </p:spPr>
        <p:txBody>
          <a:bodyPr>
            <a:normAutofit/>
          </a:bodyPr>
          <a:lstStyle/>
          <a:p>
            <a:pPr algn="just"/>
            <a:r>
              <a:rPr lang="cs-CZ" sz="1600" dirty="0">
                <a:latin typeface="Arial" panose="020B0604020202020204" pitchFamily="34" charset="0"/>
                <a:cs typeface="Arial" panose="020B0604020202020204" pitchFamily="34" charset="0"/>
              </a:rPr>
              <a:t>Smrkání na veřejnosti</a:t>
            </a:r>
          </a:p>
          <a:p>
            <a:pPr algn="just"/>
            <a:r>
              <a:rPr lang="cs-CZ" sz="1600" dirty="0">
                <a:latin typeface="Arial" panose="020B0604020202020204" pitchFamily="34" charset="0"/>
                <a:cs typeface="Arial" panose="020B0604020202020204" pitchFamily="34" charset="0"/>
              </a:rPr>
              <a:t>Pohled do očí</a:t>
            </a:r>
          </a:p>
          <a:p>
            <a:pPr algn="just"/>
            <a:r>
              <a:rPr lang="cs-CZ" sz="1600" dirty="0">
                <a:latin typeface="Arial" panose="020B0604020202020204" pitchFamily="34" charset="0"/>
                <a:cs typeface="Arial" panose="020B0604020202020204" pitchFamily="34" charset="0"/>
              </a:rPr>
              <a:t>Hlazení po hlavě</a:t>
            </a:r>
          </a:p>
          <a:p>
            <a:pPr algn="just"/>
            <a:r>
              <a:rPr lang="cs-CZ" sz="1600" dirty="0">
                <a:latin typeface="Arial" panose="020B0604020202020204" pitchFamily="34" charset="0"/>
                <a:cs typeface="Arial" panose="020B0604020202020204" pitchFamily="34" charset="0"/>
              </a:rPr>
              <a:t>Přijímání studených tekutin</a:t>
            </a:r>
          </a:p>
          <a:p>
            <a:pPr algn="just"/>
            <a:r>
              <a:rPr lang="cs-CZ" sz="1600" dirty="0">
                <a:latin typeface="Arial" panose="020B0604020202020204" pitchFamily="34" charset="0"/>
                <a:cs typeface="Arial" panose="020B0604020202020204" pitchFamily="34" charset="0"/>
              </a:rPr>
              <a:t>Hlučné, emotivní chování</a:t>
            </a:r>
          </a:p>
          <a:p>
            <a:pPr algn="just"/>
            <a:r>
              <a:rPr lang="cs-CZ" sz="1600" dirty="0">
                <a:latin typeface="Arial" panose="020B0604020202020204" pitchFamily="34" charset="0"/>
                <a:cs typeface="Arial" panose="020B0604020202020204" pitchFamily="34" charset="0"/>
              </a:rPr>
              <a:t>Líbání, objímání na veřejnosti</a:t>
            </a:r>
          </a:p>
          <a:p>
            <a:pPr algn="just"/>
            <a:r>
              <a:rPr lang="cs-CZ" sz="1600" dirty="0">
                <a:latin typeface="Arial" panose="020B0604020202020204" pitchFamily="34" charset="0"/>
                <a:cs typeface="Arial" panose="020B0604020202020204" pitchFamily="34" charset="0"/>
              </a:rPr>
              <a:t>Projevy citů na veřejnosti</a:t>
            </a:r>
          </a:p>
          <a:p>
            <a:pPr algn="just"/>
            <a:r>
              <a:rPr lang="cs-CZ" sz="1600" dirty="0">
                <a:latin typeface="Arial" panose="020B0604020202020204" pitchFamily="34" charset="0"/>
                <a:cs typeface="Arial" panose="020B0604020202020204" pitchFamily="34" charset="0"/>
              </a:rPr>
              <a:t>Stěžování si na okolí či zdravotní problémy</a:t>
            </a:r>
          </a:p>
        </p:txBody>
      </p:sp>
      <p:sp>
        <p:nvSpPr>
          <p:cNvPr id="7" name="Zástupný symbol pro zápatí 6"/>
          <p:cNvSpPr>
            <a:spLocks noGrp="1"/>
          </p:cNvSpPr>
          <p:nvPr>
            <p:ph type="ftr" sz="quarter" idx="11"/>
          </p:nvPr>
        </p:nvSpPr>
        <p:spPr>
          <a:xfrm>
            <a:off x="428404" y="6310637"/>
            <a:ext cx="6297612" cy="365125"/>
          </a:xfrm>
        </p:spPr>
        <p:txBody>
          <a:bodyPr/>
          <a:lstStyle/>
          <a:p>
            <a:r>
              <a:rPr lang="en-US" dirty="0"/>
              <a:t>http://www.cerme.cz/cs/ukazky/vietnamska-mensina-v-cr-nabozenstvi,-kultura,-souziti</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11" name="Zástupný symbol pro obsah 14">
            <a:extLst>
              <a:ext uri="{FF2B5EF4-FFF2-40B4-BE49-F238E27FC236}">
                <a16:creationId xmlns:a16="http://schemas.microsoft.com/office/drawing/2014/main" id="{238BCA28-017A-4298-B1B4-D7CB80BEB659}"/>
              </a:ext>
            </a:extLst>
          </p:cNvPr>
          <p:cNvSpPr txBox="1">
            <a:spLocks/>
          </p:cNvSpPr>
          <p:nvPr/>
        </p:nvSpPr>
        <p:spPr>
          <a:xfrm>
            <a:off x="5667035" y="1637731"/>
            <a:ext cx="5029200" cy="3291840"/>
          </a:xfrm>
          <a:prstGeom prst="rect">
            <a:avLst/>
          </a:prstGeom>
        </p:spPr>
        <p:txBody>
          <a:bodyPr vert="horz" lIns="91440" tIns="45721" rIns="91440" bIns="45721"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indent="-342900" algn="just" defTabSz="457200">
              <a:lnSpc>
                <a:spcPct val="100000"/>
              </a:lnSpc>
              <a:spcBef>
                <a:spcPts val="1000"/>
              </a:spcBef>
              <a:buClr>
                <a:srgbClr val="90C226"/>
              </a:buClr>
              <a:buSzPct val="80000"/>
              <a:buFont typeface="Wingdings 3" charset="2"/>
              <a:buChar char=""/>
            </a:pPr>
            <a:r>
              <a:rPr lang="cs-CZ" sz="1600" dirty="0">
                <a:latin typeface="Arial" panose="020B0604020202020204" pitchFamily="34" charset="0"/>
                <a:cs typeface="Arial" panose="020B0604020202020204" pitchFamily="34" charset="0"/>
              </a:rPr>
              <a:t>Nutný respekt ke hlavě rodiny</a:t>
            </a:r>
          </a:p>
          <a:p>
            <a:pPr marL="342900" indent="-342900" algn="just" defTabSz="457200">
              <a:lnSpc>
                <a:spcPct val="100000"/>
              </a:lnSpc>
              <a:spcBef>
                <a:spcPts val="1000"/>
              </a:spcBef>
              <a:buClr>
                <a:srgbClr val="90C226"/>
              </a:buClr>
              <a:buSzPct val="80000"/>
              <a:buFont typeface="Wingdings 3" charset="2"/>
              <a:buChar char=""/>
            </a:pPr>
            <a:r>
              <a:rPr lang="cs-CZ" sz="1600" dirty="0">
                <a:latin typeface="Arial" panose="020B0604020202020204" pitchFamily="34" charset="0"/>
                <a:cs typeface="Arial" panose="020B0604020202020204" pitchFamily="34" charset="0"/>
              </a:rPr>
              <a:t>Respekt k nedojedeným porcím jídla</a:t>
            </a:r>
          </a:p>
          <a:p>
            <a:pPr marL="342900" indent="-342900" algn="just" defTabSz="457200">
              <a:lnSpc>
                <a:spcPct val="100000"/>
              </a:lnSpc>
              <a:spcBef>
                <a:spcPts val="1000"/>
              </a:spcBef>
              <a:buClr>
                <a:srgbClr val="90C226"/>
              </a:buClr>
              <a:buSzPct val="80000"/>
              <a:buFont typeface="Wingdings 3" charset="2"/>
              <a:buChar char=""/>
            </a:pPr>
            <a:r>
              <a:rPr lang="cs-CZ" sz="1600" dirty="0">
                <a:latin typeface="Arial" panose="020B0604020202020204" pitchFamily="34" charset="0"/>
                <a:cs typeface="Arial" panose="020B0604020202020204" pitchFamily="34" charset="0"/>
              </a:rPr>
              <a:t>Nutné počítat s průtahy při rozhodování</a:t>
            </a:r>
          </a:p>
          <a:p>
            <a:pPr marL="342900" indent="-342900" algn="just" defTabSz="457200">
              <a:lnSpc>
                <a:spcPct val="100000"/>
              </a:lnSpc>
              <a:spcBef>
                <a:spcPts val="1000"/>
              </a:spcBef>
              <a:buClr>
                <a:srgbClr val="90C226"/>
              </a:buClr>
              <a:buSzPct val="80000"/>
              <a:buFont typeface="Wingdings 3" charset="2"/>
              <a:buChar char=""/>
            </a:pPr>
            <a:r>
              <a:rPr lang="cs-CZ" sz="1600" dirty="0">
                <a:latin typeface="Arial" panose="020B0604020202020204" pitchFamily="34" charset="0"/>
                <a:cs typeface="Arial" panose="020B0604020202020204" pitchFamily="34" charset="0"/>
              </a:rPr>
              <a:t>Vyhýbavé odpovědi v případě odmítnutí</a:t>
            </a:r>
          </a:p>
          <a:p>
            <a:pPr marL="342900" lvl="0" indent="-342900" algn="just" defTabSz="457200">
              <a:lnSpc>
                <a:spcPct val="100000"/>
              </a:lnSpc>
              <a:spcBef>
                <a:spcPts val="1000"/>
              </a:spcBef>
              <a:buClr>
                <a:srgbClr val="90C226"/>
              </a:buClr>
              <a:buSzPct val="80000"/>
              <a:buFont typeface="Wingdings 3" charset="2"/>
              <a:buChar char=""/>
            </a:pPr>
            <a:endParaRPr lang="cs-CZ" sz="1600" dirty="0" smtClean="0">
              <a:latin typeface="Arial" panose="020B0604020202020204" pitchFamily="34" charset="0"/>
              <a:cs typeface="Arial" panose="020B0604020202020204" pitchFamily="34" charset="0"/>
            </a:endParaRPr>
          </a:p>
          <a:p>
            <a:pPr algn="just"/>
            <a:endParaRPr lang="cs-CZ" sz="2400" dirty="0">
              <a:latin typeface="Arial" panose="020B0604020202020204" pitchFamily="34" charset="0"/>
              <a:cs typeface="Arial" panose="020B0604020202020204" pitchFamily="34" charset="0"/>
            </a:endParaRPr>
          </a:p>
        </p:txBody>
      </p:sp>
      <p:sp>
        <p:nvSpPr>
          <p:cNvPr id="16" name="Zástupný symbol pro text 13">
            <a:extLst>
              <a:ext uri="{FF2B5EF4-FFF2-40B4-BE49-F238E27FC236}">
                <a16:creationId xmlns:a16="http://schemas.microsoft.com/office/drawing/2014/main" id="{0D9D15DD-EA55-4AB1-A139-FA5CCB53F796}"/>
              </a:ext>
            </a:extLst>
          </p:cNvPr>
          <p:cNvSpPr txBox="1">
            <a:spLocks/>
          </p:cNvSpPr>
          <p:nvPr/>
        </p:nvSpPr>
        <p:spPr>
          <a:xfrm>
            <a:off x="5667035" y="1110838"/>
            <a:ext cx="4880919" cy="640080"/>
          </a:xfrm>
          <a:prstGeom prst="rect">
            <a:avLst/>
          </a:prstGeom>
        </p:spPr>
        <p:txBody>
          <a:bodyPr vert="horz" lIns="91440" tIns="45721" rIns="91440" bIns="45721"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r>
              <a:rPr lang="cs-CZ" sz="2400" b="0" dirty="0">
                <a:solidFill>
                  <a:srgbClr val="C00000"/>
                </a:solidFill>
                <a:latin typeface="Arial" panose="020B0604020202020204" pitchFamily="34" charset="0"/>
                <a:cs typeface="Arial" panose="020B0604020202020204" pitchFamily="34" charset="0"/>
              </a:rPr>
              <a:t>Další specifika</a:t>
            </a:r>
          </a:p>
        </p:txBody>
      </p:sp>
    </p:spTree>
    <p:extLst>
      <p:ext uri="{BB962C8B-B14F-4D97-AF65-F5344CB8AC3E}">
        <p14:creationId xmlns:p14="http://schemas.microsoft.com/office/powerpoint/2010/main" val="286395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9137" y="8313"/>
            <a:ext cx="8596668" cy="1320800"/>
          </a:xfrm>
        </p:spPr>
        <p:txBody>
          <a:bodyPr/>
          <a:lstStyle/>
          <a:p>
            <a:r>
              <a:rPr lang="cs-CZ" dirty="0" smtClean="0"/>
              <a:t>ISLÁMSKÁ MENŠINA I.</a:t>
            </a:r>
            <a:endParaRPr lang="cs-CZ" dirty="0"/>
          </a:p>
        </p:txBody>
      </p:sp>
      <p:sp>
        <p:nvSpPr>
          <p:cNvPr id="3" name="Zástupný symbol pro obsah 2"/>
          <p:cNvSpPr>
            <a:spLocks noGrp="1"/>
          </p:cNvSpPr>
          <p:nvPr>
            <p:ph idx="1"/>
          </p:nvPr>
        </p:nvSpPr>
        <p:spPr>
          <a:xfrm>
            <a:off x="62192" y="460896"/>
            <a:ext cx="9987895" cy="3880773"/>
          </a:xfrm>
        </p:spPr>
        <p:txBody>
          <a:bodyPr>
            <a:normAutofit fontScale="25000" lnSpcReduction="20000"/>
          </a:bodyPr>
          <a:lstStyle/>
          <a:p>
            <a:pPr>
              <a:lnSpc>
                <a:spcPct val="170000"/>
              </a:lnSpc>
              <a:spcBef>
                <a:spcPts val="600"/>
              </a:spcBef>
            </a:pPr>
            <a:r>
              <a:rPr lang="cs-CZ" sz="4400" dirty="0">
                <a:latin typeface="Arial" panose="020B0604020202020204" pitchFamily="34" charset="0"/>
                <a:cs typeface="Arial" panose="020B0604020202020204" pitchFamily="34" charset="0"/>
              </a:rPr>
              <a:t>Islám je samozřejmě v první řadě </a:t>
            </a:r>
            <a:r>
              <a:rPr lang="cs-CZ" sz="4400" dirty="0" smtClean="0">
                <a:latin typeface="Arial" panose="020B0604020202020204" pitchFamily="34" charset="0"/>
                <a:cs typeface="Arial" panose="020B0604020202020204" pitchFamily="34" charset="0"/>
              </a:rPr>
              <a:t>náboženství</a:t>
            </a:r>
            <a:r>
              <a:rPr lang="cs-CZ" sz="4400" dirty="0">
                <a:latin typeface="Arial" panose="020B0604020202020204" pitchFamily="34" charset="0"/>
                <a:cs typeface="Arial" panose="020B0604020202020204" pitchFamily="34" charset="0"/>
              </a:rPr>
              <a:t>. Přináší však i bohatou historii, kulturu, právní řád a způsob </a:t>
            </a:r>
            <a:r>
              <a:rPr lang="cs-CZ" sz="4400" dirty="0" smtClean="0">
                <a:latin typeface="Arial" panose="020B0604020202020204" pitchFamily="34" charset="0"/>
                <a:cs typeface="Arial" panose="020B0604020202020204" pitchFamily="34" charset="0"/>
              </a:rPr>
              <a:t>života. Nejvýznamnějším pro muslimy </a:t>
            </a:r>
            <a:r>
              <a:rPr lang="cs-CZ" sz="4400" dirty="0">
                <a:latin typeface="Arial" panose="020B0604020202020204" pitchFamily="34" charset="0"/>
                <a:cs typeface="Arial" panose="020B0604020202020204" pitchFamily="34" charset="0"/>
              </a:rPr>
              <a:t>je </a:t>
            </a:r>
            <a:r>
              <a:rPr lang="cs-CZ" sz="4400" dirty="0" smtClean="0">
                <a:latin typeface="Arial" panose="020B0604020202020204" pitchFamily="34" charset="0"/>
                <a:cs typeface="Arial" panose="020B0604020202020204" pitchFamily="34" charset="0"/>
              </a:rPr>
              <a:t>dodržování </a:t>
            </a:r>
            <a:r>
              <a:rPr lang="cs-CZ" sz="4400" b="1" dirty="0">
                <a:latin typeface="Arial" panose="020B0604020202020204" pitchFamily="34" charset="0"/>
                <a:cs typeface="Arial" panose="020B0604020202020204" pitchFamily="34" charset="0"/>
              </a:rPr>
              <a:t>pěti pilířů islámu</a:t>
            </a:r>
            <a:r>
              <a:rPr lang="cs-CZ" sz="4400" dirty="0">
                <a:latin typeface="Arial" panose="020B0604020202020204" pitchFamily="34" charset="0"/>
                <a:cs typeface="Arial" panose="020B0604020202020204" pitchFamily="34" charset="0"/>
              </a:rPr>
              <a:t>. </a:t>
            </a:r>
            <a:endParaRPr lang="cs-CZ" sz="4400"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V </a:t>
            </a:r>
            <a:r>
              <a:rPr lang="cs-CZ" sz="4400" dirty="0">
                <a:latin typeface="Arial" panose="020B0604020202020204" pitchFamily="34" charset="0"/>
                <a:cs typeface="Arial" panose="020B0604020202020204" pitchFamily="34" charset="0"/>
              </a:rPr>
              <a:t>první řadě by měl uctívat jediného Boha Alláha a jeho poselství Korán. </a:t>
            </a:r>
            <a:endParaRPr lang="cs-CZ" sz="4400"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Základem </a:t>
            </a:r>
            <a:r>
              <a:rPr lang="cs-CZ" sz="4400" dirty="0">
                <a:latin typeface="Arial" panose="020B0604020202020204" pitchFamily="34" charset="0"/>
                <a:cs typeface="Arial" panose="020B0604020202020204" pitchFamily="34" charset="0"/>
              </a:rPr>
              <a:t>víry je modlitba k Bohu pětkrát denně, </a:t>
            </a:r>
            <a:endParaRPr lang="cs-CZ" sz="4400"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postit </a:t>
            </a:r>
            <a:r>
              <a:rPr lang="cs-CZ" sz="4400" dirty="0">
                <a:latin typeface="Arial" panose="020B0604020202020204" pitchFamily="34" charset="0"/>
                <a:cs typeface="Arial" panose="020B0604020202020204" pitchFamily="34" charset="0"/>
              </a:rPr>
              <a:t>se během Ramadánu </a:t>
            </a: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udělovat </a:t>
            </a:r>
            <a:r>
              <a:rPr lang="cs-CZ" sz="4400" dirty="0">
                <a:latin typeface="Arial" panose="020B0604020202020204" pitchFamily="34" charset="0"/>
                <a:cs typeface="Arial" panose="020B0604020202020204" pitchFamily="34" charset="0"/>
              </a:rPr>
              <a:t>potřebným „</a:t>
            </a:r>
            <a:r>
              <a:rPr lang="cs-CZ" sz="4400" dirty="0" err="1">
                <a:latin typeface="Arial" panose="020B0604020202020204" pitchFamily="34" charset="0"/>
                <a:cs typeface="Arial" panose="020B0604020202020204" pitchFamily="34" charset="0"/>
              </a:rPr>
              <a:t>zakát</a:t>
            </a:r>
            <a:r>
              <a:rPr lang="cs-CZ" sz="4400" dirty="0">
                <a:latin typeface="Arial" panose="020B0604020202020204" pitchFamily="34" charset="0"/>
                <a:cs typeface="Arial" panose="020B0604020202020204" pitchFamily="34" charset="0"/>
              </a:rPr>
              <a:t>“. Jedná se o </a:t>
            </a:r>
            <a:r>
              <a:rPr lang="cs-CZ" sz="4400" dirty="0" smtClean="0">
                <a:latin typeface="Arial" panose="020B0604020202020204" pitchFamily="34" charset="0"/>
                <a:cs typeface="Arial" panose="020B0604020202020204" pitchFamily="34" charset="0"/>
              </a:rPr>
              <a:t>almužnu</a:t>
            </a:r>
            <a:r>
              <a:rPr lang="cs-CZ" sz="4400" dirty="0">
                <a:latin typeface="Arial" panose="020B0604020202020204" pitchFamily="34" charset="0"/>
                <a:cs typeface="Arial" panose="020B0604020202020204" pitchFamily="34" charset="0"/>
              </a:rPr>
              <a:t>, kterou muslim vyjadřuje své cítění s chudší vrstvou obyvatel. </a:t>
            </a:r>
            <a:endParaRPr lang="cs-CZ" sz="4400"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Měl </a:t>
            </a:r>
            <a:r>
              <a:rPr lang="cs-CZ" sz="4400" dirty="0">
                <a:latin typeface="Arial" panose="020B0604020202020204" pitchFamily="34" charset="0"/>
                <a:cs typeface="Arial" panose="020B0604020202020204" pitchFamily="34" charset="0"/>
              </a:rPr>
              <a:t>by věřit v </a:t>
            </a:r>
            <a:r>
              <a:rPr lang="cs-CZ" sz="4400" dirty="0" smtClean="0">
                <a:latin typeface="Arial" panose="020B0604020202020204" pitchFamily="34" charset="0"/>
                <a:cs typeface="Arial" panose="020B0604020202020204" pitchFamily="34" charset="0"/>
              </a:rPr>
              <a:t>Korán jakožto </a:t>
            </a:r>
            <a:r>
              <a:rPr lang="cs-CZ" sz="4400" dirty="0">
                <a:latin typeface="Arial" panose="020B0604020202020204" pitchFamily="34" charset="0"/>
                <a:cs typeface="Arial" panose="020B0604020202020204" pitchFamily="34" charset="0"/>
              </a:rPr>
              <a:t>Slovo </a:t>
            </a:r>
            <a:r>
              <a:rPr lang="cs-CZ" sz="4400" dirty="0" smtClean="0">
                <a:latin typeface="Arial" panose="020B0604020202020204" pitchFamily="34" charset="0"/>
                <a:cs typeface="Arial" panose="020B0604020202020204" pitchFamily="34" charset="0"/>
              </a:rPr>
              <a:t>boží</a:t>
            </a:r>
            <a:r>
              <a:rPr lang="cs-CZ" sz="4400" dirty="0">
                <a:latin typeface="Arial" panose="020B0604020202020204" pitchFamily="34" charset="0"/>
                <a:cs typeface="Arial" panose="020B0604020202020204" pitchFamily="34" charset="0"/>
              </a:rPr>
              <a:t>, věřit v Soudný Den, přijmout islám za své jediné </a:t>
            </a:r>
            <a:r>
              <a:rPr lang="cs-CZ" sz="4400" dirty="0" smtClean="0">
                <a:latin typeface="Arial" panose="020B0604020202020204" pitchFamily="34" charset="0"/>
                <a:cs typeface="Arial" panose="020B0604020202020204" pitchFamily="34" charset="0"/>
              </a:rPr>
              <a:t>náboženství </a:t>
            </a:r>
            <a:r>
              <a:rPr lang="cs-CZ" sz="4400" dirty="0">
                <a:latin typeface="Arial" panose="020B0604020202020204" pitchFamily="34" charset="0"/>
                <a:cs typeface="Arial" panose="020B0604020202020204" pitchFamily="34" charset="0"/>
              </a:rPr>
              <a:t>a neuctívat nic a nikoho kromě </a:t>
            </a:r>
            <a:endParaRPr lang="cs-CZ" sz="4400" dirty="0" smtClean="0">
              <a:latin typeface="Arial" panose="020B0604020202020204" pitchFamily="34" charset="0"/>
              <a:cs typeface="Arial" panose="020B0604020202020204" pitchFamily="34" charset="0"/>
            </a:endParaRPr>
          </a:p>
          <a:p>
            <a:pPr>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V </a:t>
            </a:r>
            <a:r>
              <a:rPr lang="cs-CZ" sz="4400" dirty="0">
                <a:latin typeface="Arial" panose="020B0604020202020204" pitchFamily="34" charset="0"/>
                <a:cs typeface="Arial" panose="020B0604020202020204" pitchFamily="34" charset="0"/>
              </a:rPr>
              <a:t>neposlední řadě by měl alespoň jednou za život vykonat pouť do Mekky. </a:t>
            </a:r>
            <a:r>
              <a:rPr lang="cs-CZ" sz="4400" dirty="0" smtClean="0">
                <a:latin typeface="Arial" panose="020B0604020202020204" pitchFamily="34" charset="0"/>
                <a:cs typeface="Arial" panose="020B0604020202020204" pitchFamily="34" charset="0"/>
              </a:rPr>
              <a:t>(nepovinný)</a:t>
            </a:r>
          </a:p>
          <a:p>
            <a:pPr>
              <a:lnSpc>
                <a:spcPct val="170000"/>
              </a:lnSpc>
              <a:spcBef>
                <a:spcPts val="600"/>
              </a:spcBef>
            </a:pPr>
            <a:r>
              <a:rPr lang="cs-CZ" sz="4400" dirty="0" smtClean="0">
                <a:latin typeface="Arial" panose="020B0604020202020204" pitchFamily="34" charset="0"/>
                <a:cs typeface="Arial" panose="020B0604020202020204" pitchFamily="34" charset="0"/>
              </a:rPr>
              <a:t>Svatá </a:t>
            </a:r>
            <a:r>
              <a:rPr lang="cs-CZ" sz="4400" dirty="0">
                <a:latin typeface="Arial" panose="020B0604020202020204" pitchFamily="34" charset="0"/>
                <a:cs typeface="Arial" panose="020B0604020202020204" pitchFamily="34" charset="0"/>
              </a:rPr>
              <a:t>kniha zdůrazňuje čistotu těla, čistotu místa a zejména oblečení, </a:t>
            </a:r>
            <a:r>
              <a:rPr lang="cs-CZ" sz="4400" dirty="0" smtClean="0">
                <a:latin typeface="Arial" panose="020B0604020202020204" pitchFamily="34" charset="0"/>
                <a:cs typeface="Arial" panose="020B0604020202020204" pitchFamily="34" charset="0"/>
              </a:rPr>
              <a:t>náležité </a:t>
            </a:r>
            <a:r>
              <a:rPr lang="cs-CZ" sz="4400" dirty="0">
                <a:latin typeface="Arial" panose="020B0604020202020204" pitchFamily="34" charset="0"/>
                <a:cs typeface="Arial" panose="020B0604020202020204" pitchFamily="34" charset="0"/>
              </a:rPr>
              <a:t>odění (zakrytí stydkých míst; rozumějme u </a:t>
            </a:r>
            <a:r>
              <a:rPr lang="cs-CZ" sz="4400" dirty="0" smtClean="0">
                <a:latin typeface="Arial" panose="020B0604020202020204" pitchFamily="34" charset="0"/>
                <a:cs typeface="Arial" panose="020B0604020202020204" pitchFamily="34" charset="0"/>
              </a:rPr>
              <a:t>mužů </a:t>
            </a:r>
            <a:r>
              <a:rPr lang="cs-CZ" sz="4400" dirty="0">
                <a:latin typeface="Arial" panose="020B0604020202020204" pitchFamily="34" charset="0"/>
                <a:cs typeface="Arial" panose="020B0604020202020204" pitchFamily="34" charset="0"/>
              </a:rPr>
              <a:t>vše mezi pupkem a koleny a u </a:t>
            </a:r>
            <a:r>
              <a:rPr lang="cs-CZ" sz="4400" dirty="0" smtClean="0">
                <a:latin typeface="Arial" panose="020B0604020202020204" pitchFamily="34" charset="0"/>
                <a:cs typeface="Arial" panose="020B0604020202020204" pitchFamily="34" charset="0"/>
              </a:rPr>
              <a:t>žen </a:t>
            </a:r>
            <a:r>
              <a:rPr lang="cs-CZ" sz="4400" dirty="0">
                <a:latin typeface="Arial" panose="020B0604020202020204" pitchFamily="34" charset="0"/>
                <a:cs typeface="Arial" panose="020B0604020202020204" pitchFamily="34" charset="0"/>
              </a:rPr>
              <a:t>celé tělo kromě obličeje a rukou od </a:t>
            </a:r>
            <a:r>
              <a:rPr lang="cs-CZ" sz="4400" dirty="0" smtClean="0">
                <a:latin typeface="Arial" panose="020B0604020202020204" pitchFamily="34" charset="0"/>
                <a:cs typeface="Arial" panose="020B0604020202020204" pitchFamily="34" charset="0"/>
              </a:rPr>
              <a:t>zápěstí) Oblečení </a:t>
            </a:r>
            <a:r>
              <a:rPr lang="cs-CZ" sz="4400" dirty="0">
                <a:latin typeface="Arial" panose="020B0604020202020204" pitchFamily="34" charset="0"/>
                <a:cs typeface="Arial" panose="020B0604020202020204" pitchFamily="34" charset="0"/>
              </a:rPr>
              <a:t>se </a:t>
            </a:r>
            <a:r>
              <a:rPr lang="cs-CZ" sz="4400" dirty="0" smtClean="0">
                <a:latin typeface="Arial" panose="020B0604020202020204" pitchFamily="34" charset="0"/>
                <a:cs typeface="Arial" panose="020B0604020202020204" pitchFamily="34" charset="0"/>
              </a:rPr>
              <a:t>považuje </a:t>
            </a:r>
            <a:r>
              <a:rPr lang="cs-CZ" sz="4400" dirty="0">
                <a:latin typeface="Arial" panose="020B0604020202020204" pitchFamily="34" charset="0"/>
                <a:cs typeface="Arial" panose="020B0604020202020204" pitchFamily="34" charset="0"/>
              </a:rPr>
              <a:t>za čisté, pokud nepřišlo do kontaktu s něčím poskvrňujícím. „Takovéto nečisté, poskvrňující věci jsou víno a lihoviny, nečistá zvířata (vepři, psi), zdechliny (</a:t>
            </a:r>
            <a:r>
              <a:rPr lang="cs-CZ" sz="4400" dirty="0" smtClean="0">
                <a:latin typeface="Arial" panose="020B0604020202020204" pitchFamily="34" charset="0"/>
                <a:cs typeface="Arial" panose="020B0604020202020204" pitchFamily="34" charset="0"/>
              </a:rPr>
              <a:t>každé </a:t>
            </a:r>
            <a:r>
              <a:rPr lang="cs-CZ" sz="4400" dirty="0">
                <a:latin typeface="Arial" panose="020B0604020202020204" pitchFamily="34" charset="0"/>
                <a:cs typeface="Arial" panose="020B0604020202020204" pitchFamily="34" charset="0"/>
              </a:rPr>
              <a:t>zvíře, které nebylo </a:t>
            </a:r>
            <a:r>
              <a:rPr lang="cs-CZ" sz="4400" dirty="0" smtClean="0">
                <a:latin typeface="Arial" panose="020B0604020202020204" pitchFamily="34" charset="0"/>
                <a:cs typeface="Arial" panose="020B0604020202020204" pitchFamily="34" charset="0"/>
              </a:rPr>
              <a:t>náležitě </a:t>
            </a:r>
            <a:r>
              <a:rPr lang="cs-CZ" sz="4400" dirty="0">
                <a:latin typeface="Arial" panose="020B0604020202020204" pitchFamily="34" charset="0"/>
                <a:cs typeface="Arial" panose="020B0604020202020204" pitchFamily="34" charset="0"/>
              </a:rPr>
              <a:t>usmrceno, mimo ryby a hmyz), krev, hnis, zvratky a výkaly (ale nikoli </a:t>
            </a:r>
            <a:r>
              <a:rPr lang="cs-CZ" sz="4400" dirty="0" smtClean="0">
                <a:latin typeface="Arial" panose="020B0604020202020204" pitchFamily="34" charset="0"/>
                <a:cs typeface="Arial" panose="020B0604020202020204" pitchFamily="34" charset="0"/>
              </a:rPr>
              <a:t>slzy</a:t>
            </a:r>
            <a:r>
              <a:rPr lang="cs-CZ" sz="4400" dirty="0">
                <a:latin typeface="Arial" panose="020B0604020202020204" pitchFamily="34" charset="0"/>
                <a:cs typeface="Arial" panose="020B0604020202020204" pitchFamily="34" charset="0"/>
              </a:rPr>
              <a:t>, pot nebo hlen) a mléko nejedlých </a:t>
            </a:r>
            <a:r>
              <a:rPr lang="cs-CZ" sz="4400" dirty="0" smtClean="0">
                <a:latin typeface="Arial" panose="020B0604020202020204" pitchFamily="34" charset="0"/>
                <a:cs typeface="Arial" panose="020B0604020202020204" pitchFamily="34" charset="0"/>
              </a:rPr>
              <a:t>zvířat.</a:t>
            </a:r>
          </a:p>
          <a:p>
            <a:pPr>
              <a:lnSpc>
                <a:spcPct val="170000"/>
              </a:lnSpc>
              <a:spcBef>
                <a:spcPts val="600"/>
              </a:spcBef>
            </a:pPr>
            <a:r>
              <a:rPr lang="cs-CZ" sz="4400" dirty="0">
                <a:latin typeface="Arial" panose="020B0604020202020204" pitchFamily="34" charset="0"/>
                <a:cs typeface="Arial" panose="020B0604020202020204" pitchFamily="34" charset="0"/>
              </a:rPr>
              <a:t>Přesný počet muslimů v Česku je velkou </a:t>
            </a:r>
            <a:r>
              <a:rPr lang="cs-CZ" sz="4400" dirty="0" smtClean="0">
                <a:latin typeface="Arial" panose="020B0604020202020204" pitchFamily="34" charset="0"/>
                <a:cs typeface="Arial" panose="020B0604020202020204" pitchFamily="34" charset="0"/>
              </a:rPr>
              <a:t>neznámou. Oficiální </a:t>
            </a:r>
            <a:r>
              <a:rPr lang="cs-CZ" sz="4400" dirty="0">
                <a:latin typeface="Arial" panose="020B0604020202020204" pitchFamily="34" charset="0"/>
                <a:cs typeface="Arial" panose="020B0604020202020204" pitchFamily="34" charset="0"/>
              </a:rPr>
              <a:t>zdroje jim totiž příliš nepomáhají. Například v rámci sčítání lidu v roce 2011 uvedlo 1 921 obyvatel jako svou víru islám a dalších 1 437 se přihlásilo k Ústředí muslimských obcí. Dohromady tedy 3 358 </a:t>
            </a:r>
            <a:r>
              <a:rPr lang="cs-CZ" sz="4400" dirty="0" smtClean="0">
                <a:latin typeface="Arial" panose="020B0604020202020204" pitchFamily="34" charset="0"/>
                <a:cs typeface="Arial" panose="020B0604020202020204" pitchFamily="34" charset="0"/>
              </a:rPr>
              <a:t>muslimů. Jenže </a:t>
            </a:r>
            <a:r>
              <a:rPr lang="cs-CZ" sz="4400" dirty="0">
                <a:latin typeface="Arial" panose="020B0604020202020204" pitchFamily="34" charset="0"/>
                <a:cs typeface="Arial" panose="020B0604020202020204" pitchFamily="34" charset="0"/>
              </a:rPr>
              <a:t>je tu problém, téměř polovina všech obyvatel České republiky, přes 4,6 milionu lidí, nechala tuto nepovinnou kolonku s vyznáním prázdnou. Kolik z nich bylo muslimů, nikdo netuší.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dirty="0">
                <a:latin typeface="Arial" panose="020B0604020202020204" pitchFamily="34" charset="0"/>
                <a:cs typeface="Arial" panose="020B0604020202020204" pitchFamily="34" charset="0"/>
              </a:rPr>
              <a:t>Soužití rozličných kultur není žádnou </a:t>
            </a:r>
            <a:r>
              <a:rPr lang="cs-CZ" sz="4400" dirty="0" err="1">
                <a:latin typeface="Arial" panose="020B0604020202020204" pitchFamily="34" charset="0"/>
                <a:cs typeface="Arial" panose="020B0604020202020204" pitchFamily="34" charset="0"/>
              </a:rPr>
              <a:t>neomarxistickou</a:t>
            </a:r>
            <a:r>
              <a:rPr lang="cs-CZ" sz="4400" dirty="0">
                <a:latin typeface="Arial" panose="020B0604020202020204" pitchFamily="34" charset="0"/>
                <a:cs typeface="Arial" panose="020B0604020202020204" pitchFamily="34" charset="0"/>
              </a:rPr>
              <a:t> ideologií. Politolog Pavel Barša podotýká: „Dříve, než je multikulturalismus politickým programem, je totiž sociálním faktem.“ Nezbytné je proto hledání společného </a:t>
            </a:r>
            <a:r>
              <a:rPr lang="cs-CZ" sz="4400" dirty="0" smtClean="0">
                <a:latin typeface="Arial" panose="020B0604020202020204" pitchFamily="34" charset="0"/>
                <a:cs typeface="Arial" panose="020B0604020202020204" pitchFamily="34" charset="0"/>
              </a:rPr>
              <a:t>prostoru. Případné </a:t>
            </a:r>
            <a:r>
              <a:rPr lang="cs-CZ" sz="4400" dirty="0">
                <a:latin typeface="Arial" panose="020B0604020202020204" pitchFamily="34" charset="0"/>
                <a:cs typeface="Arial" panose="020B0604020202020204" pitchFamily="34" charset="0"/>
              </a:rPr>
              <a:t>komunity tvořené uprchlíky nesmíme vnímat jako špióny islamistů, přestože by to odpovídalo našim </a:t>
            </a:r>
            <a:r>
              <a:rPr lang="cs-CZ" sz="4400" dirty="0" smtClean="0">
                <a:latin typeface="Arial" panose="020B0604020202020204" pitchFamily="34" charset="0"/>
                <a:cs typeface="Arial" panose="020B0604020202020204" pitchFamily="34" charset="0"/>
              </a:rPr>
              <a:t>tradicím. Stejně </a:t>
            </a:r>
            <a:r>
              <a:rPr lang="cs-CZ" sz="4400" dirty="0">
                <a:latin typeface="Arial" panose="020B0604020202020204" pitchFamily="34" charset="0"/>
                <a:cs typeface="Arial" panose="020B0604020202020204" pitchFamily="34" charset="0"/>
              </a:rPr>
              <a:t>tak nejsou komoditou, kterou k nám přivál volný trh a my ji musíme správně zužitkovat a při nízkých výnosech odkopnout. Předejdeme tak zklamání, že „z těch přivandrovalců vlastně nic nemáme!“ Uprchlíci potřebují především naši podporu.</a:t>
            </a:r>
            <a:br>
              <a:rPr lang="cs-CZ" sz="4400" dirty="0">
                <a:latin typeface="Arial" panose="020B0604020202020204" pitchFamily="34" charset="0"/>
                <a:cs typeface="Arial" panose="020B0604020202020204" pitchFamily="34" charset="0"/>
              </a:rPr>
            </a:br>
            <a:endParaRPr lang="cs-CZ" sz="4400" dirty="0" smtClean="0">
              <a:latin typeface="Arial" panose="020B0604020202020204" pitchFamily="34" charset="0"/>
              <a:cs typeface="Arial" panose="020B0604020202020204" pitchFamily="34" charset="0"/>
            </a:endParaRPr>
          </a:p>
          <a:p>
            <a:pPr marL="0" indent="0">
              <a:lnSpc>
                <a:spcPct val="170000"/>
              </a:lnSpc>
              <a:spcBef>
                <a:spcPts val="600"/>
              </a:spcBef>
              <a:buNone/>
            </a:pPr>
            <a:endParaRPr lang="cs-CZ" sz="4400" dirty="0">
              <a:latin typeface="Arial" panose="020B0604020202020204" pitchFamily="34" charset="0"/>
              <a:cs typeface="Arial" panose="020B0604020202020204" pitchFamily="34" charset="0"/>
            </a:endParaRPr>
          </a:p>
          <a:p>
            <a:pPr>
              <a:lnSpc>
                <a:spcPct val="170000"/>
              </a:lnSpc>
              <a:spcBef>
                <a:spcPts val="600"/>
              </a:spcBef>
            </a:pPr>
            <a:endParaRPr lang="cs-CZ" sz="4400" dirty="0" smtClean="0">
              <a:latin typeface="Arial" panose="020B0604020202020204" pitchFamily="34" charset="0"/>
              <a:cs typeface="Arial" panose="020B0604020202020204" pitchFamily="34" charset="0"/>
            </a:endParaRPr>
          </a:p>
          <a:p>
            <a:endParaRPr lang="cs-CZ" sz="1100" dirty="0">
              <a:latin typeface="Arial" panose="020B0604020202020204" pitchFamily="34" charset="0"/>
              <a:cs typeface="Arial" panose="020B0604020202020204" pitchFamily="34" charset="0"/>
            </a:endParaRPr>
          </a:p>
          <a:p>
            <a:endParaRPr lang="cs-CZ" sz="1100" dirty="0" smtClean="0">
              <a:latin typeface="Arial" panose="020B0604020202020204" pitchFamily="34" charset="0"/>
              <a:cs typeface="Arial" panose="020B0604020202020204" pitchFamily="34" charset="0"/>
            </a:endParaRPr>
          </a:p>
        </p:txBody>
      </p:sp>
      <p:sp>
        <p:nvSpPr>
          <p:cNvPr id="4" name="Zástupný symbol pro zápatí 3"/>
          <p:cNvSpPr>
            <a:spLocks noGrp="1"/>
          </p:cNvSpPr>
          <p:nvPr>
            <p:ph type="ftr" sz="quarter" idx="11"/>
          </p:nvPr>
        </p:nvSpPr>
        <p:spPr>
          <a:xfrm>
            <a:off x="378076" y="6406487"/>
            <a:ext cx="6297612" cy="365125"/>
          </a:xfrm>
        </p:spPr>
        <p:txBody>
          <a:bodyPr/>
          <a:lstStyle/>
          <a:p>
            <a:r>
              <a:rPr lang="cs-CZ" dirty="0">
                <a:solidFill>
                  <a:schemeClr val="bg1">
                    <a:lumMod val="50000"/>
                  </a:schemeClr>
                </a:solidFill>
              </a:rPr>
              <a:t>KROPÁČEK, Luboš. Duchovní cesty islámu. 4. vyd. Praha: Vyšehrad, 2006, s.108</a:t>
            </a:r>
            <a:endParaRPr lang="cs-CZ" dirty="0" smtClean="0">
              <a:solidFill>
                <a:schemeClr val="bg1">
                  <a:lumMod val="50000"/>
                </a:schemeClr>
              </a:solidFill>
            </a:endParaRPr>
          </a:p>
          <a:p>
            <a:r>
              <a:rPr lang="cs-CZ" dirty="0" smtClean="0">
                <a:solidFill>
                  <a:schemeClr val="bg1">
                    <a:lumMod val="50000"/>
                  </a:schemeClr>
                </a:solidFill>
                <a:hlinkClick r:id="rId2"/>
              </a:rPr>
              <a:t>www.cszu.cz</a:t>
            </a:r>
            <a:endParaRPr lang="cs-CZ" dirty="0" smtClean="0">
              <a:solidFill>
                <a:schemeClr val="bg1">
                  <a:lumMod val="50000"/>
                </a:schemeClr>
              </a:solidFill>
            </a:endParaRPr>
          </a:p>
          <a:p>
            <a:r>
              <a:rPr lang="en-US" dirty="0"/>
              <a:t>http://denikreferendum.cz/clanek/22308-myty-o-souziti-s-muslimy</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22011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326611" y="176470"/>
            <a:ext cx="8596668" cy="1320800"/>
          </a:xfrm>
        </p:spPr>
        <p:txBody>
          <a:bodyPr>
            <a:noAutofit/>
          </a:bodyPr>
          <a:lstStyle/>
          <a:p>
            <a:pPr algn="ctr"/>
            <a:r>
              <a:rPr lang="cs-CZ" cap="none" dirty="0" smtClean="0">
                <a:cs typeface="Arial" panose="020B0604020202020204" pitchFamily="34" charset="0"/>
              </a:rPr>
              <a:t>ISLÁMSKÁ MENŠINA II.</a:t>
            </a:r>
            <a:endParaRPr lang="cs-CZ" cap="none" dirty="0">
              <a:cs typeface="Arial" panose="020B0604020202020204" pitchFamily="34" charset="0"/>
            </a:endParaRPr>
          </a:p>
        </p:txBody>
      </p:sp>
      <p:sp>
        <p:nvSpPr>
          <p:cNvPr id="13" name="Zástupný symbol pro text 12">
            <a:extLst>
              <a:ext uri="{FF2B5EF4-FFF2-40B4-BE49-F238E27FC236}">
                <a16:creationId xmlns:a16="http://schemas.microsoft.com/office/drawing/2014/main" id="{AE7886CB-1A23-40EF-AFEF-5907C91D7A35}"/>
              </a:ext>
            </a:extLst>
          </p:cNvPr>
          <p:cNvSpPr>
            <a:spLocks noGrp="1"/>
          </p:cNvSpPr>
          <p:nvPr>
            <p:ph type="body" idx="1"/>
          </p:nvPr>
        </p:nvSpPr>
        <p:spPr>
          <a:xfrm>
            <a:off x="326611" y="1071928"/>
            <a:ext cx="4185623" cy="576262"/>
          </a:xfrm>
        </p:spPr>
        <p:txBody>
          <a:bodyPr/>
          <a:lstStyle/>
          <a:p>
            <a:r>
              <a:rPr lang="cs-CZ" sz="2400" dirty="0">
                <a:solidFill>
                  <a:srgbClr val="C00000"/>
                </a:solidFill>
                <a:latin typeface="Arial" panose="020B0604020202020204" pitchFamily="34" charset="0"/>
                <a:cs typeface="Arial" panose="020B0604020202020204" pitchFamily="34" charset="0"/>
              </a:rPr>
              <a:t>Vhodné či tolerované</a:t>
            </a: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sz="half" idx="2"/>
          </p:nvPr>
        </p:nvSpPr>
        <p:spPr>
          <a:xfrm>
            <a:off x="260109" y="1776941"/>
            <a:ext cx="4185623" cy="3304117"/>
          </a:xfrm>
        </p:spPr>
        <p:txBody>
          <a:bodyPr>
            <a:normAutofit/>
          </a:bodyPr>
          <a:lstStyle/>
          <a:p>
            <a:pPr algn="just"/>
            <a:r>
              <a:rPr lang="cs-CZ" sz="1600" dirty="0">
                <a:latin typeface="Arial" panose="020B0604020202020204" pitchFamily="34" charset="0"/>
                <a:cs typeface="Arial" panose="020B0604020202020204" pitchFamily="34" charset="0"/>
              </a:rPr>
              <a:t>Laskavý a srdečný tón</a:t>
            </a:r>
          </a:p>
          <a:p>
            <a:pPr algn="just"/>
            <a:r>
              <a:rPr lang="cs-CZ" sz="1600" dirty="0">
                <a:latin typeface="Arial" panose="020B0604020202020204" pitchFamily="34" charset="0"/>
                <a:cs typeface="Arial" panose="020B0604020202020204" pitchFamily="34" charset="0"/>
              </a:rPr>
              <a:t>Pohled do očí u stejného pohlaví</a:t>
            </a:r>
          </a:p>
          <a:p>
            <a:pPr algn="just"/>
            <a:r>
              <a:rPr lang="cs-CZ" sz="1600" dirty="0">
                <a:latin typeface="Arial" panose="020B0604020202020204" pitchFamily="34" charset="0"/>
                <a:cs typeface="Arial" panose="020B0604020202020204" pitchFamily="34" charset="0"/>
              </a:rPr>
              <a:t>Pozdravit úklonou, ruku na srdce</a:t>
            </a:r>
          </a:p>
          <a:p>
            <a:pPr algn="just"/>
            <a:endParaRPr lang="cs-CZ" sz="2400" dirty="0">
              <a:latin typeface="Arial" panose="020B0604020202020204" pitchFamily="34" charset="0"/>
              <a:cs typeface="Arial" panose="020B0604020202020204" pitchFamily="34" charset="0"/>
            </a:endParaRPr>
          </a:p>
          <a:p>
            <a:pPr marL="0" indent="0" algn="just">
              <a:buNone/>
            </a:pPr>
            <a:r>
              <a:rPr lang="cs-CZ" sz="2400" dirty="0">
                <a:latin typeface="Arial" panose="020B0604020202020204" pitchFamily="34" charset="0"/>
                <a:cs typeface="Arial" panose="020B0604020202020204" pitchFamily="34" charset="0"/>
              </a:rPr>
              <a:t> </a:t>
            </a:r>
          </a:p>
        </p:txBody>
      </p:sp>
      <p:sp>
        <p:nvSpPr>
          <p:cNvPr id="14" name="Zástupný symbol pro text 13">
            <a:extLst>
              <a:ext uri="{FF2B5EF4-FFF2-40B4-BE49-F238E27FC236}">
                <a16:creationId xmlns:a16="http://schemas.microsoft.com/office/drawing/2014/main" id="{19B867E9-EFA5-4686-BD92-389FA56D795C}"/>
              </a:ext>
            </a:extLst>
          </p:cNvPr>
          <p:cNvSpPr>
            <a:spLocks noGrp="1"/>
          </p:cNvSpPr>
          <p:nvPr>
            <p:ph type="body" sz="quarter" idx="3"/>
          </p:nvPr>
        </p:nvSpPr>
        <p:spPr>
          <a:xfrm>
            <a:off x="5088385" y="1077792"/>
            <a:ext cx="4185618" cy="576262"/>
          </a:xfrm>
        </p:spPr>
        <p:txBody>
          <a:bodyPr/>
          <a:lstStyle/>
          <a:p>
            <a:r>
              <a:rPr lang="cs-CZ" sz="2400" dirty="0">
                <a:solidFill>
                  <a:srgbClr val="C00000"/>
                </a:solidFill>
                <a:latin typeface="Arial" panose="020B0604020202020204" pitchFamily="34" charset="0"/>
                <a:cs typeface="Arial" panose="020B0604020202020204" pitchFamily="34" charset="0"/>
              </a:rPr>
              <a:t>Nevhodné, netolerované</a:t>
            </a:r>
          </a:p>
        </p:txBody>
      </p:sp>
      <p:sp>
        <p:nvSpPr>
          <p:cNvPr id="15" name="Zástupný symbol pro obsah 14">
            <a:extLst>
              <a:ext uri="{FF2B5EF4-FFF2-40B4-BE49-F238E27FC236}">
                <a16:creationId xmlns:a16="http://schemas.microsoft.com/office/drawing/2014/main" id="{5FA72496-4F06-403D-B575-A33A9282B745}"/>
              </a:ext>
            </a:extLst>
          </p:cNvPr>
          <p:cNvSpPr>
            <a:spLocks noGrp="1"/>
          </p:cNvSpPr>
          <p:nvPr>
            <p:ph sz="quarter" idx="4"/>
          </p:nvPr>
        </p:nvSpPr>
        <p:spPr>
          <a:xfrm>
            <a:off x="5088385" y="1776941"/>
            <a:ext cx="4185617" cy="3304117"/>
          </a:xfrm>
        </p:spPr>
        <p:txBody>
          <a:bodyPr>
            <a:noAutofit/>
          </a:bodyPr>
          <a:lstStyle/>
          <a:p>
            <a:pPr algn="just"/>
            <a:r>
              <a:rPr lang="cs-CZ" sz="1600" dirty="0">
                <a:latin typeface="Arial" panose="020B0604020202020204" pitchFamily="34" charset="0"/>
                <a:cs typeface="Arial" panose="020B0604020202020204" pitchFamily="34" charset="0"/>
              </a:rPr>
              <a:t>Pohled do očí u opačného pohlaví</a:t>
            </a:r>
          </a:p>
          <a:p>
            <a:pPr algn="just"/>
            <a:r>
              <a:rPr lang="cs-CZ" sz="1600" dirty="0">
                <a:latin typeface="Arial" panose="020B0604020202020204" pitchFamily="34" charset="0"/>
                <a:cs typeface="Arial" panose="020B0604020202020204" pitchFamily="34" charset="0"/>
              </a:rPr>
              <a:t>Dotýkání ženy mužem a naopak (i u ošetřování)</a:t>
            </a:r>
          </a:p>
          <a:p>
            <a:pPr algn="just"/>
            <a:r>
              <a:rPr lang="cs-CZ" sz="1600" dirty="0">
                <a:latin typeface="Arial" panose="020B0604020202020204" pitchFamily="34" charset="0"/>
                <a:cs typeface="Arial" panose="020B0604020202020204" pitchFamily="34" charset="0"/>
              </a:rPr>
              <a:t>Postoj s rukama v bok – chápáno jako arogance</a:t>
            </a:r>
          </a:p>
          <a:p>
            <a:pPr algn="just"/>
            <a:r>
              <a:rPr lang="cs-CZ" sz="1600" dirty="0">
                <a:latin typeface="Arial" panose="020B0604020202020204" pitchFamily="34" charset="0"/>
                <a:cs typeface="Arial" panose="020B0604020202020204" pitchFamily="34" charset="0"/>
              </a:rPr>
              <a:t>Podání rukou, má-li je muslim za zády</a:t>
            </a:r>
          </a:p>
          <a:p>
            <a:pPr algn="just"/>
            <a:r>
              <a:rPr lang="cs-CZ" sz="1600" dirty="0">
                <a:latin typeface="Arial" panose="020B0604020202020204" pitchFamily="34" charset="0"/>
                <a:cs typeface="Arial" panose="020B0604020202020204" pitchFamily="34" charset="0"/>
              </a:rPr>
              <a:t>Podávat muslimům čisté věci levou rukou (levá ruka je nečistá)</a:t>
            </a:r>
          </a:p>
          <a:p>
            <a:pPr algn="just"/>
            <a:r>
              <a:rPr lang="cs-CZ" sz="1600" dirty="0">
                <a:latin typeface="Arial" panose="020B0604020202020204" pitchFamily="34" charset="0"/>
                <a:cs typeface="Arial" panose="020B0604020202020204" pitchFamily="34" charset="0"/>
              </a:rPr>
              <a:t>Dotazy na intimní a rodinné věci</a:t>
            </a:r>
          </a:p>
          <a:p>
            <a:pPr algn="just"/>
            <a:r>
              <a:rPr lang="cs-CZ" sz="1600" dirty="0">
                <a:latin typeface="Arial" panose="020B0604020202020204" pitchFamily="34" charset="0"/>
                <a:cs typeface="Arial" panose="020B0604020202020204" pitchFamily="34" charset="0"/>
              </a:rPr>
              <a:t>Rušení při modlitbě</a:t>
            </a:r>
          </a:p>
          <a:p>
            <a:pPr algn="just"/>
            <a:r>
              <a:rPr lang="cs-CZ" sz="1600" dirty="0">
                <a:latin typeface="Arial" panose="020B0604020202020204" pitchFamily="34" charset="0"/>
                <a:cs typeface="Arial" panose="020B0604020202020204" pitchFamily="34" charset="0"/>
              </a:rPr>
              <a:t>Přijímání určitých potravin</a:t>
            </a:r>
          </a:p>
        </p:txBody>
      </p:sp>
      <p:sp>
        <p:nvSpPr>
          <p:cNvPr id="7" name="Zástupný symbol pro zápatí 6"/>
          <p:cNvSpPr>
            <a:spLocks noGrp="1"/>
          </p:cNvSpPr>
          <p:nvPr>
            <p:ph type="ftr" sz="quarter" idx="11"/>
          </p:nvPr>
        </p:nvSpPr>
        <p:spPr>
          <a:xfrm>
            <a:off x="436264" y="6406487"/>
            <a:ext cx="6297612" cy="365125"/>
          </a:xfrm>
        </p:spPr>
        <p:txBody>
          <a:bodyPr/>
          <a:lstStyle/>
          <a:p>
            <a:r>
              <a:rPr lang="cs-CZ" dirty="0"/>
              <a:t>KROPÁČEK, Luboš. Duchovní cesty islámu. 4. vyd. Praha: Vyšehrad, 2006, s.108</a:t>
            </a:r>
          </a:p>
          <a:p>
            <a:endParaRPr lang="en-US"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29</a:t>
            </a:fld>
            <a:endParaRPr lang="en-US" dirty="0"/>
          </a:p>
        </p:txBody>
      </p:sp>
      <p:pic>
        <p:nvPicPr>
          <p:cNvPr id="12" name="Obrázek 11">
            <a:extLst>
              <a:ext uri="{FF2B5EF4-FFF2-40B4-BE49-F238E27FC236}">
                <a16:creationId xmlns:a16="http://schemas.microsoft.com/office/drawing/2014/main" id="{18ABB5CB-5053-4C5B-98E2-FF4920565430}"/>
              </a:ext>
            </a:extLst>
          </p:cNvPr>
          <p:cNvPicPr>
            <a:picLocks noChangeAspect="1"/>
          </p:cNvPicPr>
          <p:nvPr/>
        </p:nvPicPr>
        <p:blipFill>
          <a:blip r:embed="rId2"/>
          <a:stretch>
            <a:fillRect/>
          </a:stretch>
        </p:blipFill>
        <p:spPr>
          <a:xfrm>
            <a:off x="1877452" y="3057299"/>
            <a:ext cx="1874059" cy="1874059"/>
          </a:xfrm>
          <a:prstGeom prst="rect">
            <a:avLst/>
          </a:prstGeom>
        </p:spPr>
      </p:pic>
    </p:spTree>
    <p:extLst>
      <p:ext uri="{BB962C8B-B14F-4D97-AF65-F5344CB8AC3E}">
        <p14:creationId xmlns:p14="http://schemas.microsoft.com/office/powerpoint/2010/main" val="4226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1069849" y="58611"/>
            <a:ext cx="8074151" cy="1107650"/>
          </a:xfrm>
        </p:spPr>
        <p:txBody>
          <a:bodyPr>
            <a:normAutofit fontScale="90000"/>
          </a:bodyPr>
          <a:lstStyle/>
          <a:p>
            <a:pPr algn="ctr"/>
            <a:r>
              <a:rPr lang="cs-CZ" sz="2700" dirty="0">
                <a:cs typeface="Arial" panose="020B0604020202020204" pitchFamily="34" charset="0"/>
              </a:rPr>
              <a:t>ZÁKLADNÍ DEFINIČNÍ POJMY I.</a:t>
            </a:r>
            <a:br>
              <a:rPr lang="cs-CZ" sz="2700" dirty="0">
                <a:cs typeface="Arial" panose="020B0604020202020204" pitchFamily="34" charset="0"/>
              </a:rPr>
            </a:br>
            <a:r>
              <a:rPr lang="cs-CZ" sz="4000" cap="none" dirty="0" smtClean="0">
                <a:latin typeface="Arial" panose="020B0604020202020204" pitchFamily="34" charset="0"/>
                <a:cs typeface="Arial" panose="020B0604020202020204" pitchFamily="34" charset="0"/>
              </a:rPr>
              <a:t>SOCIÁLNÍ SKUPINA</a:t>
            </a:r>
            <a:endParaRPr lang="cs-CZ" sz="4000" cap="none" dirty="0">
              <a:latin typeface="Arial" panose="020B0604020202020204" pitchFamily="34" charset="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63020" y="1087363"/>
            <a:ext cx="9412500" cy="4683273"/>
          </a:xfrm>
        </p:spPr>
        <p:txBody>
          <a:bodyPr>
            <a:normAutofit fontScale="25000" lnSpcReduction="20000"/>
          </a:bodyPr>
          <a:lstStyle/>
          <a:p>
            <a:pPr algn="just">
              <a:lnSpc>
                <a:spcPct val="150000"/>
              </a:lnSpc>
              <a:spcBef>
                <a:spcPts val="600"/>
              </a:spcBef>
            </a:pPr>
            <a:r>
              <a:rPr lang="cs-CZ" sz="4400" dirty="0">
                <a:latin typeface="Arial" panose="020B0604020202020204" pitchFamily="34" charset="0"/>
                <a:cs typeface="Arial" panose="020B0604020202020204" pitchFamily="34" charset="0"/>
              </a:rPr>
              <a:t>Jedná se o skupinu lidí, která se utvořila podle určitého společného znaku a na základě vlastní volby</a:t>
            </a:r>
          </a:p>
          <a:p>
            <a:pPr algn="just">
              <a:lnSpc>
                <a:spcPct val="150000"/>
              </a:lnSpc>
              <a:spcBef>
                <a:spcPts val="600"/>
              </a:spcBef>
            </a:pPr>
            <a:r>
              <a:rPr lang="cs-CZ" sz="4400" dirty="0">
                <a:latin typeface="Arial" panose="020B0604020202020204" pitchFamily="34" charset="0"/>
                <a:cs typeface="Arial" panose="020B0604020202020204" pitchFamily="34" charset="0"/>
              </a:rPr>
              <a:t>Společenská skupina není </a:t>
            </a:r>
            <a:r>
              <a:rPr lang="cs-CZ" sz="4400" dirty="0" smtClean="0">
                <a:latin typeface="Arial" panose="020B0604020202020204" pitchFamily="34" charset="0"/>
                <a:cs typeface="Arial" panose="020B0604020202020204" pitchFamily="34" charset="0"/>
              </a:rPr>
              <a:t>stálá</a:t>
            </a:r>
            <a:endParaRPr lang="cs-CZ" sz="4400" dirty="0">
              <a:latin typeface="Arial" panose="020B0604020202020204" pitchFamily="34" charset="0"/>
              <a:cs typeface="Arial" panose="020B0604020202020204" pitchFamily="34" charset="0"/>
            </a:endParaRPr>
          </a:p>
          <a:p>
            <a:pPr algn="just">
              <a:lnSpc>
                <a:spcPct val="150000"/>
              </a:lnSpc>
              <a:spcBef>
                <a:spcPts val="600"/>
              </a:spcBef>
            </a:pPr>
            <a:r>
              <a:rPr lang="cs-CZ" sz="4400" dirty="0">
                <a:latin typeface="Arial" panose="020B0604020202020204" pitchFamily="34" charset="0"/>
                <a:cs typeface="Arial" panose="020B0604020202020204" pitchFamily="34" charset="0"/>
              </a:rPr>
              <a:t>Člověk je součástí mnoha sociálních skupin (rodina, škola, kroužky, město, stát, atd.)</a:t>
            </a:r>
          </a:p>
          <a:p>
            <a:pPr algn="just">
              <a:lnSpc>
                <a:spcPct val="150000"/>
              </a:lnSpc>
              <a:spcBef>
                <a:spcPts val="600"/>
              </a:spcBef>
            </a:pPr>
            <a:r>
              <a:rPr lang="cs-CZ" sz="4400" dirty="0" smtClean="0">
                <a:latin typeface="Arial" panose="020B0604020202020204" pitchFamily="34" charset="0"/>
                <a:cs typeface="Arial" panose="020B0604020202020204" pitchFamily="34" charset="0"/>
              </a:rPr>
              <a:t>Do </a:t>
            </a:r>
            <a:r>
              <a:rPr lang="cs-CZ" sz="4400" dirty="0">
                <a:latin typeface="Arial" panose="020B0604020202020204" pitchFamily="34" charset="0"/>
                <a:cs typeface="Arial" panose="020B0604020202020204" pitchFamily="34" charset="0"/>
              </a:rPr>
              <a:t>skupiny se můžeme dostat dobrovolně (vlastním výběrem) i nedobrovolně: získaným sociálním statusem (např. vzdělání), připsanými atributy (např. pohlaví), nuceným výběrem (např. vůle rodičů) </a:t>
            </a:r>
            <a:r>
              <a:rPr lang="cs-CZ" sz="4400" dirty="0" smtClean="0">
                <a:latin typeface="Arial" panose="020B0604020202020204" pitchFamily="34" charset="0"/>
                <a:cs typeface="Arial" panose="020B0604020202020204" pitchFamily="34" charset="0"/>
              </a:rPr>
              <a:t>.</a:t>
            </a:r>
          </a:p>
          <a:p>
            <a:pPr algn="just">
              <a:lnSpc>
                <a:spcPct val="150000"/>
              </a:lnSpc>
              <a:spcBef>
                <a:spcPts val="600"/>
              </a:spcBef>
            </a:pPr>
            <a:r>
              <a:rPr lang="cs-CZ" sz="4400" b="1" i="1" dirty="0" smtClean="0">
                <a:latin typeface="Arial" panose="020B0604020202020204" pitchFamily="34" charset="0"/>
                <a:cs typeface="Arial" panose="020B0604020202020204" pitchFamily="34" charset="0"/>
              </a:rPr>
              <a:t>Malé </a:t>
            </a:r>
            <a:r>
              <a:rPr lang="cs-CZ" sz="4400" b="1" i="1" dirty="0">
                <a:latin typeface="Arial" panose="020B0604020202020204" pitchFamily="34" charset="0"/>
                <a:cs typeface="Arial" panose="020B0604020202020204" pitchFamily="34" charset="0"/>
              </a:rPr>
              <a:t>sociální skupiny </a:t>
            </a:r>
            <a:endParaRPr lang="cs-CZ" sz="4400" b="1" i="1" dirty="0" smtClean="0">
              <a:latin typeface="Arial" panose="020B0604020202020204" pitchFamily="34" charset="0"/>
              <a:cs typeface="Arial" panose="020B0604020202020204" pitchFamily="34" charset="0"/>
            </a:endParaRP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Rodina</a:t>
            </a:r>
            <a:r>
              <a:rPr lang="cs-CZ" sz="4400" dirty="0">
                <a:latin typeface="Arial" panose="020B0604020202020204" pitchFamily="34" charset="0"/>
                <a:cs typeface="Arial" panose="020B0604020202020204" pitchFamily="34" charset="0"/>
              </a:rPr>
              <a:t>, sportovní oddíl, zájmový kroužek, pracovní skupina</a:t>
            </a:r>
            <a:r>
              <a:rPr lang="cs-CZ" sz="4400" dirty="0" smtClean="0">
                <a:latin typeface="Arial" panose="020B0604020202020204" pitchFamily="34" charset="0"/>
                <a:cs typeface="Arial" panose="020B0604020202020204" pitchFamily="34" charset="0"/>
              </a:rPr>
              <a:t>,…..</a:t>
            </a:r>
          </a:p>
          <a:p>
            <a:pPr algn="just">
              <a:lnSpc>
                <a:spcPct val="150000"/>
              </a:lnSpc>
              <a:spcBef>
                <a:spcPts val="600"/>
              </a:spcBef>
            </a:pPr>
            <a:r>
              <a:rPr lang="cs-CZ" sz="4400" b="1" i="1" dirty="0">
                <a:latin typeface="Arial" panose="020B0604020202020204" pitchFamily="34" charset="0"/>
                <a:cs typeface="Arial" panose="020B0604020202020204" pitchFamily="34" charset="0"/>
              </a:rPr>
              <a:t>Velké sociální skupiny </a:t>
            </a: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Velký </a:t>
            </a:r>
            <a:r>
              <a:rPr lang="cs-CZ" sz="4400" dirty="0">
                <a:latin typeface="Arial" panose="020B0604020202020204" pitchFamily="34" charset="0"/>
                <a:cs typeface="Arial" panose="020B0604020202020204" pitchFamily="34" charset="0"/>
              </a:rPr>
              <a:t>počet členů, vzájemně se obvykle neznají, nekomunikují každý s každým • Mají společný cíl, názor, </a:t>
            </a:r>
            <a:r>
              <a:rPr lang="cs-CZ" sz="4400" dirty="0" smtClean="0">
                <a:latin typeface="Arial" panose="020B0604020202020204" pitchFamily="34" charset="0"/>
                <a:cs typeface="Arial" panose="020B0604020202020204" pitchFamily="34" charset="0"/>
              </a:rPr>
              <a:t>přesvědčení</a:t>
            </a:r>
            <a:r>
              <a:rPr lang="cs-CZ" sz="4400" dirty="0">
                <a:latin typeface="Arial" panose="020B0604020202020204" pitchFamily="34" charset="0"/>
                <a:cs typeface="Arial" panose="020B0604020202020204" pitchFamily="34" charset="0"/>
              </a:rPr>
              <a:t>, ideologii, symboly ( odznaky, vlajky, stejnokroje, obřady ) </a:t>
            </a:r>
            <a:endParaRPr lang="cs-CZ" sz="4400" dirty="0" smtClean="0">
              <a:latin typeface="Arial" panose="020B0604020202020204" pitchFamily="34" charset="0"/>
              <a:cs typeface="Arial" panose="020B0604020202020204" pitchFamily="34" charset="0"/>
            </a:endParaRPr>
          </a:p>
          <a:p>
            <a:pPr algn="just">
              <a:lnSpc>
                <a:spcPct val="150000"/>
              </a:lnSpc>
              <a:spcBef>
                <a:spcPts val="600"/>
              </a:spcBef>
              <a:buFont typeface="Arial" panose="020B0604020202020204" pitchFamily="34" charset="0"/>
              <a:buChar char="•"/>
            </a:pPr>
            <a:r>
              <a:rPr lang="cs-CZ" sz="4400" dirty="0" err="1" smtClean="0">
                <a:latin typeface="Arial" panose="020B0604020202020204" pitchFamily="34" charset="0"/>
                <a:cs typeface="Arial" panose="020B0604020202020204" pitchFamily="34" charset="0"/>
              </a:rPr>
              <a:t>Např.politická</a:t>
            </a:r>
            <a:r>
              <a:rPr lang="cs-CZ" sz="4400" dirty="0" smtClean="0">
                <a:latin typeface="Arial" panose="020B0604020202020204" pitchFamily="34" charset="0"/>
                <a:cs typeface="Arial" panose="020B0604020202020204" pitchFamily="34" charset="0"/>
              </a:rPr>
              <a:t> strana, pacienti, zaměstnanci továrny</a:t>
            </a:r>
          </a:p>
          <a:p>
            <a:pPr algn="just">
              <a:lnSpc>
                <a:spcPct val="150000"/>
              </a:lnSpc>
              <a:spcBef>
                <a:spcPts val="600"/>
              </a:spcBef>
            </a:pPr>
            <a:r>
              <a:rPr lang="cs-CZ" sz="4400" b="1" i="1" dirty="0">
                <a:latin typeface="Arial" panose="020B0604020202020204" pitchFamily="34" charset="0"/>
                <a:cs typeface="Arial" panose="020B0604020202020204" pitchFamily="34" charset="0"/>
              </a:rPr>
              <a:t>Neformální skupiny </a:t>
            </a: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Lidé </a:t>
            </a:r>
            <a:r>
              <a:rPr lang="cs-CZ" sz="4400" dirty="0">
                <a:latin typeface="Arial" panose="020B0604020202020204" pitchFamily="34" charset="0"/>
                <a:cs typeface="Arial" panose="020B0604020202020204" pitchFamily="34" charset="0"/>
              </a:rPr>
              <a:t>se v nich znají a mají mezi sebou přátelské vztahy </a:t>
            </a: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Vedoucí </a:t>
            </a:r>
            <a:r>
              <a:rPr lang="cs-CZ" sz="4400" dirty="0">
                <a:latin typeface="Arial" panose="020B0604020202020204" pitchFamily="34" charset="0"/>
                <a:cs typeface="Arial" panose="020B0604020202020204" pitchFamily="34" charset="0"/>
              </a:rPr>
              <a:t>dosahují svého postavení zpravidla na základě všeobecné obliby a uznání, organizace není tak přísná, členy spojuje společná </a:t>
            </a:r>
            <a:r>
              <a:rPr lang="cs-CZ" sz="4400" dirty="0" smtClean="0">
                <a:latin typeface="Arial" panose="020B0604020202020204" pitchFamily="34" charset="0"/>
                <a:cs typeface="Arial" panose="020B0604020202020204" pitchFamily="34" charset="0"/>
              </a:rPr>
              <a:t>činnost</a:t>
            </a: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Např. pěstitelské kroužky</a:t>
            </a:r>
          </a:p>
          <a:p>
            <a:pPr algn="just">
              <a:lnSpc>
                <a:spcPct val="150000"/>
              </a:lnSpc>
              <a:spcBef>
                <a:spcPts val="600"/>
              </a:spcBef>
            </a:pPr>
            <a:r>
              <a:rPr lang="cs-CZ" sz="4400" b="1" i="1" dirty="0">
                <a:latin typeface="Arial" panose="020B0604020202020204" pitchFamily="34" charset="0"/>
                <a:cs typeface="Arial" panose="020B0604020202020204" pitchFamily="34" charset="0"/>
              </a:rPr>
              <a:t>Formální skupiny </a:t>
            </a:r>
            <a:endParaRPr lang="cs-CZ" sz="4400" dirty="0">
              <a:latin typeface="Arial" panose="020B0604020202020204" pitchFamily="34" charset="0"/>
              <a:cs typeface="Arial" panose="020B0604020202020204" pitchFamily="34" charset="0"/>
            </a:endParaRP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Jsou </a:t>
            </a:r>
            <a:r>
              <a:rPr lang="cs-CZ" sz="4400" dirty="0">
                <a:latin typeface="Arial" panose="020B0604020202020204" pitchFamily="34" charset="0"/>
                <a:cs typeface="Arial" panose="020B0604020202020204" pitchFamily="34" charset="0"/>
              </a:rPr>
              <a:t>organizované, každý člen má určité, předem stanovené místo, vedoucí je určován danými pravidly, má své vymezené povinnosti, </a:t>
            </a:r>
            <a:r>
              <a:rPr lang="cs-CZ" sz="4400" dirty="0" smtClean="0">
                <a:latin typeface="Arial" panose="020B0604020202020204" pitchFamily="34" charset="0"/>
                <a:cs typeface="Arial" panose="020B0604020202020204" pitchFamily="34" charset="0"/>
              </a:rPr>
              <a:t>odpovědnost </a:t>
            </a:r>
            <a:r>
              <a:rPr lang="cs-CZ" sz="4400" dirty="0">
                <a:latin typeface="Arial" panose="020B0604020202020204" pitchFamily="34" charset="0"/>
                <a:cs typeface="Arial" panose="020B0604020202020204" pitchFamily="34" charset="0"/>
              </a:rPr>
              <a:t>i </a:t>
            </a:r>
            <a:r>
              <a:rPr lang="cs-CZ" sz="4400" dirty="0" smtClean="0">
                <a:latin typeface="Arial" panose="020B0604020202020204" pitchFamily="34" charset="0"/>
                <a:cs typeface="Arial" panose="020B0604020202020204" pitchFamily="34" charset="0"/>
              </a:rPr>
              <a:t>práva</a:t>
            </a:r>
          </a:p>
          <a:p>
            <a:pPr algn="just">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Např. škola, nemocnice, vojenský útvar</a:t>
            </a:r>
            <a:endParaRPr lang="cs-CZ" sz="4400" dirty="0">
              <a:latin typeface="Arial" panose="020B0604020202020204" pitchFamily="34" charset="0"/>
              <a:cs typeface="Arial" panose="020B0604020202020204" pitchFamily="34" charset="0"/>
            </a:endParaRPr>
          </a:p>
          <a:p>
            <a:pPr marL="0" indent="0" algn="just">
              <a:lnSpc>
                <a:spcPct val="80000"/>
              </a:lnSpc>
              <a:buNone/>
            </a:pPr>
            <a:endParaRPr lang="cs-CZ" sz="4400" dirty="0">
              <a:latin typeface="Arial" panose="020B0604020202020204" pitchFamily="34" charset="0"/>
              <a:cs typeface="Arial" panose="020B0604020202020204" pitchFamily="34" charset="0"/>
            </a:endParaRPr>
          </a:p>
        </p:txBody>
      </p:sp>
      <p:sp>
        <p:nvSpPr>
          <p:cNvPr id="7" name="Zástupný symbol pro zápatí 6"/>
          <p:cNvSpPr>
            <a:spLocks noGrp="1"/>
          </p:cNvSpPr>
          <p:nvPr>
            <p:ph type="ftr" sz="quarter" idx="11"/>
          </p:nvPr>
        </p:nvSpPr>
        <p:spPr>
          <a:xfrm>
            <a:off x="463020" y="6515822"/>
            <a:ext cx="6297612" cy="365125"/>
          </a:xfrm>
        </p:spPr>
        <p:txBody>
          <a:bodyPr/>
          <a:lstStyle/>
          <a:p>
            <a:r>
              <a:rPr lang="pt-BR" dirty="0"/>
              <a:t>Jandourek J. – Úvod do sociologie, Portál, Praha 2003</a:t>
            </a:r>
            <a:endParaRPr lang="en-US"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42430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9509" y="293717"/>
            <a:ext cx="8596668" cy="1320800"/>
          </a:xfrm>
        </p:spPr>
        <p:txBody>
          <a:bodyPr/>
          <a:lstStyle/>
          <a:p>
            <a:r>
              <a:rPr lang="cs-CZ" dirty="0">
                <a:cs typeface="Arial" panose="020B0604020202020204" pitchFamily="34" charset="0"/>
              </a:rPr>
              <a:t>ISLÁMSKÁ MENŠINA </a:t>
            </a:r>
            <a:r>
              <a:rPr lang="cs-CZ" dirty="0" smtClean="0">
                <a:cs typeface="Arial" panose="020B0604020202020204" pitchFamily="34" charset="0"/>
              </a:rPr>
              <a:t>III.</a:t>
            </a:r>
            <a:endParaRPr lang="cs-CZ"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30</a:t>
            </a:fld>
            <a:endParaRPr lang="en-US" dirty="0"/>
          </a:p>
        </p:txBody>
      </p:sp>
      <p:pic>
        <p:nvPicPr>
          <p:cNvPr id="8" name="Zástupný symbol pro obsah 7">
            <a:extLst>
              <a:ext uri="{FF2B5EF4-FFF2-40B4-BE49-F238E27FC236}">
                <a16:creationId xmlns:a16="http://schemas.microsoft.com/office/drawing/2014/main" id="{B5B986E3-43A8-407B-9FDC-F158587B6FC2}"/>
              </a:ext>
            </a:extLst>
          </p:cNvPr>
          <p:cNvPicPr>
            <a:picLocks noGrp="1" noChangeAspect="1"/>
          </p:cNvPicPr>
          <p:nvPr>
            <p:ph idx="4294967295"/>
          </p:nvPr>
        </p:nvPicPr>
        <p:blipFill>
          <a:blip r:embed="rId2"/>
          <a:stretch>
            <a:fillRect/>
          </a:stretch>
        </p:blipFill>
        <p:spPr>
          <a:xfrm>
            <a:off x="0" y="1158875"/>
            <a:ext cx="8499475" cy="5427663"/>
          </a:xfrm>
        </p:spPr>
      </p:pic>
    </p:spTree>
    <p:extLst>
      <p:ext uri="{BB962C8B-B14F-4D97-AF65-F5344CB8AC3E}">
        <p14:creationId xmlns:p14="http://schemas.microsoft.com/office/powerpoint/2010/main" val="197808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9887" y="224032"/>
            <a:ext cx="9499938" cy="1320800"/>
          </a:xfrm>
        </p:spPr>
        <p:txBody>
          <a:bodyPr>
            <a:normAutofit/>
          </a:bodyPr>
          <a:lstStyle/>
          <a:p>
            <a:pPr algn="ctr"/>
            <a:r>
              <a:rPr lang="cs-CZ" dirty="0" smtClean="0"/>
              <a:t>PRINCIP ROVNOSTI A ZÁKAZ DISKRIMINACE I.</a:t>
            </a:r>
            <a:endParaRPr lang="cs-CZ" dirty="0"/>
          </a:p>
        </p:txBody>
      </p:sp>
      <p:sp>
        <p:nvSpPr>
          <p:cNvPr id="3" name="Zástupný symbol pro obsah 2"/>
          <p:cNvSpPr>
            <a:spLocks noGrp="1"/>
          </p:cNvSpPr>
          <p:nvPr>
            <p:ph idx="1"/>
          </p:nvPr>
        </p:nvSpPr>
        <p:spPr>
          <a:xfrm>
            <a:off x="203508" y="968236"/>
            <a:ext cx="8596668" cy="3880773"/>
          </a:xfrm>
        </p:spPr>
        <p:txBody>
          <a:bodyPr>
            <a:normAutofit/>
          </a:bodyPr>
          <a:lstStyle/>
          <a:p>
            <a:pPr>
              <a:lnSpc>
                <a:spcPct val="150000"/>
              </a:lnSpc>
              <a:spcBef>
                <a:spcPts val="600"/>
              </a:spcBef>
            </a:pPr>
            <a:r>
              <a:rPr lang="cs-CZ" sz="1100" dirty="0">
                <a:latin typeface="Arial" panose="020B0604020202020204" pitchFamily="34" charset="0"/>
                <a:cs typeface="Arial" panose="020B0604020202020204" pitchFamily="34" charset="0"/>
              </a:rPr>
              <a:t>S pojmem menšina se také váže již výše zmiňovaný princip rovnosti a zákaz diskriminace jako jeden ze základních principů demokratického státu. V Pravém slova smyslu se poprvé objevuje za Velké francouzské revoluce – 1789 v Deklaraci práv člověka  a občana. Tehdy se jednalo o rovnost v právech ( před zákonem, před soudem…) fakticky si totiž rovni lidé nejsou.</a:t>
            </a:r>
          </a:p>
          <a:p>
            <a:pPr>
              <a:lnSpc>
                <a:spcPct val="150000"/>
              </a:lnSpc>
              <a:spcBef>
                <a:spcPts val="600"/>
              </a:spcBef>
            </a:pPr>
            <a:r>
              <a:rPr lang="cs-CZ" sz="1100" dirty="0">
                <a:latin typeface="Arial" panose="020B0604020202020204" pitchFamily="34" charset="0"/>
                <a:cs typeface="Arial" panose="020B0604020202020204" pitchFamily="34" charset="0"/>
              </a:rPr>
              <a:t>Ústava z r. 1920 obsahovala princip rovnosti občanů, politickou rovnost, zákaz rasové diskriminace, ochranu národních, náboženských a rasových menšin</a:t>
            </a:r>
          </a:p>
          <a:p>
            <a:pPr>
              <a:lnSpc>
                <a:spcPct val="150000"/>
              </a:lnSpc>
              <a:spcBef>
                <a:spcPts val="600"/>
              </a:spcBef>
            </a:pPr>
            <a:r>
              <a:rPr lang="cs-CZ" sz="1100" dirty="0">
                <a:latin typeface="Arial" panose="020B0604020202020204" pitchFamily="34" charset="0"/>
                <a:cs typeface="Arial" panose="020B0604020202020204" pitchFamily="34" charset="0"/>
              </a:rPr>
              <a:t>Po druhé světové válce se začíná objevovat rovnost v důstojnosti – snaha dorovnat rozdíly mezi lidmi</a:t>
            </a:r>
          </a:p>
          <a:p>
            <a:pPr>
              <a:lnSpc>
                <a:spcPct val="150000"/>
              </a:lnSpc>
              <a:spcBef>
                <a:spcPts val="600"/>
              </a:spcBef>
            </a:pPr>
            <a:r>
              <a:rPr lang="cs-CZ" sz="1100" dirty="0">
                <a:latin typeface="Arial" panose="020B0604020202020204" pitchFamily="34" charset="0"/>
                <a:cs typeface="Arial" panose="020B0604020202020204" pitchFamily="34" charset="0"/>
              </a:rPr>
              <a:t>Základní koncepte Listiny základních práv a svobod je obsažen v čl.1 „</a:t>
            </a:r>
            <a:r>
              <a:rPr lang="cs-CZ" sz="1100" b="1" dirty="0">
                <a:latin typeface="Arial" panose="020B0604020202020204" pitchFamily="34" charset="0"/>
                <a:cs typeface="Arial" panose="020B0604020202020204" pitchFamily="34" charset="0"/>
              </a:rPr>
              <a:t>Lidé jsou svobodní a rovní v důstojnosti i v právech. Základní práva a svobody jsou nezadatelné, nezcizitelné, nepromlčitelné, nezrušitelné“</a:t>
            </a:r>
          </a:p>
          <a:p>
            <a:pPr>
              <a:lnSpc>
                <a:spcPct val="150000"/>
              </a:lnSpc>
              <a:spcBef>
                <a:spcPts val="600"/>
              </a:spcBef>
            </a:pPr>
            <a:r>
              <a:rPr lang="cs-CZ" sz="1100" dirty="0">
                <a:latin typeface="Arial" panose="020B0604020202020204" pitchFamily="34" charset="0"/>
                <a:cs typeface="Arial" panose="020B0604020202020204" pitchFamily="34" charset="0"/>
              </a:rPr>
              <a:t>A také čl.3 Listiny </a:t>
            </a:r>
            <a:r>
              <a:rPr lang="cs-CZ" sz="1100" b="1" dirty="0">
                <a:latin typeface="Arial" panose="020B0604020202020204" pitchFamily="34" charset="0"/>
                <a:cs typeface="Arial" panose="020B0604020202020204" pitchFamily="34" charset="0"/>
              </a:rPr>
              <a:t>„Základní </a:t>
            </a:r>
            <a:r>
              <a:rPr lang="cs-CZ" sz="1100" b="1" dirty="0" smtClean="0">
                <a:latin typeface="Arial" panose="020B0604020202020204" pitchFamily="34" charset="0"/>
                <a:cs typeface="Arial" panose="020B0604020202020204" pitchFamily="34" charset="0"/>
              </a:rPr>
              <a:t>lidská </a:t>
            </a:r>
            <a:r>
              <a:rPr lang="cs-CZ" sz="1100" b="1" dirty="0">
                <a:latin typeface="Arial" panose="020B0604020202020204" pitchFamily="34" charset="0"/>
                <a:cs typeface="Arial" panose="020B0604020202020204" pitchFamily="34" charset="0"/>
              </a:rPr>
              <a:t>práva  a svobody se zaručují všem bez rozdílu pohlaví, rasy, barvy pleti, jazyka, víry a náboženství, politického či jiného  smýšlení, národnostního nebo sociálního původu, příslušnosti k národnostní či etnické menšině, majetku, rodu nebo jiného postavení“</a:t>
            </a:r>
          </a:p>
          <a:p>
            <a:pPr>
              <a:lnSpc>
                <a:spcPct val="150000"/>
              </a:lnSpc>
              <a:spcBef>
                <a:spcPts val="600"/>
              </a:spcBef>
            </a:pPr>
            <a:endParaRPr lang="cs-CZ" sz="1100" b="1" dirty="0"/>
          </a:p>
        </p:txBody>
      </p:sp>
      <p:sp>
        <p:nvSpPr>
          <p:cNvPr id="5" name="Zástupný symbol pro zápatí 4"/>
          <p:cNvSpPr>
            <a:spLocks noGrp="1"/>
          </p:cNvSpPr>
          <p:nvPr>
            <p:ph type="ftr" sz="quarter" idx="11"/>
          </p:nvPr>
        </p:nvSpPr>
        <p:spPr>
          <a:xfrm>
            <a:off x="677334" y="6406487"/>
            <a:ext cx="6297612" cy="365125"/>
          </a:xfrm>
        </p:spPr>
        <p:txBody>
          <a:bodyPr/>
          <a:lstStyle/>
          <a:p>
            <a:r>
              <a:rPr lang="cs-CZ" dirty="0" smtClean="0"/>
              <a:t>ÚSTAVNÍ PRÁVO A STÁTOVĚDA II. díl, Václav Pavlíček</a:t>
            </a:r>
          </a:p>
          <a:p>
            <a:r>
              <a:rPr lang="cs-CZ" dirty="0" smtClean="0"/>
              <a:t>2/1993 Sb. Listina základních práv a svobod – čl.1,3</a:t>
            </a:r>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14764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1326" y="185485"/>
            <a:ext cx="9609666" cy="798576"/>
          </a:xfrm>
        </p:spPr>
        <p:txBody>
          <a:bodyPr>
            <a:normAutofit/>
          </a:bodyPr>
          <a:lstStyle/>
          <a:p>
            <a:r>
              <a:rPr lang="cs-CZ" dirty="0" smtClean="0"/>
              <a:t>PRINCIP ROVNOSTI A ZÁKAZ DISKRIMINACE II.</a:t>
            </a:r>
            <a:endParaRPr lang="cs-CZ" dirty="0"/>
          </a:p>
        </p:txBody>
      </p:sp>
      <p:sp>
        <p:nvSpPr>
          <p:cNvPr id="3" name="Zástupný symbol pro obsah 2"/>
          <p:cNvSpPr>
            <a:spLocks noGrp="1"/>
          </p:cNvSpPr>
          <p:nvPr>
            <p:ph idx="1"/>
          </p:nvPr>
        </p:nvSpPr>
        <p:spPr>
          <a:xfrm>
            <a:off x="335664" y="1173037"/>
            <a:ext cx="8596668" cy="3880773"/>
          </a:xfrm>
        </p:spPr>
        <p:txBody>
          <a:bodyPr>
            <a:normAutofit fontScale="62500" lnSpcReduction="20000"/>
          </a:bodyPr>
          <a:lstStyle/>
          <a:p>
            <a:pPr>
              <a:lnSpc>
                <a:spcPct val="170000"/>
              </a:lnSpc>
              <a:spcBef>
                <a:spcPts val="600"/>
              </a:spcBef>
            </a:pPr>
            <a:r>
              <a:rPr lang="cs-CZ" dirty="0">
                <a:latin typeface="Arial" panose="020B0604020202020204" pitchFamily="34" charset="0"/>
                <a:cs typeface="Arial" panose="020B0604020202020204" pitchFamily="34" charset="0"/>
              </a:rPr>
              <a:t>Diskriminace se zrodila s člověkem a postupně s jeho vývojem mění podoby i ona. Přestože zásada rovnosti je od Antiky součástí každé právní kultury, aktivní potlačování diskriminace dle zkoumaných kritérií je tématem poměrně novým, pro Českou republiku zvláště. Zejména větší společnosti se potýkaly a potýkají s určitými typy a druhy diskriminace. Proto je také problematika potlačování diskriminaci nejvíce rozvinuta v USA nebo v Indii. Největšími hybateli pro podniknutí legislativních kroků v boji proti diskriminaci byly jak státem proklamované zásady rovnosti a svobody, tak i různá občanská hnutí, např. feminismus usiloval o boj proti diskriminaci z důvodu pohlaví. </a:t>
            </a:r>
          </a:p>
          <a:p>
            <a:pPr>
              <a:lnSpc>
                <a:spcPct val="170000"/>
              </a:lnSpc>
              <a:spcBef>
                <a:spcPts val="600"/>
              </a:spcBef>
            </a:pPr>
            <a:r>
              <a:rPr lang="cs-CZ" dirty="0">
                <a:latin typeface="Arial" panose="020B0604020202020204" pitchFamily="34" charset="0"/>
                <a:cs typeface="Arial" panose="020B0604020202020204" pitchFamily="34" charset="0"/>
              </a:rPr>
              <a:t>Slovo diskriminace pochází z latinského výrazu </a:t>
            </a:r>
            <a:r>
              <a:rPr lang="cs-CZ" i="1" dirty="0" err="1">
                <a:latin typeface="Arial" panose="020B0604020202020204" pitchFamily="34" charset="0"/>
                <a:cs typeface="Arial" panose="020B0604020202020204" pitchFamily="34" charset="0"/>
              </a:rPr>
              <a:t>discriminare</a:t>
            </a:r>
            <a:r>
              <a:rPr lang="cs-CZ" i="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což v překladu znamená odlišovat, rozlišovat. Diskriminací ale není jakékoli rozlišování. Pokud hovoříme o diskriminaci, máme na mysli rozlišování ze zakázaného (diskriminačního) důvodu, kterým může být například rasa, etnická příslušnost či pohlaví, mající na určitého jedince či skupinu nějaký negativní dopad, jehož je dosahováno buď způsobem rozlišování, nebo praxí. Toto rozlišování pak může být provedeno jak jednáním, tak i opomenutím.</a:t>
            </a:r>
          </a:p>
          <a:p>
            <a:pPr>
              <a:lnSpc>
                <a:spcPct val="170000"/>
              </a:lnSpc>
              <a:spcBef>
                <a:spcPts val="600"/>
              </a:spcBef>
            </a:pPr>
            <a:r>
              <a:rPr lang="cs-CZ" dirty="0">
                <a:latin typeface="Arial" panose="020B0604020202020204" pitchFamily="34" charset="0"/>
                <a:cs typeface="Arial" panose="020B0604020202020204" pitchFamily="34" charset="0"/>
              </a:rPr>
              <a:t>D. Hendrych vymezuje diskriminaci v Právnickém slovníku následovně: „</a:t>
            </a:r>
            <a:r>
              <a:rPr lang="cs-CZ" i="1" dirty="0">
                <a:latin typeface="Arial" panose="020B0604020202020204" pitchFamily="34" charset="0"/>
                <a:cs typeface="Arial" panose="020B0604020202020204" pitchFamily="34" charset="0"/>
              </a:rPr>
              <a:t>Diskriminace obecně znamená uplatňování rozdílných podmínek; rozlišování, omezení nebo odnětí práv určité kategorii osob pro společenské nebo ekonomické postavení, národnost, rasu, náboženství, pohlaví, politické názory apod.; záměrné znevýhodnění určitých subjektů vytvářením nerovných podmínek</a:t>
            </a:r>
            <a:r>
              <a:rPr lang="cs-CZ" dirty="0">
                <a:latin typeface="Arial" panose="020B0604020202020204" pitchFamily="34" charset="0"/>
                <a:cs typeface="Arial" panose="020B0604020202020204" pitchFamily="34" charset="0"/>
              </a:rPr>
              <a:t>.“</a:t>
            </a:r>
            <a:r>
              <a:rPr lang="cs-CZ" dirty="0"/>
              <a:t> </a:t>
            </a:r>
          </a:p>
          <a:p>
            <a:pPr marL="0" indent="0">
              <a:buNone/>
            </a:pPr>
            <a:endParaRPr lang="cs-CZ" dirty="0"/>
          </a:p>
        </p:txBody>
      </p:sp>
      <p:sp>
        <p:nvSpPr>
          <p:cNvPr id="4" name="Zástupný symbol pro zápatí 3"/>
          <p:cNvSpPr>
            <a:spLocks noGrp="1"/>
          </p:cNvSpPr>
          <p:nvPr>
            <p:ph type="ftr" sz="quarter" idx="11"/>
          </p:nvPr>
        </p:nvSpPr>
        <p:spPr>
          <a:xfrm>
            <a:off x="494454" y="6406487"/>
            <a:ext cx="7790010" cy="365125"/>
          </a:xfrm>
        </p:spPr>
        <p:txBody>
          <a:bodyPr/>
          <a:lstStyle/>
          <a:p>
            <a:r>
              <a:rPr lang="cs-CZ" dirty="0"/>
              <a:t>NOVOTNÝ, F., PRATÁK, J. M., SEDLÁČEK, J. </a:t>
            </a:r>
            <a:r>
              <a:rPr lang="cs-CZ" i="1" dirty="0"/>
              <a:t>Latinsko-český slovník. </a:t>
            </a:r>
            <a:r>
              <a:rPr lang="cs-CZ" dirty="0"/>
              <a:t>16. vyd. </a:t>
            </a:r>
            <a:r>
              <a:rPr lang="cs-CZ" dirty="0" smtClean="0"/>
              <a:t>Praha, </a:t>
            </a:r>
            <a:r>
              <a:rPr lang="cs-CZ" dirty="0"/>
              <a:t>1999. str. 415</a:t>
            </a:r>
          </a:p>
          <a:p>
            <a:endParaRPr lang="en-US"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185457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9006" y="0"/>
            <a:ext cx="9518226" cy="1320800"/>
          </a:xfrm>
        </p:spPr>
        <p:txBody>
          <a:bodyPr/>
          <a:lstStyle/>
          <a:p>
            <a:r>
              <a:rPr lang="cs-CZ" dirty="0" smtClean="0"/>
              <a:t>PRINCIP ROVNOSTI A ZÁKAZ DISKRIMINACE III.</a:t>
            </a:r>
            <a:endParaRPr lang="cs-CZ" dirty="0"/>
          </a:p>
        </p:txBody>
      </p:sp>
      <p:sp>
        <p:nvSpPr>
          <p:cNvPr id="3" name="Zástupný symbol pro obsah 2"/>
          <p:cNvSpPr>
            <a:spLocks noGrp="1"/>
          </p:cNvSpPr>
          <p:nvPr>
            <p:ph idx="1"/>
          </p:nvPr>
        </p:nvSpPr>
        <p:spPr>
          <a:xfrm>
            <a:off x="339006" y="587248"/>
            <a:ext cx="9627954" cy="3880773"/>
          </a:xfrm>
        </p:spPr>
        <p:txBody>
          <a:bodyPr>
            <a:noAutofit/>
          </a:bodyPr>
          <a:lstStyle/>
          <a:p>
            <a:pPr marL="0" lvl="0" indent="0">
              <a:lnSpc>
                <a:spcPct val="150000"/>
              </a:lnSpc>
              <a:spcBef>
                <a:spcPts val="600"/>
              </a:spcBef>
              <a:buNone/>
            </a:pPr>
            <a:r>
              <a:rPr lang="cs-CZ" sz="1100" b="1" i="1" kern="1400" dirty="0">
                <a:latin typeface="Arial" panose="020B0604020202020204" pitchFamily="34" charset="0"/>
                <a:ea typeface="Times New Roman" panose="02020603050405020304" pitchFamily="18" charset="0"/>
                <a:cs typeface="Arial" panose="020B0604020202020204" pitchFamily="34" charset="0"/>
              </a:rPr>
              <a:t>Přímá diskriminace </a:t>
            </a:r>
          </a:p>
          <a:p>
            <a:pPr indent="342900" algn="just">
              <a:lnSpc>
                <a:spcPct val="150000"/>
              </a:lnSpc>
              <a:spcBef>
                <a:spcPts val="600"/>
              </a:spcBef>
            </a:pPr>
            <a:r>
              <a:rPr lang="cs-CZ" sz="1100" dirty="0">
                <a:latin typeface="Arial" panose="020B0604020202020204" pitchFamily="34" charset="0"/>
                <a:ea typeface="Times New Roman" panose="02020603050405020304" pitchFamily="18" charset="0"/>
                <a:cs typeface="Arial" panose="020B0604020202020204" pitchFamily="34" charset="0"/>
              </a:rPr>
              <a:t>Přímou diskriminací se rozumí situace, kdy je na základě posuzované regulace s určitou osobou nebo skupinou ve srovnatelné situaci zacházeno méně příznivě než s jinými osobami či skupinami a děje se tak na základě neospravedlnitelného diskriminačního kritéria, jako je rasa, pohlaví či náboženské vyznání a toto rozlišování je svévolné, bez možného rozumného odůvodnění. O diskriminaci se tedy nejedná, když je rozdílné zacházení na základě jinak zakázaného kritéria odůvodněno legitimním cílem a prostředky jsou přiměřené a nezbytné. Diskriminačním jednáním tak nebude například nepřijetí muže do ženského tanečního souboru. </a:t>
            </a:r>
            <a:endParaRPr lang="cs-CZ" sz="1100" dirty="0" smtClean="0">
              <a:latin typeface="Arial" panose="020B0604020202020204" pitchFamily="34" charset="0"/>
              <a:ea typeface="Times New Roman" panose="02020603050405020304" pitchFamily="18" charset="0"/>
              <a:cs typeface="Arial" panose="020B0604020202020204" pitchFamily="34" charset="0"/>
            </a:endParaRPr>
          </a:p>
          <a:p>
            <a:pPr marL="0" lvl="0" indent="0" defTabSz="914400" eaLnBrk="0" fontAlgn="base" hangingPunct="0">
              <a:lnSpc>
                <a:spcPct val="150000"/>
              </a:lnSpc>
              <a:spcBef>
                <a:spcPts val="600"/>
              </a:spcBef>
              <a:spcAft>
                <a:spcPct val="0"/>
              </a:spcAft>
              <a:buClrTx/>
              <a:buSzTx/>
              <a:buNone/>
            </a:pPr>
            <a:r>
              <a:rPr lang="cs-CZ" altLang="cs-CZ" sz="1100" b="1" i="1" dirty="0" smtClean="0">
                <a:solidFill>
                  <a:prstClr val="black"/>
                </a:solidFill>
                <a:ea typeface="Times New Roman" panose="02020603050405020304" pitchFamily="18" charset="0"/>
              </a:rPr>
              <a:t>N</a:t>
            </a:r>
            <a:r>
              <a:rPr lang="cs-CZ" altLang="cs-CZ" sz="1100" b="1" i="1" dirty="0" smtClean="0" bmk="">
                <a:solidFill>
                  <a:prstClr val="black"/>
                </a:solidFill>
                <a:ea typeface="Times New Roman" panose="02020603050405020304" pitchFamily="18" charset="0"/>
              </a:rPr>
              <a:t>epřímá </a:t>
            </a:r>
            <a:r>
              <a:rPr lang="cs-CZ" altLang="cs-CZ" sz="1100" b="1" i="1" dirty="0" bmk="">
                <a:solidFill>
                  <a:prstClr val="black"/>
                </a:solidFill>
                <a:ea typeface="Times New Roman" panose="02020603050405020304" pitchFamily="18" charset="0"/>
              </a:rPr>
              <a:t>diskriminace </a:t>
            </a:r>
            <a:endParaRPr lang="cs-CZ" altLang="cs-CZ" sz="1100" i="1" dirty="0" smtClean="0" bmk="">
              <a:solidFill>
                <a:prstClr val="black"/>
              </a:solidFill>
            </a:endParaRPr>
          </a:p>
          <a:p>
            <a:pPr indent="342900" algn="just">
              <a:lnSpc>
                <a:spcPct val="150000"/>
              </a:lnSpc>
              <a:spcBef>
                <a:spcPts val="600"/>
              </a:spcBef>
            </a:pP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epřímé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diskriminace </a:t>
            </a: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vychází z</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 předpokladu, že použití navenek neutrálního pravidla nebo praxe má pro určitého jednotlivce nebo skupinu nerovný dopad a tento jedinec nebo skupina jsou poté oproti zbytku nějakým způsobem </a:t>
            </a: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znevýhodněni.</a:t>
            </a:r>
            <a:endParaRPr lang="cs-CZ" altLang="cs-CZ" sz="1100" baseline="30000" dirty="0" bmk="">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indent="342900" algn="just">
              <a:lnSpc>
                <a:spcPct val="150000"/>
              </a:lnSpc>
              <a:spcBef>
                <a:spcPts val="600"/>
              </a:spcBef>
            </a:pP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Stejně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jako u diskriminace přímé platí, že se lze ospravedlnit v případě, kdy je toto pravidlo nebo praxe odůvodněno legitimním cílem a prostředky k jeho dosažení jsou přiměřené a </a:t>
            </a: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nezbytné.</a:t>
            </a:r>
            <a:endParaRPr lang="cs-CZ" altLang="cs-CZ" sz="1100" dirty="0" smtClean="0" bmk="">
              <a:solidFill>
                <a:prstClr val="black"/>
              </a:solidFill>
              <a:latin typeface="Arial" panose="020B0604020202020204" pitchFamily="34" charset="0"/>
              <a:cs typeface="Arial" panose="020B0604020202020204" pitchFamily="34" charset="0"/>
            </a:endParaRPr>
          </a:p>
          <a:p>
            <a:pPr indent="342900" algn="just">
              <a:lnSpc>
                <a:spcPct val="150000"/>
              </a:lnSpc>
              <a:spcBef>
                <a:spcPts val="600"/>
              </a:spcBef>
            </a:pP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1/ Nepřímou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diskriminací bude případ, kdy obecná norma působí na všechny adresáty rovně, ale je příliš široká, protože na některé adresáty působí přísněji či jinak </a:t>
            </a:r>
            <a:r>
              <a:rPr lang="cs-CZ" altLang="cs-CZ" sz="1100" dirty="0" err="1" bmk="">
                <a:solidFill>
                  <a:prstClr val="black"/>
                </a:solidFill>
                <a:latin typeface="Arial" panose="020B0604020202020204" pitchFamily="34" charset="0"/>
                <a:ea typeface="Times New Roman" panose="02020603050405020304" pitchFamily="18" charset="0"/>
                <a:cs typeface="Arial" panose="020B0604020202020204" pitchFamily="34" charset="0"/>
              </a:rPr>
              <a:t>nepříznivěji</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 než na ostatní. Příkladem takové obecné normy může být povinnost pro všechny žáky nosit školní uniformy. Většinové populace se tato norma nijak nedotýká, protože nemá nějaké přísné modely pro oblékání. Náboženských minorit se však může toto pravidlo znatelně dotýkat, jelikož tato přísná pravidla mají. </a:t>
            </a:r>
            <a:endPar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indent="342900" algn="just">
              <a:lnSpc>
                <a:spcPct val="150000"/>
              </a:lnSpc>
              <a:spcBef>
                <a:spcPts val="600"/>
              </a:spcBef>
            </a:pP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2/ Dalším případem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nepřímé diskriminace je stav, kdy norma upravuje výjimku z obecné regulace, která ovšem nepřiměřeně negativně dopadá na určitou skupinu lidí. Příkladem je například nižší právní ochrana zaměstnanců na zkrácený pracovní úvazek. Pokud vezmeme v úvahu, že na zkrácený pracovní úvazek pracují převážně ženy, lze dovodit nepřímou diskriminaci.</a:t>
            </a:r>
            <a:r>
              <a:rPr lang="cs-CZ" altLang="cs-CZ" sz="1100" baseline="30000" dirty="0" bmk="">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Oba příklady nepřímé diskriminace se od sebe navzájem odlišují. </a:t>
            </a:r>
            <a:endPar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indent="342900" algn="just">
              <a:lnSpc>
                <a:spcPct val="150000"/>
              </a:lnSpc>
              <a:spcBef>
                <a:spcPts val="600"/>
              </a:spcBef>
            </a:pPr>
            <a:r>
              <a:rPr lang="cs-CZ" altLang="cs-CZ" sz="1100" dirty="0" smtClean="0" bmk="">
                <a:solidFill>
                  <a:prstClr val="black"/>
                </a:solidFill>
                <a:latin typeface="Arial" panose="020B0604020202020204" pitchFamily="34" charset="0"/>
                <a:ea typeface="Times New Roman" panose="02020603050405020304" pitchFamily="18" charset="0"/>
                <a:cs typeface="Arial" panose="020B0604020202020204" pitchFamily="34" charset="0"/>
              </a:rPr>
              <a:t>Zatímco </a:t>
            </a:r>
            <a:r>
              <a:rPr lang="cs-CZ" altLang="cs-CZ" sz="1100" dirty="0" bmk="">
                <a:solidFill>
                  <a:prstClr val="black"/>
                </a:solidFill>
                <a:latin typeface="Arial" panose="020B0604020202020204" pitchFamily="34" charset="0"/>
                <a:ea typeface="Times New Roman" panose="02020603050405020304" pitchFamily="18" charset="0"/>
                <a:cs typeface="Arial" panose="020B0604020202020204" pitchFamily="34" charset="0"/>
              </a:rPr>
              <a:t>v případě prvního se bude postižená osoba domáhat vytvoření zvláštního materiálního pravidla vůči obecné normě, v případě druhého případu se bude postižená osoba, na níž dopadá méně příznivá úprava, naopak dožadovat zrovnoprávnění s více chráněnými skupinami</a:t>
            </a:r>
            <a:r>
              <a:rPr lang="cs-CZ" altLang="cs-CZ" sz="1200" dirty="0" bmk="">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cs-CZ" altLang="cs-CZ" sz="800" dirty="0" bmk="">
              <a:solidFill>
                <a:prstClr val="black"/>
              </a:solidFill>
              <a:latin typeface="Arial" panose="020B0604020202020204" pitchFamily="34" charset="0"/>
              <a:cs typeface="Arial" panose="020B0604020202020204" pitchFamily="34" charset="0"/>
            </a:endParaRPr>
          </a:p>
          <a:p>
            <a:pPr indent="342900" algn="just">
              <a:lnSpc>
                <a:spcPct val="150000"/>
              </a:lnSpc>
              <a:spcBef>
                <a:spcPts val="600"/>
              </a:spcBef>
            </a:pPr>
            <a:endParaRPr lang="cs-CZ" sz="11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pPr>
            <a:endParaRPr lang="cs-CZ" sz="1100" dirty="0">
              <a:latin typeface="Arial" panose="020B0604020202020204" pitchFamily="34" charset="0"/>
              <a:cs typeface="Arial" panose="020B0604020202020204" pitchFamily="34" charset="0"/>
            </a:endParaRPr>
          </a:p>
        </p:txBody>
      </p:sp>
      <p:sp>
        <p:nvSpPr>
          <p:cNvPr id="9" name="Rectangle 4"/>
          <p:cNvSpPr>
            <a:spLocks noGrp="1" noChangeArrowheads="1"/>
          </p:cNvSpPr>
          <p:nvPr>
            <p:ph type="ftr" sz="quarter" idx="11"/>
          </p:nvPr>
        </p:nvSpPr>
        <p:spPr bwMode="auto">
          <a:xfrm>
            <a:off x="677863" y="6600503"/>
            <a:ext cx="48974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bg1">
                    <a:lumMod val="50000"/>
                  </a:schemeClr>
                </a:solidFill>
                <a:effectLst/>
                <a:latin typeface="Arial" panose="020B0604020202020204" pitchFamily="34" charset="0"/>
                <a:ea typeface="Times New Roman" panose="02020603050405020304" pitchFamily="18" charset="0"/>
              </a:rPr>
              <a:t>BOBEK, M., BOUČKOVÁ, P. KÜHN, Z. </a:t>
            </a:r>
            <a:r>
              <a:rPr kumimoji="0" lang="cs-CZ" altLang="cs-CZ" b="0" i="1" u="none" strike="noStrike" cap="none" normalizeH="0" baseline="0" dirty="0" smtClean="0">
                <a:ln>
                  <a:noFill/>
                </a:ln>
                <a:solidFill>
                  <a:schemeClr val="bg1">
                    <a:lumMod val="50000"/>
                  </a:schemeClr>
                </a:solidFill>
                <a:effectLst/>
                <a:latin typeface="Arial" panose="020B0604020202020204" pitchFamily="34" charset="0"/>
                <a:ea typeface="Times New Roman" panose="02020603050405020304" pitchFamily="18" charset="0"/>
              </a:rPr>
              <a:t>Rovnost a diskriminace</a:t>
            </a:r>
            <a:r>
              <a:rPr kumimoji="0" lang="cs-CZ" altLang="cs-CZ" b="0" i="0" u="none" strike="noStrike" cap="none" normalizeH="0" baseline="0" dirty="0" smtClean="0">
                <a:ln>
                  <a:noFill/>
                </a:ln>
                <a:solidFill>
                  <a:schemeClr val="bg1">
                    <a:lumMod val="50000"/>
                  </a:schemeClr>
                </a:solidFill>
                <a:effectLst/>
                <a:latin typeface="Arial" panose="020B0604020202020204" pitchFamily="34" charset="0"/>
                <a:ea typeface="Times New Roman" panose="02020603050405020304" pitchFamily="18" charset="0"/>
              </a:rPr>
              <a:t>. Praha, 2007, str. 52 a </a:t>
            </a:r>
            <a:r>
              <a:rPr kumimoji="0" lang="cs-CZ" altLang="cs-CZ" b="0" i="0" u="none" strike="noStrike" cap="none" normalizeH="0" baseline="0" dirty="0" err="1" smtClean="0">
                <a:ln>
                  <a:noFill/>
                </a:ln>
                <a:solidFill>
                  <a:schemeClr val="bg1">
                    <a:lumMod val="50000"/>
                  </a:schemeClr>
                </a:solidFill>
                <a:effectLst/>
                <a:latin typeface="Arial" panose="020B0604020202020204" pitchFamily="34" charset="0"/>
                <a:ea typeface="Times New Roman" panose="02020603050405020304" pitchFamily="18" charset="0"/>
              </a:rPr>
              <a:t>násl</a:t>
            </a:r>
            <a:r>
              <a:rPr kumimoji="0" lang="cs-CZ" altLang="cs-CZ" b="0" i="0" u="none" strike="noStrike" cap="none" normalizeH="0" baseline="0" dirty="0" smtClean="0">
                <a:ln>
                  <a:noFill/>
                </a:ln>
                <a:solidFill>
                  <a:schemeClr val="bg1">
                    <a:lumMod val="50000"/>
                  </a:schemeClr>
                </a:solidFill>
                <a:effectLst/>
                <a:latin typeface="Arial" panose="020B0604020202020204" pitchFamily="34" charset="0"/>
              </a:rPr>
              <a:t> </a:t>
            </a:r>
          </a:p>
        </p:txBody>
      </p:sp>
    </p:spTree>
    <p:extLst>
      <p:ext uri="{BB962C8B-B14F-4D97-AF65-F5344CB8AC3E}">
        <p14:creationId xmlns:p14="http://schemas.microsoft.com/office/powerpoint/2010/main" val="333627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7694" y="318654"/>
            <a:ext cx="9476509" cy="786938"/>
          </a:xfrm>
        </p:spPr>
        <p:txBody>
          <a:bodyPr>
            <a:normAutofit/>
          </a:bodyPr>
          <a:lstStyle/>
          <a:p>
            <a:r>
              <a:rPr lang="cs-CZ" dirty="0"/>
              <a:t>PRINCIP ROVNOSTI A ZÁKAZ DISKRIMINACE </a:t>
            </a:r>
            <a:r>
              <a:rPr lang="cs-CZ" dirty="0" smtClean="0"/>
              <a:t>IV.</a:t>
            </a:r>
            <a:endParaRPr lang="cs-CZ" dirty="0"/>
          </a:p>
        </p:txBody>
      </p:sp>
      <p:sp>
        <p:nvSpPr>
          <p:cNvPr id="3" name="Zástupný symbol pro obsah 2"/>
          <p:cNvSpPr>
            <a:spLocks noGrp="1"/>
          </p:cNvSpPr>
          <p:nvPr>
            <p:ph idx="1"/>
          </p:nvPr>
        </p:nvSpPr>
        <p:spPr>
          <a:xfrm>
            <a:off x="335664" y="1362568"/>
            <a:ext cx="8596668" cy="3880773"/>
          </a:xfrm>
        </p:spPr>
        <p:txBody>
          <a:bodyPr>
            <a:normAutofit/>
          </a:bodyPr>
          <a:lstStyle/>
          <a:p>
            <a:pPr>
              <a:lnSpc>
                <a:spcPct val="150000"/>
              </a:lnSpc>
              <a:spcBef>
                <a:spcPts val="600"/>
              </a:spcBef>
            </a:pPr>
            <a:r>
              <a:rPr lang="cs-CZ" sz="1100" dirty="0" smtClean="0">
                <a:latin typeface="Arial" panose="020B0604020202020204" pitchFamily="34" charset="0"/>
                <a:cs typeface="Arial" panose="020B0604020202020204" pitchFamily="34" charset="0"/>
              </a:rPr>
              <a:t>Uzavřená </a:t>
            </a:r>
            <a:r>
              <a:rPr lang="cs-CZ" sz="1100" dirty="0">
                <a:latin typeface="Arial" panose="020B0604020202020204" pitchFamily="34" charset="0"/>
                <a:cs typeface="Arial" panose="020B0604020202020204" pitchFamily="34" charset="0"/>
              </a:rPr>
              <a:t>česká společnost donedávna převážně "bílá", není </a:t>
            </a:r>
            <a:r>
              <a:rPr lang="cs-CZ" sz="1100" dirty="0" smtClean="0">
                <a:latin typeface="Arial" panose="020B0604020202020204" pitchFamily="34" charset="0"/>
                <a:cs typeface="Arial" panose="020B0604020202020204" pitchFamily="34" charset="0"/>
              </a:rPr>
              <a:t>zatím ani </a:t>
            </a:r>
            <a:r>
              <a:rPr lang="cs-CZ" sz="1100" dirty="0">
                <a:latin typeface="Arial" panose="020B0604020202020204" pitchFamily="34" charset="0"/>
                <a:cs typeface="Arial" panose="020B0604020202020204" pitchFamily="34" charset="0"/>
              </a:rPr>
              <a:t>výchovou, ani vzděláním připravena na přijímání jakékoliv odlišnosti od "české normy" jinak než s obavami či se zakořeněným strachem z neznámého, tj. „</a:t>
            </a:r>
            <a:r>
              <a:rPr lang="cs-CZ" sz="1100" dirty="0" smtClean="0">
                <a:latin typeface="Arial" panose="020B0604020202020204" pitchFamily="34" charset="0"/>
                <a:cs typeface="Arial" panose="020B0604020202020204" pitchFamily="34" charset="0"/>
              </a:rPr>
              <a:t>xenofobním</a:t>
            </a:r>
            <a:r>
              <a:rPr lang="cs-CZ" sz="1100" dirty="0">
                <a:latin typeface="Arial" panose="020B0604020202020204" pitchFamily="34" charset="0"/>
                <a:cs typeface="Arial" panose="020B0604020202020204" pitchFamily="34" charset="0"/>
              </a:rPr>
              <a:t>“ postojem. T</a:t>
            </a:r>
            <a:r>
              <a:rPr lang="cs-CZ" sz="1100" dirty="0" smtClean="0">
                <a:latin typeface="Arial" panose="020B0604020202020204" pitchFamily="34" charset="0"/>
                <a:cs typeface="Arial" panose="020B0604020202020204" pitchFamily="34" charset="0"/>
              </a:rPr>
              <a:t>ento </a:t>
            </a:r>
            <a:r>
              <a:rPr lang="cs-CZ" sz="1100" dirty="0">
                <a:latin typeface="Arial" panose="020B0604020202020204" pitchFamily="34" charset="0"/>
                <a:cs typeface="Arial" panose="020B0604020202020204" pitchFamily="34" charset="0"/>
              </a:rPr>
              <a:t>strach pramení převážně z nedostatku objektivních informací a z generalizovaných negativních zpráv o všem, co není "naše" a co nás zdánlivě i skutečně ohrožuje, což je ve svém důsledku zdrojem stereotypů, rostoucí xenofobie a rasismu</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a:latin typeface="Arial" panose="020B0604020202020204" pitchFamily="34" charset="0"/>
                <a:cs typeface="Arial" panose="020B0604020202020204" pitchFamily="34" charset="0"/>
              </a:rPr>
              <a:t>Přestože se o České republice, která byla léta uzavřena migračním tokům, zdaleka nedá tvrdit, že je zemí multikulturní, zejména ve srovnání s ostatními zeměmi, </a:t>
            </a:r>
            <a:r>
              <a:rPr lang="cs-CZ" sz="1100" dirty="0" smtClean="0">
                <a:latin typeface="Arial" panose="020B0604020202020204" pitchFamily="34" charset="0"/>
                <a:cs typeface="Arial" panose="020B0604020202020204" pitchFamily="34" charset="0"/>
              </a:rPr>
              <a:t>můžeme </a:t>
            </a:r>
            <a:r>
              <a:rPr lang="cs-CZ" sz="1100" dirty="0">
                <a:latin typeface="Arial" panose="020B0604020202020204" pitchFamily="34" charset="0"/>
                <a:cs typeface="Arial" panose="020B0604020202020204" pitchFamily="34" charset="0"/>
              </a:rPr>
              <a:t>jenom konstatovat, že za posledních přibližně 16let doznala česká společnost řady změn i co se týká národnostního a etnického složení. V souvislosti s naším vstupem do Evropské unie roste příliv lidí odlišné barvy pleti a odlišných kultur do naší země – a také do našich měst a vesnic, školek a škol, zdravotnických zařízení a zaměstnání. Jen těžko bude naše společnost akceptovat svého spoluobčana, který zaujímá silně xenofobní nebo přímo rasistické postoje</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a:latin typeface="Arial" panose="020B0604020202020204" pitchFamily="34" charset="0"/>
                <a:cs typeface="Arial" panose="020B0604020202020204" pitchFamily="34" charset="0"/>
              </a:rPr>
              <a:t>Pro bezproblémové soužití bude velmi důležitá empatie, schopnost porozumění a tolerance. Proto </a:t>
            </a:r>
            <a:r>
              <a:rPr lang="cs-CZ" sz="1100" dirty="0" smtClean="0">
                <a:latin typeface="Arial" panose="020B0604020202020204" pitchFamily="34" charset="0"/>
                <a:cs typeface="Arial" panose="020B0604020202020204" pitchFamily="34" charset="0"/>
              </a:rPr>
              <a:t>je důležité, aby </a:t>
            </a:r>
            <a:r>
              <a:rPr lang="cs-CZ" sz="1100" dirty="0">
                <a:latin typeface="Arial" panose="020B0604020202020204" pitchFamily="34" charset="0"/>
                <a:cs typeface="Arial" panose="020B0604020202020204" pitchFamily="34" charset="0"/>
              </a:rPr>
              <a:t>multikulturní výchova </a:t>
            </a:r>
            <a:r>
              <a:rPr lang="cs-CZ" sz="1100" dirty="0" smtClean="0">
                <a:latin typeface="Arial" panose="020B0604020202020204" pitchFamily="34" charset="0"/>
                <a:cs typeface="Arial" panose="020B0604020202020204" pitchFamily="34" charset="0"/>
              </a:rPr>
              <a:t>byla zařazena </a:t>
            </a:r>
            <a:r>
              <a:rPr lang="cs-CZ" sz="1100" dirty="0">
                <a:latin typeface="Arial" panose="020B0604020202020204" pitchFamily="34" charset="0"/>
                <a:cs typeface="Arial" panose="020B0604020202020204" pitchFamily="34" charset="0"/>
              </a:rPr>
              <a:t>jako součást výchovy a vzdělání.</a:t>
            </a:r>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188484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97821" y="2854036"/>
            <a:ext cx="8596668" cy="1320800"/>
          </a:xfrm>
        </p:spPr>
        <p:txBody>
          <a:bodyPr/>
          <a:lstStyle/>
          <a:p>
            <a:r>
              <a:rPr lang="cs-CZ" dirty="0" smtClean="0"/>
              <a:t>DĚKUJI ZA POZORNOST</a:t>
            </a:r>
            <a:endParaRPr lang="cs-CZ"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234874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316714" y="108903"/>
            <a:ext cx="10058400" cy="1107650"/>
          </a:xfrm>
        </p:spPr>
        <p:txBody>
          <a:bodyPr>
            <a:normAutofit/>
          </a:bodyPr>
          <a:lstStyle/>
          <a:p>
            <a:pPr algn="ctr"/>
            <a:r>
              <a:rPr lang="cs-CZ" sz="2400" cap="none" dirty="0" smtClean="0">
                <a:cs typeface="Arial" panose="020B0604020202020204" pitchFamily="34" charset="0"/>
              </a:rPr>
              <a:t>ZÁKLADNÍ DEFINIČNÍ POJMY II.</a:t>
            </a:r>
            <a:r>
              <a:rPr lang="cs-CZ" dirty="0">
                <a:cs typeface="Arial" panose="020B0604020202020204" pitchFamily="34" charset="0"/>
              </a:rPr>
              <a:t/>
            </a:r>
            <a:br>
              <a:rPr lang="cs-CZ" dirty="0">
                <a:cs typeface="Arial" panose="020B0604020202020204" pitchFamily="34" charset="0"/>
              </a:rPr>
            </a:br>
            <a:r>
              <a:rPr lang="cs-CZ" cap="none" dirty="0" smtClean="0">
                <a:cs typeface="Arial" panose="020B0604020202020204" pitchFamily="34" charset="0"/>
              </a:rPr>
              <a:t> MENŠINA</a:t>
            </a:r>
            <a:endParaRPr lang="cs-CZ"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677334" y="1016223"/>
            <a:ext cx="8402658" cy="4683273"/>
          </a:xfrm>
        </p:spPr>
        <p:txBody>
          <a:bodyPr>
            <a:normAutofit fontScale="25000" lnSpcReduction="20000"/>
          </a:bodyPr>
          <a:lstStyle/>
          <a:p>
            <a:pPr algn="just">
              <a:lnSpc>
                <a:spcPct val="150000"/>
              </a:lnSpc>
              <a:spcBef>
                <a:spcPts val="600"/>
              </a:spcBef>
            </a:pPr>
            <a:r>
              <a:rPr lang="cs-CZ" sz="4400" dirty="0">
                <a:latin typeface="Arial" panose="020B0604020202020204" pitchFamily="34" charset="0"/>
                <a:cs typeface="Arial" panose="020B0604020202020204" pitchFamily="34" charset="0"/>
              </a:rPr>
              <a:t>Menšinu lze definovat ze </a:t>
            </a:r>
            <a:r>
              <a:rPr lang="cs-CZ" sz="4400" b="1" dirty="0">
                <a:latin typeface="Arial" panose="020B0604020202020204" pitchFamily="34" charset="0"/>
                <a:cs typeface="Arial" panose="020B0604020202020204" pitchFamily="34" charset="0"/>
              </a:rPr>
              <a:t>dvou hledisek</a:t>
            </a:r>
            <a:r>
              <a:rPr lang="cs-CZ" sz="4400" dirty="0">
                <a:latin typeface="Arial" panose="020B0604020202020204" pitchFamily="34" charset="0"/>
                <a:cs typeface="Arial" panose="020B0604020202020204" pitchFamily="34" charset="0"/>
              </a:rPr>
              <a:t>. Prvním je definice </a:t>
            </a:r>
            <a:r>
              <a:rPr lang="cs-CZ" sz="4400" u="sng" dirty="0">
                <a:latin typeface="Arial" panose="020B0604020202020204" pitchFamily="34" charset="0"/>
                <a:cs typeface="Arial" panose="020B0604020202020204" pitchFamily="34" charset="0"/>
              </a:rPr>
              <a:t>z pohledu státní legislativy </a:t>
            </a:r>
            <a:r>
              <a:rPr lang="cs-CZ" sz="4400" dirty="0">
                <a:latin typeface="Arial" panose="020B0604020202020204" pitchFamily="34" charset="0"/>
                <a:cs typeface="Arial" panose="020B0604020202020204" pitchFamily="34" charset="0"/>
              </a:rPr>
              <a:t>a druhým hlediskem je </a:t>
            </a:r>
            <a:r>
              <a:rPr lang="cs-CZ" sz="4400" u="sng" dirty="0">
                <a:latin typeface="Arial" panose="020B0604020202020204" pitchFamily="34" charset="0"/>
                <a:cs typeface="Arial" panose="020B0604020202020204" pitchFamily="34" charset="0"/>
              </a:rPr>
              <a:t>definice z pohledu sociálně-kulturních souvislostí. </a:t>
            </a:r>
          </a:p>
          <a:p>
            <a:pPr algn="just">
              <a:lnSpc>
                <a:spcPct val="150000"/>
              </a:lnSpc>
              <a:spcBef>
                <a:spcPts val="600"/>
              </a:spcBef>
            </a:pPr>
            <a:r>
              <a:rPr lang="cs-CZ" sz="4400" dirty="0">
                <a:latin typeface="Arial" panose="020B0604020202020204" pitchFamily="34" charset="0"/>
                <a:cs typeface="Arial" panose="020B0604020202020204" pitchFamily="34" charset="0"/>
              </a:rPr>
              <a:t>Ze sociologického pohledu lze u menšin vysledovat určitý typ znevýhodnění, který v jedincích dané skupiny probouzí projevy skupinové solidarity. Pojem odkazuje na podřízené postavení dané skupiny nebo na její početní zastoupení. Příslušníci sami sebe vnímají jako někoho, kdo stojí stranou většinové společnosti. V souvislosti s pojmem lze vypozorovat spojení s diskriminací, což však může vést k nechtěné generalizaci. Nejčastěji se v této souvislosti mluví o národnostní, rasové a náboženské menšině. Pojem minorita se stal aktuální od válek probíhajících v 16. a 17. století, jež přinesly oficiální státní náboženství (náboženská menšina) a poté 19. století nacionalismu, které přineslo menšiny národnostní. Tyto typy menšin byly známé až do druhé poloviny 20. století, kdy začaly být reflektovány tzv. menšiny nové (sexuální, tělesně postižení nebo také přistěhovalci)</a:t>
            </a:r>
          </a:p>
          <a:p>
            <a:pPr algn="just">
              <a:lnSpc>
                <a:spcPct val="150000"/>
              </a:lnSpc>
              <a:spcBef>
                <a:spcPts val="600"/>
              </a:spcBef>
            </a:pPr>
            <a:r>
              <a:rPr lang="cs-CZ" sz="4400" dirty="0">
                <a:latin typeface="Arial" panose="020B0604020202020204" pitchFamily="34" charset="0"/>
                <a:cs typeface="Arial" panose="020B0604020202020204" pitchFamily="34" charset="0"/>
              </a:rPr>
              <a:t>Z politologického hlediska se národnostními menšinami rozumí určité skupiny osob uvnitř státního svazku, které jsou nositeli jistých znaků vlastního národa, to znamená kulturních tradic a jazyka. Charakteristické pro národnostní menšiny se tak stává národní vědomí a fixace na mateřský národ, se kterým sdílí kulturní a historické tradice </a:t>
            </a:r>
          </a:p>
          <a:p>
            <a:pPr algn="just">
              <a:lnSpc>
                <a:spcPct val="150000"/>
              </a:lnSpc>
              <a:spcBef>
                <a:spcPts val="600"/>
              </a:spcBef>
            </a:pPr>
            <a:r>
              <a:rPr lang="cs-CZ" sz="4400" dirty="0">
                <a:latin typeface="Arial" panose="020B0604020202020204" pitchFamily="34" charset="0"/>
                <a:cs typeface="Arial" panose="020B0604020202020204" pitchFamily="34" charset="0"/>
              </a:rPr>
              <a:t>Tyto pohledy však nejsou striktně odděleny, naopak se při hledání nejlepší definice prostupují. Ani tento fakt však nezaručil jednotnou definici, která by jasně vymezila pojem menšina. </a:t>
            </a:r>
          </a:p>
          <a:p>
            <a:pPr algn="just">
              <a:lnSpc>
                <a:spcPct val="150000"/>
              </a:lnSpc>
              <a:spcBef>
                <a:spcPts val="600"/>
              </a:spcBef>
            </a:pPr>
            <a:r>
              <a:rPr lang="cs-CZ" sz="4400" b="1" dirty="0">
                <a:latin typeface="Arial" panose="020B0604020202020204" pitchFamily="34" charset="0"/>
                <a:cs typeface="Arial" panose="020B0604020202020204" pitchFamily="34" charset="0"/>
              </a:rPr>
              <a:t>Pojem „ menšina“ </a:t>
            </a:r>
            <a:r>
              <a:rPr lang="cs-CZ" sz="4400" dirty="0">
                <a:latin typeface="Arial" panose="020B0604020202020204" pitchFamily="34" charset="0"/>
                <a:cs typeface="Arial" panose="020B0604020202020204" pitchFamily="34" charset="0"/>
              </a:rPr>
              <a:t>není nijak univerzálně definován, a to ani v evropském právu, ale nejvíce užívanou bývá definice Francesca </a:t>
            </a:r>
            <a:r>
              <a:rPr lang="cs-CZ" sz="4400" dirty="0" err="1">
                <a:latin typeface="Arial" panose="020B0604020202020204" pitchFamily="34" charset="0"/>
                <a:cs typeface="Arial" panose="020B0604020202020204" pitchFamily="34" charset="0"/>
              </a:rPr>
              <a:t>Capotortiho</a:t>
            </a:r>
            <a:r>
              <a:rPr lang="cs-CZ" sz="4400" dirty="0">
                <a:latin typeface="Arial" panose="020B0604020202020204" pitchFamily="34" charset="0"/>
                <a:cs typeface="Arial" panose="020B0604020202020204" pitchFamily="34" charset="0"/>
              </a:rPr>
              <a:t> sestavená pro OSN v roce 1971.  Dle této definice je menšinou početně menší, nedominantní skupina občanů příslušného státu, vlastnící nějaké etnické, náboženské či lingvistické znaky odlišující je od zbytku populace, která musí projevit náznak společného úsilí o zachování své kultury, tradic, náboženství nebo jazyka. Podmínky počtu a státní příslušnosti již dnes nejsou většinou považovány za tolik významné. </a:t>
            </a:r>
          </a:p>
          <a:p>
            <a:pPr marL="0" indent="0" algn="just">
              <a:buNone/>
            </a:pPr>
            <a:endParaRPr lang="cs-CZ" sz="2400" dirty="0">
              <a:latin typeface="Arial" panose="020B0604020202020204" pitchFamily="34" charset="0"/>
              <a:cs typeface="Arial" panose="020B0604020202020204" pitchFamily="34" charset="0"/>
            </a:endParaRPr>
          </a:p>
          <a:p>
            <a:pPr algn="just"/>
            <a:endParaRPr lang="cs-CZ" sz="2201" dirty="0">
              <a:latin typeface="Arial" panose="020B0604020202020204" pitchFamily="34" charset="0"/>
              <a:cs typeface="Arial" panose="020B0604020202020204" pitchFamily="34" charset="0"/>
            </a:endParaRPr>
          </a:p>
        </p:txBody>
      </p:sp>
      <p:sp>
        <p:nvSpPr>
          <p:cNvPr id="7" name="Zástupný symbol pro zápatí 6"/>
          <p:cNvSpPr>
            <a:spLocks noGrp="1"/>
          </p:cNvSpPr>
          <p:nvPr>
            <p:ph type="ftr" sz="quarter" idx="11"/>
          </p:nvPr>
        </p:nvSpPr>
        <p:spPr>
          <a:xfrm>
            <a:off x="476166" y="6406487"/>
            <a:ext cx="6297612" cy="365125"/>
          </a:xfrm>
        </p:spPr>
        <p:txBody>
          <a:bodyPr/>
          <a:lstStyle/>
          <a:p>
            <a:r>
              <a:rPr lang="cs-CZ" dirty="0" smtClean="0"/>
              <a:t>UN </a:t>
            </a:r>
            <a:r>
              <a:rPr lang="cs-CZ" dirty="0"/>
              <a:t>Doc. </a:t>
            </a:r>
            <a:r>
              <a:rPr lang="cs-CZ" dirty="0" smtClean="0"/>
              <a:t>E/CN.4/Sub.2/1985/31</a:t>
            </a:r>
          </a:p>
          <a:p>
            <a:r>
              <a:rPr lang="cs-CZ" dirty="0"/>
              <a:t>Maříková, Hana; Petrusek, Miloslav and Vodáková, Alena. 1996. Velký sociologický slovník. Praha: Univerzita </a:t>
            </a:r>
            <a:r>
              <a:rPr lang="cs-CZ" dirty="0" smtClean="0"/>
              <a:t>Karlova</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5580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1069849" y="73105"/>
            <a:ext cx="8204153" cy="1107650"/>
          </a:xfrm>
        </p:spPr>
        <p:txBody>
          <a:bodyPr>
            <a:normAutofit/>
          </a:bodyPr>
          <a:lstStyle/>
          <a:p>
            <a:pPr algn="ctr"/>
            <a:r>
              <a:rPr lang="cs-CZ" sz="2000" dirty="0">
                <a:cs typeface="Arial" panose="020B0604020202020204" pitchFamily="34" charset="0"/>
              </a:rPr>
              <a:t>ZÁKLADNÍ DEFINIČNÍ POJMY </a:t>
            </a:r>
            <a:r>
              <a:rPr lang="cs-CZ" sz="2000" dirty="0" smtClean="0">
                <a:cs typeface="Arial" panose="020B0604020202020204" pitchFamily="34" charset="0"/>
              </a:rPr>
              <a:t>III.</a:t>
            </a:r>
            <a:r>
              <a:rPr lang="cs-CZ" sz="2000" cap="none" dirty="0" smtClean="0">
                <a:cs typeface="Arial" panose="020B0604020202020204" pitchFamily="34" charset="0"/>
              </a:rPr>
              <a:t/>
            </a:r>
            <a:br>
              <a:rPr lang="cs-CZ" sz="2000" cap="none" dirty="0" smtClean="0">
                <a:cs typeface="Arial" panose="020B0604020202020204" pitchFamily="34" charset="0"/>
              </a:rPr>
            </a:br>
            <a:r>
              <a:rPr lang="cs-CZ" cap="none" dirty="0" smtClean="0">
                <a:cs typeface="Arial" panose="020B0604020202020204" pitchFamily="34" charset="0"/>
              </a:rPr>
              <a:t>NÁRODNOSTNÍ MENŠINY</a:t>
            </a:r>
            <a:endParaRPr lang="cs-CZ"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617096" y="1006673"/>
            <a:ext cx="8809537" cy="4683273"/>
          </a:xfrm>
        </p:spPr>
        <p:txBody>
          <a:bodyPr>
            <a:normAutofit/>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Vymezení pojmu národnostní menšina a příslušník národnostní menšiny stanoví </a:t>
            </a:r>
            <a:r>
              <a:rPr lang="cs-CZ" sz="1100" b="1" dirty="0">
                <a:latin typeface="Arial" panose="020B0604020202020204" pitchFamily="34" charset="0"/>
                <a:cs typeface="Arial" panose="020B0604020202020204" pitchFamily="34" charset="0"/>
              </a:rPr>
              <a:t>zákon 273/2001 Sb., o právech příslušníků národnostních menšin a o změně některých zákonů</a:t>
            </a:r>
            <a:r>
              <a:rPr lang="cs-CZ" sz="1100" dirty="0">
                <a:latin typeface="Arial" panose="020B0604020202020204" pitchFamily="34" charset="0"/>
                <a:cs typeface="Arial" panose="020B0604020202020204" pitchFamily="34" charset="0"/>
              </a:rPr>
              <a:t>, ve znění pozdějších předpisů. </a:t>
            </a:r>
            <a:endParaRPr lang="cs-CZ" sz="1100" dirty="0" smtClean="0">
              <a:latin typeface="Arial" panose="020B0604020202020204" pitchFamily="34" charset="0"/>
              <a:cs typeface="Arial" panose="020B0604020202020204" pitchFamily="34" charset="0"/>
            </a:endParaRPr>
          </a:p>
          <a:p>
            <a:pPr algn="just">
              <a:lnSpc>
                <a:spcPct val="150000"/>
              </a:lnSpc>
              <a:spcBef>
                <a:spcPts val="600"/>
              </a:spcBef>
            </a:pPr>
            <a:r>
              <a:rPr lang="cs-CZ" sz="1100" dirty="0" smtClean="0">
                <a:latin typeface="Arial" panose="020B0604020202020204" pitchFamily="34" charset="0"/>
                <a:cs typeface="Arial" panose="020B0604020202020204" pitchFamily="34" charset="0"/>
              </a:rPr>
              <a:t>Konkrétně </a:t>
            </a:r>
            <a:r>
              <a:rPr lang="cs-CZ" sz="1100" dirty="0">
                <a:latin typeface="Arial" panose="020B0604020202020204" pitchFamily="34" charset="0"/>
                <a:cs typeface="Arial" panose="020B0604020202020204" pitchFamily="34" charset="0"/>
              </a:rPr>
              <a:t>§ 2 </a:t>
            </a:r>
            <a:r>
              <a:rPr lang="cs-CZ" sz="1100" dirty="0" smtClean="0">
                <a:latin typeface="Arial" panose="020B0604020202020204" pitchFamily="34" charset="0"/>
                <a:cs typeface="Arial" panose="020B0604020202020204" pitchFamily="34" charset="0"/>
              </a:rPr>
              <a:t>zní:  </a:t>
            </a:r>
          </a:p>
          <a:p>
            <a:pPr algn="just">
              <a:lnSpc>
                <a:spcPct val="150000"/>
              </a:lnSpc>
              <a:spcBef>
                <a:spcPts val="600"/>
              </a:spcBef>
              <a:buFont typeface="Arial" panose="020B0604020202020204" pitchFamily="34" charset="0"/>
              <a:buChar char="•"/>
            </a:pPr>
            <a:r>
              <a:rPr lang="cs-CZ" sz="1100" dirty="0" smtClean="0">
                <a:latin typeface="Arial" panose="020B0604020202020204" pitchFamily="34" charset="0"/>
                <a:cs typeface="Arial" panose="020B0604020202020204" pitchFamily="34" charset="0"/>
              </a:rPr>
              <a:t>1</a:t>
            </a:r>
            <a:r>
              <a:rPr lang="cs-CZ" sz="1100" dirty="0">
                <a:latin typeface="Arial" panose="020B0604020202020204" pitchFamily="34" charset="0"/>
                <a:cs typeface="Arial" panose="020B0604020202020204" pitchFamily="34" charset="0"/>
              </a:rPr>
              <a:t>/</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Národnostní menšina je společenství občanů České republiky žijících na území současné České republiky, kteří se odlišují od ostatních občanů zpravidla společným etnickým původem, jazykem, kulturou a tradicemi, tvoří početní menšinu obyvatelstva a zároveň projevují vůli být považováni za národnostní menšinu za účelem společného úsilí o zachování a rozvoj vlastní svébytnosti, jazyka a kultury a zároveň za účelem vyjádření a ochrany zájmů jejich společenství, které se historicky utvořilo.</a:t>
            </a:r>
          </a:p>
          <a:p>
            <a:pPr algn="just">
              <a:lnSpc>
                <a:spcPct val="150000"/>
              </a:lnSpc>
              <a:spcBef>
                <a:spcPts val="600"/>
              </a:spcBef>
              <a:buFont typeface="Arial" panose="020B0604020202020204" pitchFamily="34" charset="0"/>
              <a:buChar char="•"/>
            </a:pPr>
            <a:r>
              <a:rPr lang="cs-CZ" sz="1100" dirty="0" smtClean="0">
                <a:latin typeface="Arial" panose="020B0604020202020204" pitchFamily="34" charset="0"/>
                <a:cs typeface="Arial" panose="020B0604020202020204" pitchFamily="34" charset="0"/>
              </a:rPr>
              <a:t>2</a:t>
            </a:r>
            <a:r>
              <a:rPr lang="cs-CZ" sz="1100" dirty="0">
                <a:latin typeface="Arial" panose="020B0604020202020204" pitchFamily="34" charset="0"/>
                <a:cs typeface="Arial" panose="020B0604020202020204" pitchFamily="34" charset="0"/>
              </a:rPr>
              <a:t>/</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Příslušníkem národnostní menšiny je občan České republiky, který se hlásí k jiné než české národnosti </a:t>
            </a:r>
            <a:r>
              <a:rPr lang="cs-CZ" sz="1100" dirty="0" smtClean="0">
                <a:latin typeface="Arial" panose="020B0604020202020204" pitchFamily="34" charset="0"/>
                <a:cs typeface="Arial" panose="020B0604020202020204" pitchFamily="34" charset="0"/>
              </a:rPr>
              <a:t>a projevuje </a:t>
            </a:r>
            <a:r>
              <a:rPr lang="cs-CZ" sz="1100" dirty="0">
                <a:latin typeface="Arial" panose="020B0604020202020204" pitchFamily="34" charset="0"/>
                <a:cs typeface="Arial" panose="020B0604020202020204" pitchFamily="34" charset="0"/>
              </a:rPr>
              <a:t>přání být považován za příslušníka národnostní menšiny spolu s dalšími, kteří se hlásí ke stejné národnosti.</a:t>
            </a:r>
          </a:p>
          <a:p>
            <a:pPr algn="just">
              <a:lnSpc>
                <a:spcPct val="150000"/>
              </a:lnSpc>
              <a:spcBef>
                <a:spcPts val="600"/>
              </a:spcBef>
              <a:buFont typeface="Arial" panose="020B0604020202020204" pitchFamily="34" charset="0"/>
              <a:buChar char="•"/>
            </a:pPr>
            <a:r>
              <a:rPr lang="cs-CZ" sz="1100" dirty="0" smtClean="0">
                <a:latin typeface="Arial" panose="020B0604020202020204" pitchFamily="34" charset="0"/>
                <a:cs typeface="Arial" panose="020B0604020202020204" pitchFamily="34" charset="0"/>
              </a:rPr>
              <a:t>Týká </a:t>
            </a:r>
            <a:r>
              <a:rPr lang="cs-CZ" sz="1100" dirty="0">
                <a:latin typeface="Arial" panose="020B0604020202020204" pitchFamily="34" charset="0"/>
                <a:cs typeface="Arial" panose="020B0604020202020204" pitchFamily="34" charset="0"/>
              </a:rPr>
              <a:t>se „ příslušníků národnostních menšin, které tradičně a dlouhodobě žijí na území České republiky“</a:t>
            </a:r>
          </a:p>
          <a:p>
            <a:pPr algn="just">
              <a:lnSpc>
                <a:spcPct val="150000"/>
              </a:lnSpc>
              <a:spcBef>
                <a:spcPts val="600"/>
              </a:spcBef>
            </a:pPr>
            <a:r>
              <a:rPr lang="cs-CZ" sz="1100" dirty="0">
                <a:latin typeface="Arial" panose="020B0604020202020204" pitchFamily="34" charset="0"/>
                <a:cs typeface="Arial" panose="020B0604020202020204" pitchFamily="34" charset="0"/>
              </a:rPr>
              <a:t>Mají právo na vzdělání v jazyce menšiny, právo užívat jazyk v úředním styku, právo účasti na řešení, týkajících se národnostních a etnických menšin</a:t>
            </a:r>
          </a:p>
          <a:p>
            <a:pPr algn="just">
              <a:lnSpc>
                <a:spcPct val="150000"/>
              </a:lnSpc>
              <a:spcBef>
                <a:spcPts val="600"/>
              </a:spcBef>
            </a:pPr>
            <a:r>
              <a:rPr lang="cs-CZ" sz="1100" dirty="0">
                <a:latin typeface="Arial" panose="020B0604020202020204" pitchFamily="34" charset="0"/>
                <a:cs typeface="Arial" panose="020B0604020202020204" pitchFamily="34" charset="0"/>
              </a:rPr>
              <a:t>V současné době Česká republika </a:t>
            </a:r>
            <a:r>
              <a:rPr lang="cs-CZ" sz="1100" dirty="0" smtClean="0">
                <a:latin typeface="Arial" panose="020B0604020202020204" pitchFamily="34" charset="0"/>
                <a:cs typeface="Arial" panose="020B0604020202020204" pitchFamily="34" charset="0"/>
              </a:rPr>
              <a:t>uznává </a:t>
            </a:r>
            <a:r>
              <a:rPr lang="cs-CZ" sz="1100" b="1" dirty="0" smtClean="0">
                <a:latin typeface="Arial" panose="020B0604020202020204" pitchFamily="34" charset="0"/>
                <a:cs typeface="Arial" panose="020B0604020202020204" pitchFamily="34" charset="0"/>
              </a:rPr>
              <a:t>13 národnostních menšin </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bulharskou, chorvatskou, maďarskou, německou, polskou, romskou, rusínskou, ruskou, řeckou, slovenskou, srbskou a </a:t>
            </a:r>
            <a:r>
              <a:rPr lang="cs-CZ" sz="1100" dirty="0" smtClean="0">
                <a:latin typeface="Arial" panose="020B0604020202020204" pitchFamily="34" charset="0"/>
                <a:cs typeface="Arial" panose="020B0604020202020204" pitchFamily="34" charset="0"/>
              </a:rPr>
              <a:t>ukrajinskou </a:t>
            </a:r>
            <a:r>
              <a:rPr lang="cs-CZ" sz="1100" dirty="0">
                <a:latin typeface="Arial" panose="020B0604020202020204" pitchFamily="34" charset="0"/>
                <a:cs typeface="Arial" panose="020B0604020202020204" pitchFamily="34" charset="0"/>
              </a:rPr>
              <a:t>a nově Vietnamskou</a:t>
            </a:r>
          </a:p>
          <a:p>
            <a:pPr algn="just"/>
            <a:endParaRPr lang="cs-CZ" sz="1900" dirty="0">
              <a:latin typeface="Arial" panose="020B0604020202020204" pitchFamily="34" charset="0"/>
              <a:cs typeface="Arial" panose="020B0604020202020204" pitchFamily="34" charset="0"/>
            </a:endParaRPr>
          </a:p>
        </p:txBody>
      </p:sp>
      <p:sp>
        <p:nvSpPr>
          <p:cNvPr id="7" name="Zástupný symbol pro zápatí 6"/>
          <p:cNvSpPr>
            <a:spLocks noGrp="1"/>
          </p:cNvSpPr>
          <p:nvPr>
            <p:ph type="ftr" sz="quarter" idx="11"/>
          </p:nvPr>
        </p:nvSpPr>
        <p:spPr>
          <a:xfrm>
            <a:off x="617096" y="6335697"/>
            <a:ext cx="6297612" cy="365125"/>
          </a:xfrm>
        </p:spPr>
        <p:txBody>
          <a:bodyPr/>
          <a:lstStyle/>
          <a:p>
            <a:r>
              <a:rPr lang="en-US" dirty="0"/>
              <a:t>https://www.vlada.cz/cz/pracovni-a-poradniorgany-vlady/rnm/mensiny/obyvatelstvo-cr-podle-narodnosti-6518/</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39888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07264"/>
            <a:ext cx="8596668" cy="1320800"/>
          </a:xfrm>
        </p:spPr>
        <p:txBody>
          <a:bodyPr>
            <a:normAutofit/>
          </a:bodyPr>
          <a:lstStyle/>
          <a:p>
            <a:pPr algn="ctr"/>
            <a:r>
              <a:rPr lang="cs-CZ" sz="2000" dirty="0">
                <a:cs typeface="Arial" panose="020B0604020202020204" pitchFamily="34" charset="0"/>
              </a:rPr>
              <a:t>ZÁKLADNÍ DEFINIČNÍ POJMY </a:t>
            </a:r>
            <a:r>
              <a:rPr lang="cs-CZ" sz="2000" dirty="0" smtClean="0">
                <a:cs typeface="Arial" panose="020B0604020202020204" pitchFamily="34" charset="0"/>
              </a:rPr>
              <a:t>IV.</a:t>
            </a:r>
            <a:r>
              <a:rPr lang="cs-CZ" sz="2000" dirty="0" smtClean="0"/>
              <a:t/>
            </a:r>
            <a:br>
              <a:rPr lang="cs-CZ" sz="2000" dirty="0" smtClean="0"/>
            </a:br>
            <a:r>
              <a:rPr lang="cs-CZ" dirty="0" smtClean="0"/>
              <a:t>ETNICKÁ MENŠINA</a:t>
            </a:r>
            <a:endParaRPr lang="cs-CZ" dirty="0"/>
          </a:p>
        </p:txBody>
      </p:sp>
      <p:sp>
        <p:nvSpPr>
          <p:cNvPr id="3" name="Zástupný symbol pro obsah 2"/>
          <p:cNvSpPr>
            <a:spLocks noGrp="1"/>
          </p:cNvSpPr>
          <p:nvPr>
            <p:ph idx="1"/>
          </p:nvPr>
        </p:nvSpPr>
        <p:spPr>
          <a:xfrm>
            <a:off x="677334" y="1167218"/>
            <a:ext cx="8596668" cy="3880773"/>
          </a:xfrm>
        </p:spPr>
        <p:txBody>
          <a:bodyPr>
            <a:normAutofit fontScale="25000" lnSpcReduction="20000"/>
          </a:bodyPr>
          <a:lstStyle/>
          <a:p>
            <a:pPr marL="0" indent="0" algn="just">
              <a:lnSpc>
                <a:spcPct val="170000"/>
              </a:lnSpc>
              <a:spcBef>
                <a:spcPts val="600"/>
              </a:spcBef>
              <a:buNone/>
            </a:pPr>
            <a:r>
              <a:rPr lang="cs-CZ" sz="4400" dirty="0">
                <a:latin typeface="Arial" panose="020B0604020202020204" pitchFamily="34" charset="0"/>
                <a:cs typeface="Arial" panose="020B0604020202020204" pitchFamily="34" charset="0"/>
              </a:rPr>
              <a:t>Pojem etnikum se užívá k členění lidstva na skupiny pomocí kulturně vyjádřených totožností a odlišností jejích členů. „Etnikum“ či etnická skupina od 70. let 20. st. nahrazuje termín „kmen“.</a:t>
            </a:r>
          </a:p>
          <a:p>
            <a:pPr algn="just">
              <a:lnSpc>
                <a:spcPct val="170000"/>
              </a:lnSpc>
              <a:spcBef>
                <a:spcPts val="600"/>
              </a:spcBef>
            </a:pPr>
            <a:r>
              <a:rPr lang="cs-CZ" sz="4400" dirty="0">
                <a:latin typeface="Arial" panose="020B0604020202020204" pitchFamily="34" charset="0"/>
                <a:cs typeface="Arial" panose="020B0604020202020204" pitchFamily="34" charset="0"/>
              </a:rPr>
              <a:t>Jedná se o uskupení lidí, kteří mají historicky společný jazyk, původ a kulturu, má stálé složení, </a:t>
            </a:r>
            <a:r>
              <a:rPr lang="cs-CZ" sz="4400" dirty="0" smtClean="0">
                <a:latin typeface="Arial" panose="020B0604020202020204" pitchFamily="34" charset="0"/>
                <a:cs typeface="Arial" panose="020B0604020202020204" pitchFamily="34" charset="0"/>
              </a:rPr>
              <a:t>na rozdíl </a:t>
            </a:r>
            <a:r>
              <a:rPr lang="cs-CZ" sz="4400" dirty="0">
                <a:latin typeface="Arial" panose="020B0604020202020204" pitchFamily="34" charset="0"/>
                <a:cs typeface="Arial" panose="020B0604020202020204" pitchFamily="34" charset="0"/>
              </a:rPr>
              <a:t>od národnostní menšiny si ji tedy jednotlivec nemůže zvolit</a:t>
            </a:r>
          </a:p>
          <a:p>
            <a:pPr algn="just">
              <a:lnSpc>
                <a:spcPct val="170000"/>
              </a:lnSpc>
              <a:spcBef>
                <a:spcPts val="600"/>
              </a:spcBef>
            </a:pPr>
            <a:r>
              <a:rPr lang="cs-CZ" sz="4400" dirty="0">
                <a:latin typeface="Arial" panose="020B0604020202020204" pitchFamily="34" charset="0"/>
                <a:cs typeface="Arial" panose="020B0604020202020204" pitchFamily="34" charset="0"/>
              </a:rPr>
              <a:t>Další charakteristiky: společné území svého vzniku a </a:t>
            </a:r>
            <a:r>
              <a:rPr lang="cs-CZ" sz="4400" dirty="0" smtClean="0">
                <a:latin typeface="Arial" panose="020B0604020202020204" pitchFamily="34" charset="0"/>
                <a:cs typeface="Arial" panose="020B0604020202020204" pitchFamily="34" charset="0"/>
              </a:rPr>
              <a:t>vývoje</a:t>
            </a:r>
          </a:p>
          <a:p>
            <a:pPr algn="just">
              <a:lnSpc>
                <a:spcPct val="170000"/>
              </a:lnSpc>
              <a:spcBef>
                <a:spcPts val="600"/>
              </a:spcBef>
            </a:pPr>
            <a:r>
              <a:rPr lang="cs-CZ" sz="4400" dirty="0" smtClean="0">
                <a:latin typeface="Arial" panose="020B0604020202020204" pitchFamily="34" charset="0"/>
                <a:cs typeface="Arial" panose="020B0604020202020204" pitchFamily="34" charset="0"/>
              </a:rPr>
              <a:t>Etnická identita se vyvinula </a:t>
            </a:r>
            <a:r>
              <a:rPr lang="cs-CZ" sz="4400" dirty="0">
                <a:latin typeface="Arial" panose="020B0604020202020204" pitchFamily="34" charset="0"/>
                <a:cs typeface="Arial" panose="020B0604020202020204" pitchFamily="34" charset="0"/>
              </a:rPr>
              <a:t>ze sounáležitosti v rámci sociálně-příbuzensky propojených a teritoriálně zakotvených skupin (dnes bychom řekli např. „venkovských komunit“).</a:t>
            </a:r>
          </a:p>
          <a:p>
            <a:pPr algn="just">
              <a:lnSpc>
                <a:spcPct val="170000"/>
              </a:lnSpc>
              <a:spcBef>
                <a:spcPts val="600"/>
              </a:spcBef>
            </a:pPr>
            <a:r>
              <a:rPr lang="cs-CZ" sz="4400" dirty="0">
                <a:latin typeface="Arial" panose="020B0604020202020204" pitchFamily="34" charset="0"/>
                <a:cs typeface="Arial" panose="020B0604020202020204" pitchFamily="34" charset="0"/>
              </a:rPr>
              <a:t>Pocit příbuznosti je sice již nedoložitelný, ale posunut na úroveň kulturní podobnosti – </a:t>
            </a:r>
            <a:r>
              <a:rPr lang="cs-CZ" sz="4400" dirty="0" err="1">
                <a:latin typeface="Arial" panose="020B0604020202020204" pitchFamily="34" charset="0"/>
                <a:cs typeface="Arial" panose="020B0604020202020204" pitchFamily="34" charset="0"/>
              </a:rPr>
              <a:t>pseudo</a:t>
            </a:r>
            <a:r>
              <a:rPr lang="cs-CZ" sz="4400" dirty="0">
                <a:latin typeface="Arial" panose="020B0604020202020204" pitchFamily="34" charset="0"/>
                <a:cs typeface="Arial" panose="020B0604020202020204" pitchFamily="34" charset="0"/>
              </a:rPr>
              <a:t>-příbuznosti (hlavně jazykové). Stále se projevuje vzájemnou solidaritou v rámci skupiny a přetrváváním představ o společném původu (praotec Čech, ranně středověký kmen Čechů…). </a:t>
            </a:r>
          </a:p>
          <a:p>
            <a:pPr algn="just">
              <a:lnSpc>
                <a:spcPct val="170000"/>
              </a:lnSpc>
              <a:spcBef>
                <a:spcPts val="600"/>
              </a:spcBef>
            </a:pPr>
            <a:r>
              <a:rPr lang="cs-CZ" sz="4400" dirty="0">
                <a:latin typeface="Arial" panose="020B0604020202020204" pitchFamily="34" charset="0"/>
                <a:cs typeface="Arial" panose="020B0604020202020204" pitchFamily="34" charset="0"/>
              </a:rPr>
              <a:t>Obvykle velmi silná, jelikož se posiluje ve školství, politice, médiích, někde i v církvích, armádě atd. </a:t>
            </a:r>
            <a:r>
              <a:rPr lang="cs-CZ" sz="4400" dirty="0" smtClean="0">
                <a:latin typeface="Arial" panose="020B0604020202020204" pitchFamily="34" charset="0"/>
                <a:cs typeface="Arial" panose="020B0604020202020204" pitchFamily="34" charset="0"/>
              </a:rPr>
              <a:t>Bývá </a:t>
            </a:r>
            <a:r>
              <a:rPr lang="cs-CZ" sz="4400" dirty="0">
                <a:latin typeface="Arial" panose="020B0604020202020204" pitchFamily="34" charset="0"/>
                <a:cs typeface="Arial" panose="020B0604020202020204" pitchFamily="34" charset="0"/>
              </a:rPr>
              <a:t>silněji vnímána na nižší sociálně-ekonomické úrovni, kde je méně dalších nosných (např. politických či náboženských) idejí a blíže k základním příbuzenským vazbám.</a:t>
            </a:r>
          </a:p>
          <a:p>
            <a:pPr algn="just">
              <a:lnSpc>
                <a:spcPct val="170000"/>
              </a:lnSpc>
              <a:spcBef>
                <a:spcPts val="600"/>
              </a:spcBef>
            </a:pPr>
            <a:r>
              <a:rPr lang="cs-CZ" sz="4400" dirty="0">
                <a:latin typeface="Arial" panose="020B0604020202020204" pitchFamily="34" charset="0"/>
                <a:cs typeface="Arial" panose="020B0604020202020204" pitchFamily="34" charset="0"/>
              </a:rPr>
              <a:t>Nevzniká narozením, ale, tak jako jiné sociální identity, teprve začleněním do skupiny (nejčastěji a nejsilněji </a:t>
            </a:r>
            <a:r>
              <a:rPr lang="cs-CZ" sz="4400" dirty="0" smtClean="0">
                <a:latin typeface="Arial" panose="020B0604020202020204" pitchFamily="34" charset="0"/>
                <a:cs typeface="Arial" panose="020B0604020202020204" pitchFamily="34" charset="0"/>
              </a:rPr>
              <a:t>ranou </a:t>
            </a:r>
            <a:r>
              <a:rPr lang="cs-CZ" sz="4400" dirty="0">
                <a:latin typeface="Arial" panose="020B0604020202020204" pitchFamily="34" charset="0"/>
                <a:cs typeface="Arial" panose="020B0604020202020204" pitchFamily="34" charset="0"/>
              </a:rPr>
              <a:t>výchovou v rodině).</a:t>
            </a:r>
          </a:p>
          <a:p>
            <a:pPr algn="just">
              <a:lnSpc>
                <a:spcPct val="170000"/>
              </a:lnSpc>
              <a:spcBef>
                <a:spcPts val="600"/>
              </a:spcBef>
            </a:pPr>
            <a:r>
              <a:rPr lang="cs-CZ" sz="4400" dirty="0">
                <a:latin typeface="Arial" panose="020B0604020202020204" pitchFamily="34" charset="0"/>
                <a:cs typeface="Arial" panose="020B0604020202020204" pitchFamily="34" charset="0"/>
              </a:rPr>
              <a:t>Úzce spojena se stereotypy o vlastní skupině i o skupinách jiných  </a:t>
            </a:r>
          </a:p>
          <a:p>
            <a:pPr algn="just"/>
            <a:endParaRPr lang="cs-CZ" dirty="0">
              <a:latin typeface="Arial" panose="020B0604020202020204" pitchFamily="34" charset="0"/>
              <a:cs typeface="Arial" panose="020B0604020202020204" pitchFamily="34" charset="0"/>
            </a:endParaRPr>
          </a:p>
          <a:p>
            <a:endParaRPr lang="cs-CZ" dirty="0"/>
          </a:p>
        </p:txBody>
      </p:sp>
      <p:sp>
        <p:nvSpPr>
          <p:cNvPr id="5" name="Zástupný symbol pro zápatí 4"/>
          <p:cNvSpPr>
            <a:spLocks noGrp="1"/>
          </p:cNvSpPr>
          <p:nvPr>
            <p:ph type="ftr" sz="quarter" idx="11"/>
          </p:nvPr>
        </p:nvSpPr>
        <p:spPr>
          <a:xfrm>
            <a:off x="677334" y="6340620"/>
            <a:ext cx="6297612" cy="365125"/>
          </a:xfrm>
        </p:spPr>
        <p:txBody>
          <a:bodyPr/>
          <a:lstStyle/>
          <a:p>
            <a:endParaRPr lang="en-US" dirty="0"/>
          </a:p>
        </p:txBody>
      </p:sp>
      <p:sp>
        <p:nvSpPr>
          <p:cNvPr id="4" name="Zástupný symbol pro číslo snímku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93507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29463" y="2565838"/>
            <a:ext cx="4032250" cy="1584325"/>
          </a:xfrm>
          <a:prstGeom prst="rect">
            <a:avLst/>
          </a:prstGeom>
          <a:noFill/>
          <a:ln w="5724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eaLnBrk="1" hangingPunct="1">
              <a:spcBef>
                <a:spcPct val="0"/>
              </a:spcBef>
            </a:pPr>
            <a:endParaRPr lang="cs-CZ" altLang="cs-CZ" sz="800" i="1" dirty="0">
              <a:solidFill>
                <a:schemeClr val="tx1"/>
              </a:solidFill>
              <a:latin typeface="Tahoma" panose="020B0604030504040204" pitchFamily="34" charset="0"/>
            </a:endParaRPr>
          </a:p>
          <a:p>
            <a:pPr eaLnBrk="1" hangingPunct="1">
              <a:spcBef>
                <a:spcPct val="0"/>
              </a:spcBef>
            </a:pPr>
            <a:endParaRPr lang="cs-CZ" altLang="cs-CZ" sz="800" i="1" dirty="0">
              <a:solidFill>
                <a:schemeClr val="tx1"/>
              </a:solidFill>
              <a:latin typeface="Tahoma" panose="020B0604030504040204" pitchFamily="34" charset="0"/>
            </a:endParaRPr>
          </a:p>
          <a:p>
            <a:pPr eaLnBrk="1" hangingPunct="1">
              <a:lnSpc>
                <a:spcPct val="150000"/>
              </a:lnSpc>
              <a:spcBef>
                <a:spcPts val="600"/>
              </a:spcBef>
            </a:pPr>
            <a:r>
              <a:rPr lang="cs-CZ" altLang="cs-CZ" sz="1800" dirty="0">
                <a:solidFill>
                  <a:schemeClr val="tx1"/>
                </a:solidFill>
                <a:cs typeface="Arial" panose="020B0604020202020204" pitchFamily="34" charset="0"/>
              </a:rPr>
              <a:t>více než 90% obyvatel státu</a:t>
            </a:r>
          </a:p>
          <a:p>
            <a:pPr eaLnBrk="1" hangingPunct="1">
              <a:lnSpc>
                <a:spcPct val="150000"/>
              </a:lnSpc>
              <a:spcBef>
                <a:spcPts val="600"/>
              </a:spcBef>
            </a:pPr>
            <a:r>
              <a:rPr lang="cs-CZ" altLang="cs-CZ" sz="1800" dirty="0">
                <a:solidFill>
                  <a:schemeClr val="tx1"/>
                </a:solidFill>
                <a:cs typeface="Arial" panose="020B0604020202020204" pitchFamily="34" charset="0"/>
              </a:rPr>
              <a:t>tvoří příslušníci 1 etnické</a:t>
            </a:r>
          </a:p>
          <a:p>
            <a:pPr eaLnBrk="1" hangingPunct="1">
              <a:lnSpc>
                <a:spcPct val="150000"/>
              </a:lnSpc>
              <a:spcBef>
                <a:spcPts val="600"/>
              </a:spcBef>
            </a:pPr>
            <a:r>
              <a:rPr lang="cs-CZ" altLang="cs-CZ" sz="1800" dirty="0">
                <a:solidFill>
                  <a:schemeClr val="tx1"/>
                </a:solidFill>
                <a:cs typeface="Arial" panose="020B0604020202020204" pitchFamily="34" charset="0"/>
              </a:rPr>
              <a:t>skupiny</a:t>
            </a:r>
          </a:p>
          <a:p>
            <a:pPr eaLnBrk="1" hangingPunct="1">
              <a:spcBef>
                <a:spcPct val="0"/>
              </a:spcBef>
            </a:pPr>
            <a:endParaRPr lang="cs-CZ" altLang="cs-CZ" sz="2400" i="1" dirty="0">
              <a:solidFill>
                <a:schemeClr val="tx1"/>
              </a:solidFill>
              <a:cs typeface="Arial" panose="020B0604020202020204" pitchFamily="34" charset="0"/>
            </a:endParaRPr>
          </a:p>
        </p:txBody>
      </p:sp>
      <p:sp>
        <p:nvSpPr>
          <p:cNvPr id="10251" name="Rectangle 11"/>
          <p:cNvSpPr>
            <a:spLocks noChangeArrowheads="1"/>
          </p:cNvSpPr>
          <p:nvPr/>
        </p:nvSpPr>
        <p:spPr bwMode="auto">
          <a:xfrm>
            <a:off x="5889626" y="2565838"/>
            <a:ext cx="4033837" cy="1584325"/>
          </a:xfrm>
          <a:prstGeom prst="rect">
            <a:avLst/>
          </a:prstGeom>
          <a:noFill/>
          <a:ln w="5724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S Gothic" panose="020B0609070205080204" pitchFamily="49" charset="-128"/>
              </a:defRPr>
            </a:lvl9pPr>
          </a:lstStyle>
          <a:p>
            <a:pPr eaLnBrk="1" hangingPunct="1">
              <a:lnSpc>
                <a:spcPct val="150000"/>
              </a:lnSpc>
              <a:spcBef>
                <a:spcPts val="600"/>
              </a:spcBef>
            </a:pPr>
            <a:r>
              <a:rPr lang="cs-CZ" altLang="cs-CZ" sz="1800" dirty="0">
                <a:solidFill>
                  <a:schemeClr val="tx1"/>
                </a:solidFill>
                <a:cs typeface="Arial" panose="020B0604020202020204" pitchFamily="34" charset="0"/>
              </a:rPr>
              <a:t>žádná z etnických skupin </a:t>
            </a:r>
          </a:p>
          <a:p>
            <a:pPr eaLnBrk="1" hangingPunct="1">
              <a:lnSpc>
                <a:spcPct val="150000"/>
              </a:lnSpc>
              <a:spcBef>
                <a:spcPts val="600"/>
              </a:spcBef>
            </a:pPr>
            <a:r>
              <a:rPr lang="cs-CZ" altLang="cs-CZ" sz="1800" dirty="0">
                <a:solidFill>
                  <a:schemeClr val="tx1"/>
                </a:solidFill>
                <a:cs typeface="Arial" panose="020B0604020202020204" pitchFamily="34" charset="0"/>
              </a:rPr>
              <a:t>nedosahuje 90%</a:t>
            </a:r>
          </a:p>
          <a:p>
            <a:pPr eaLnBrk="1" hangingPunct="1">
              <a:lnSpc>
                <a:spcPct val="150000"/>
              </a:lnSpc>
              <a:spcBef>
                <a:spcPts val="600"/>
              </a:spcBef>
            </a:pPr>
            <a:r>
              <a:rPr lang="cs-CZ" altLang="cs-CZ" sz="1800" dirty="0">
                <a:solidFill>
                  <a:schemeClr val="tx1"/>
                </a:solidFill>
                <a:cs typeface="Arial" panose="020B0604020202020204" pitchFamily="34" charset="0"/>
              </a:rPr>
              <a:t>z celkového počtu obyvatel</a:t>
            </a:r>
          </a:p>
        </p:txBody>
      </p:sp>
      <p:sp>
        <p:nvSpPr>
          <p:cNvPr id="7172" name="TextovéPole 5"/>
          <p:cNvSpPr txBox="1">
            <a:spLocks noChangeArrowheads="1"/>
          </p:cNvSpPr>
          <p:nvPr/>
        </p:nvSpPr>
        <p:spPr bwMode="auto">
          <a:xfrm>
            <a:off x="1703389" y="163514"/>
            <a:ext cx="7138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cs-CZ" altLang="cs-CZ" sz="3600" dirty="0" smtClean="0">
                <a:solidFill>
                  <a:srgbClr val="92D050"/>
                </a:solidFill>
                <a:latin typeface="+mj-lt"/>
                <a:cs typeface="Tahoma" panose="020B0604030504040204" pitchFamily="34" charset="0"/>
              </a:rPr>
              <a:t>ETNICKÉ SKUPINY A STÁTY</a:t>
            </a:r>
            <a:endParaRPr lang="cs-CZ" altLang="cs-CZ" sz="3600" dirty="0">
              <a:solidFill>
                <a:srgbClr val="92D050"/>
              </a:solidFill>
              <a:latin typeface="+mj-lt"/>
              <a:cs typeface="Tahoma" panose="020B0604030504040204" pitchFamily="34" charset="0"/>
            </a:endParaRPr>
          </a:p>
        </p:txBody>
      </p:sp>
      <p:sp>
        <p:nvSpPr>
          <p:cNvPr id="7173" name="TextovéPole 13"/>
          <p:cNvSpPr txBox="1">
            <a:spLocks noChangeArrowheads="1"/>
          </p:cNvSpPr>
          <p:nvPr/>
        </p:nvSpPr>
        <p:spPr bwMode="auto">
          <a:xfrm>
            <a:off x="452469" y="1180010"/>
            <a:ext cx="418623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spcBef>
                <a:spcPts val="600"/>
              </a:spcBef>
              <a:buClr>
                <a:srgbClr val="000000"/>
              </a:buClr>
              <a:buSzPct val="100000"/>
              <a:buFont typeface="Times New Roman" panose="02020603050405020304" pitchFamily="18" charset="0"/>
              <a:buNone/>
            </a:pPr>
            <a:r>
              <a:rPr lang="cs-CZ" altLang="cs-CZ" b="1" u="sng" dirty="0">
                <a:latin typeface="Arial" panose="020B0604020202020204" pitchFamily="34" charset="0"/>
                <a:cs typeface="Arial" panose="020B0604020202020204" pitchFamily="34" charset="0"/>
              </a:rPr>
              <a:t>státy etnicky </a:t>
            </a:r>
            <a:r>
              <a:rPr lang="cs-CZ" altLang="cs-CZ" b="1" u="sng" dirty="0" smtClean="0">
                <a:latin typeface="Arial" panose="020B0604020202020204" pitchFamily="34" charset="0"/>
                <a:cs typeface="Arial" panose="020B0604020202020204" pitchFamily="34" charset="0"/>
              </a:rPr>
              <a:t>homogenní</a:t>
            </a:r>
          </a:p>
          <a:p>
            <a:pPr>
              <a:lnSpc>
                <a:spcPct val="150000"/>
              </a:lnSpc>
              <a:spcBef>
                <a:spcPts val="600"/>
              </a:spcBef>
              <a:buClr>
                <a:srgbClr val="000000"/>
              </a:buClr>
              <a:buSzPct val="100000"/>
            </a:pPr>
            <a:r>
              <a:rPr lang="cs-CZ" altLang="cs-CZ" dirty="0">
                <a:latin typeface="Arial" panose="020B0604020202020204" pitchFamily="34" charset="0"/>
                <a:cs typeface="Arial" panose="020B0604020202020204" pitchFamily="34" charset="0"/>
              </a:rPr>
              <a:t>státy národní</a:t>
            </a:r>
          </a:p>
          <a:p>
            <a:pPr eaLnBrk="1" hangingPunct="1">
              <a:buClr>
                <a:srgbClr val="000000"/>
              </a:buClr>
              <a:buSzPct val="100000"/>
              <a:buFont typeface="Times New Roman" panose="02020603050405020304" pitchFamily="18" charset="0"/>
              <a:buNone/>
            </a:pPr>
            <a:endParaRPr lang="cs-CZ" altLang="cs-CZ" sz="2400" b="1" i="1" dirty="0">
              <a:solidFill>
                <a:srgbClr val="C00000"/>
              </a:solidFill>
              <a:latin typeface="Arial" panose="020B0604020202020204" pitchFamily="34" charset="0"/>
              <a:cs typeface="Arial" panose="020B0604020202020204" pitchFamily="34" charset="0"/>
            </a:endParaRPr>
          </a:p>
        </p:txBody>
      </p:sp>
      <p:sp>
        <p:nvSpPr>
          <p:cNvPr id="7174" name="TextovéPole 14"/>
          <p:cNvSpPr txBox="1">
            <a:spLocks noChangeArrowheads="1"/>
          </p:cNvSpPr>
          <p:nvPr/>
        </p:nvSpPr>
        <p:spPr bwMode="auto">
          <a:xfrm>
            <a:off x="5737226" y="1180010"/>
            <a:ext cx="418623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spcBef>
                <a:spcPts val="600"/>
              </a:spcBef>
              <a:buClr>
                <a:srgbClr val="000000"/>
              </a:buClr>
              <a:buSzPct val="100000"/>
              <a:buFont typeface="Times New Roman" panose="02020603050405020304" pitchFamily="18" charset="0"/>
              <a:buNone/>
            </a:pPr>
            <a:r>
              <a:rPr lang="cs-CZ" altLang="cs-CZ" b="1" u="sng" dirty="0">
                <a:latin typeface="Arial" panose="020B0604020202020204" pitchFamily="34" charset="0"/>
                <a:cs typeface="Arial" panose="020B0604020202020204" pitchFamily="34" charset="0"/>
              </a:rPr>
              <a:t>stát etnicky </a:t>
            </a:r>
            <a:r>
              <a:rPr lang="cs-CZ" altLang="cs-CZ" b="1" u="sng" dirty="0" smtClean="0">
                <a:latin typeface="Arial" panose="020B0604020202020204" pitchFamily="34" charset="0"/>
                <a:cs typeface="Arial" panose="020B0604020202020204" pitchFamily="34" charset="0"/>
              </a:rPr>
              <a:t>heterogenní</a:t>
            </a:r>
          </a:p>
          <a:p>
            <a:pPr>
              <a:lnSpc>
                <a:spcPct val="150000"/>
              </a:lnSpc>
              <a:spcBef>
                <a:spcPts val="600"/>
              </a:spcBef>
              <a:buClr>
                <a:srgbClr val="000000"/>
              </a:buClr>
              <a:buSzPct val="100000"/>
            </a:pPr>
            <a:r>
              <a:rPr lang="cs-CZ" altLang="cs-CZ" dirty="0">
                <a:latin typeface="Tahoma" panose="020B0604030504040204" pitchFamily="34" charset="0"/>
                <a:cs typeface="Tahoma" panose="020B0604030504040204" pitchFamily="34" charset="0"/>
              </a:rPr>
              <a:t>státy dvounárodní, vícenárodní, </a:t>
            </a:r>
            <a:endParaRPr lang="cs-CZ" altLang="cs-CZ" sz="2400" b="1" i="1" dirty="0">
              <a:solidFill>
                <a:srgbClr val="C00000"/>
              </a:solidFill>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452469" y="4794313"/>
            <a:ext cx="8820150" cy="8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lnSpc>
                <a:spcPct val="150000"/>
              </a:lnSpc>
              <a:spcBef>
                <a:spcPts val="600"/>
              </a:spcBef>
            </a:pPr>
            <a:r>
              <a:rPr lang="cs-CZ" altLang="cs-CZ" sz="1800" b="1" dirty="0">
                <a:solidFill>
                  <a:schemeClr val="tx1"/>
                </a:solidFill>
                <a:cs typeface="Arial" panose="020B0604020202020204" pitchFamily="34" charset="0"/>
              </a:rPr>
              <a:t>Etnická většina </a:t>
            </a:r>
            <a:r>
              <a:rPr lang="cs-CZ" altLang="cs-CZ" sz="1800" dirty="0">
                <a:solidFill>
                  <a:schemeClr val="tx1"/>
                </a:solidFill>
                <a:cs typeface="Arial" panose="020B0604020202020204" pitchFamily="34" charset="0"/>
              </a:rPr>
              <a:t> je etnikum, které na daném území převažuje.                                                                            </a:t>
            </a:r>
            <a:r>
              <a:rPr lang="cs-CZ" altLang="cs-CZ" sz="1800" b="1" dirty="0">
                <a:solidFill>
                  <a:schemeClr val="tx1"/>
                </a:solidFill>
                <a:cs typeface="Arial" panose="020B0604020202020204" pitchFamily="34" charset="0"/>
              </a:rPr>
              <a:t>Etnická menšina </a:t>
            </a:r>
            <a:r>
              <a:rPr lang="cs-CZ" altLang="cs-CZ" sz="1800" dirty="0">
                <a:solidFill>
                  <a:schemeClr val="tx1"/>
                </a:solidFill>
                <a:cs typeface="Arial" panose="020B0604020202020204" pitchFamily="34" charset="0"/>
              </a:rPr>
              <a:t> je etnikum, které má na daném území menší podíl.</a:t>
            </a:r>
          </a:p>
        </p:txBody>
      </p:sp>
    </p:spTree>
    <p:extLst>
      <p:ext uri="{BB962C8B-B14F-4D97-AF65-F5344CB8AC3E}">
        <p14:creationId xmlns:p14="http://schemas.microsoft.com/office/powerpoint/2010/main" val="33858781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0250"/>
                                        </p:tgtEl>
                                        <p:attrNameLst>
                                          <p:attrName>style.visibility</p:attrName>
                                        </p:attrNameLst>
                                      </p:cBhvr>
                                      <p:to>
                                        <p:strVal val="visible"/>
                                      </p:to>
                                    </p:set>
                                    <p:animEffect transition="in" filter="fade">
                                      <p:cBhvr>
                                        <p:cTn id="7" dur="500"/>
                                        <p:tgtEl>
                                          <p:spTgt spid="10250"/>
                                        </p:tgtEl>
                                      </p:cBhvr>
                                    </p:animEffect>
                                    <p:anim calcmode="lin" valueType="num">
                                      <p:cBhvr>
                                        <p:cTn id="8" dur="500" fill="hold"/>
                                        <p:tgtEl>
                                          <p:spTgt spid="10250"/>
                                        </p:tgtEl>
                                        <p:attrNameLst>
                                          <p:attrName>ppt_x</p:attrName>
                                        </p:attrNameLst>
                                      </p:cBhvr>
                                      <p:tavLst>
                                        <p:tav tm="0">
                                          <p:val>
                                            <p:strVal val="#ppt_x-.1"/>
                                          </p:val>
                                        </p:tav>
                                        <p:tav tm="100000">
                                          <p:val>
                                            <p:strVal val="#ppt_x"/>
                                          </p:val>
                                        </p:tav>
                                      </p:tavLst>
                                    </p:anim>
                                    <p:anim calcmode="lin" valueType="num">
                                      <p:cBhvr>
                                        <p:cTn id="9"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0251"/>
                                        </p:tgtEl>
                                        <p:attrNameLst>
                                          <p:attrName>style.visibility</p:attrName>
                                        </p:attrNameLst>
                                      </p:cBhvr>
                                      <p:to>
                                        <p:strVal val="visible"/>
                                      </p:to>
                                    </p:set>
                                    <p:animEffect transition="in" filter="fade">
                                      <p:cBhvr>
                                        <p:cTn id="14" dur="500"/>
                                        <p:tgtEl>
                                          <p:spTgt spid="10251"/>
                                        </p:tgtEl>
                                      </p:cBhvr>
                                    </p:animEffect>
                                    <p:anim calcmode="lin" valueType="num">
                                      <p:cBhvr>
                                        <p:cTn id="15" dur="500" fill="hold"/>
                                        <p:tgtEl>
                                          <p:spTgt spid="10251"/>
                                        </p:tgtEl>
                                        <p:attrNameLst>
                                          <p:attrName>ppt_x</p:attrName>
                                        </p:attrNameLst>
                                      </p:cBhvr>
                                      <p:tavLst>
                                        <p:tav tm="0">
                                          <p:val>
                                            <p:strVal val="#ppt_x-.1"/>
                                          </p:val>
                                        </p:tav>
                                        <p:tav tm="100000">
                                          <p:val>
                                            <p:strVal val="#ppt_x"/>
                                          </p:val>
                                        </p:tav>
                                      </p:tavLst>
                                    </p:anim>
                                    <p:anim calcmode="lin" valueType="num">
                                      <p:cBhvr>
                                        <p:cTn id="16"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thumb/d/d2/Ethnic_diversity.jpg/1280px-Ethnic_diversity.jpg"/>
          <p:cNvPicPr>
            <a:picLocks noChangeAspect="1" noChangeArrowheads="1"/>
          </p:cNvPicPr>
          <p:nvPr/>
        </p:nvPicPr>
        <p:blipFill>
          <a:blip r:embed="rId2">
            <a:extLst>
              <a:ext uri="{28A0092B-C50C-407E-A947-70E740481C1C}">
                <a14:useLocalDpi xmlns:a14="http://schemas.microsoft.com/office/drawing/2010/main" val="0"/>
              </a:ext>
            </a:extLst>
          </a:blip>
          <a:srcRect l="3526" r="9764"/>
          <a:stretch>
            <a:fillRect/>
          </a:stretch>
        </p:blipFill>
        <p:spPr bwMode="auto">
          <a:xfrm>
            <a:off x="390144" y="1199727"/>
            <a:ext cx="9220200" cy="534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055624" y="54040"/>
            <a:ext cx="3828541"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2400" dirty="0">
                <a:solidFill>
                  <a:schemeClr val="tx1"/>
                </a:solidFill>
                <a:cs typeface="Arial" panose="020B0604020202020204" pitchFamily="34" charset="0"/>
              </a:rPr>
              <a:t>národní státy                                                                        </a:t>
            </a:r>
            <a:r>
              <a:rPr lang="cs-CZ" altLang="cs-CZ" sz="2400" dirty="0" err="1">
                <a:solidFill>
                  <a:schemeClr val="tx1"/>
                </a:solidFill>
                <a:cs typeface="Arial" panose="020B0604020202020204" pitchFamily="34" charset="0"/>
              </a:rPr>
              <a:t>státy</a:t>
            </a:r>
            <a:r>
              <a:rPr lang="cs-CZ" altLang="cs-CZ" sz="2400" dirty="0">
                <a:solidFill>
                  <a:schemeClr val="tx1"/>
                </a:solidFill>
                <a:cs typeface="Arial" panose="020B0604020202020204" pitchFamily="34" charset="0"/>
              </a:rPr>
              <a:t> s </a:t>
            </a:r>
            <a:r>
              <a:rPr lang="cs-CZ" altLang="cs-CZ" sz="2400" dirty="0" err="1">
                <a:solidFill>
                  <a:schemeClr val="tx1"/>
                </a:solidFill>
                <a:cs typeface="Arial" panose="020B0604020202020204" pitchFamily="34" charset="0"/>
              </a:rPr>
              <a:t>význam.menšinami</a:t>
            </a:r>
            <a:r>
              <a:rPr lang="cs-CZ" altLang="cs-CZ" sz="2400" dirty="0">
                <a:solidFill>
                  <a:schemeClr val="tx1"/>
                </a:solidFill>
                <a:cs typeface="Arial" panose="020B0604020202020204" pitchFamily="34" charset="0"/>
              </a:rPr>
              <a:t>                                     heterogenní státy</a:t>
            </a:r>
          </a:p>
        </p:txBody>
      </p:sp>
      <p:sp>
        <p:nvSpPr>
          <p:cNvPr id="4" name="Text Box 5"/>
          <p:cNvSpPr txBox="1">
            <a:spLocks noChangeArrowheads="1"/>
          </p:cNvSpPr>
          <p:nvPr/>
        </p:nvSpPr>
        <p:spPr bwMode="auto">
          <a:xfrm>
            <a:off x="5869496" y="0"/>
            <a:ext cx="38512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2400" dirty="0">
                <a:solidFill>
                  <a:schemeClr val="tx1"/>
                </a:solidFill>
                <a:cs typeface="Arial" panose="020B0604020202020204" pitchFamily="34" charset="0"/>
              </a:rPr>
              <a:t>státy s převahou 1 rasy                                                                    státy s </a:t>
            </a:r>
            <a:r>
              <a:rPr lang="cs-CZ" altLang="cs-CZ" sz="2400" dirty="0" err="1">
                <a:solidFill>
                  <a:schemeClr val="tx1"/>
                </a:solidFill>
                <a:cs typeface="Arial" panose="020B0604020202020204" pitchFamily="34" charset="0"/>
              </a:rPr>
              <a:t>význam.menšinami</a:t>
            </a:r>
            <a:r>
              <a:rPr lang="cs-CZ" altLang="cs-CZ" sz="2400" dirty="0">
                <a:solidFill>
                  <a:schemeClr val="tx1"/>
                </a:solidFill>
                <a:cs typeface="Arial" panose="020B0604020202020204" pitchFamily="34" charset="0"/>
              </a:rPr>
              <a:t>                                     rasově heterogenní státy</a:t>
            </a:r>
          </a:p>
        </p:txBody>
      </p:sp>
      <p:sp>
        <p:nvSpPr>
          <p:cNvPr id="12293" name="Ovál 1"/>
          <p:cNvSpPr>
            <a:spLocks noChangeArrowheads="1"/>
          </p:cNvSpPr>
          <p:nvPr/>
        </p:nvSpPr>
        <p:spPr bwMode="auto">
          <a:xfrm>
            <a:off x="540258" y="870853"/>
            <a:ext cx="431800" cy="300037"/>
          </a:xfrm>
          <a:prstGeom prst="ellipse">
            <a:avLst/>
          </a:prstGeom>
          <a:solidFill>
            <a:srgbClr val="FBF993"/>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2294" name="Ovál 5"/>
          <p:cNvSpPr>
            <a:spLocks noChangeArrowheads="1"/>
          </p:cNvSpPr>
          <p:nvPr/>
        </p:nvSpPr>
        <p:spPr bwMode="auto">
          <a:xfrm>
            <a:off x="540258" y="478828"/>
            <a:ext cx="431800" cy="300038"/>
          </a:xfrm>
          <a:prstGeom prst="ellipse">
            <a:avLst/>
          </a:prstGeom>
          <a:solidFill>
            <a:srgbClr val="F8F334"/>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2295" name="Ovál 6"/>
          <p:cNvSpPr>
            <a:spLocks noChangeArrowheads="1"/>
          </p:cNvSpPr>
          <p:nvPr/>
        </p:nvSpPr>
        <p:spPr bwMode="auto">
          <a:xfrm>
            <a:off x="540258" y="85627"/>
            <a:ext cx="431800" cy="300037"/>
          </a:xfrm>
          <a:prstGeom prst="ellipse">
            <a:avLst/>
          </a:prstGeom>
          <a:solidFill>
            <a:srgbClr val="D0CB07"/>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2296" name="Ovál 7"/>
          <p:cNvSpPr>
            <a:spLocks noChangeArrowheads="1"/>
          </p:cNvSpPr>
          <p:nvPr/>
        </p:nvSpPr>
        <p:spPr bwMode="auto">
          <a:xfrm>
            <a:off x="5437696" y="442891"/>
            <a:ext cx="433387" cy="300038"/>
          </a:xfrm>
          <a:prstGeom prst="ellipse">
            <a:avLst/>
          </a:prstGeom>
          <a:solidFill>
            <a:srgbClr val="538C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2297" name="Ovál 8"/>
          <p:cNvSpPr>
            <a:spLocks noChangeArrowheads="1"/>
          </p:cNvSpPr>
          <p:nvPr/>
        </p:nvSpPr>
        <p:spPr bwMode="auto">
          <a:xfrm>
            <a:off x="5437696" y="57194"/>
            <a:ext cx="433387" cy="300037"/>
          </a:xfrm>
          <a:prstGeom prst="ellipse">
            <a:avLst/>
          </a:prstGeom>
          <a:solidFill>
            <a:srgbClr val="005DE6"/>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12298" name="Ovál 9"/>
          <p:cNvSpPr>
            <a:spLocks noChangeArrowheads="1"/>
          </p:cNvSpPr>
          <p:nvPr/>
        </p:nvSpPr>
        <p:spPr bwMode="auto">
          <a:xfrm>
            <a:off x="5437696" y="814375"/>
            <a:ext cx="431800" cy="300037"/>
          </a:xfrm>
          <a:prstGeom prst="ellipse">
            <a:avLst/>
          </a:prstGeom>
          <a:solidFill>
            <a:srgbClr val="B9CBFD"/>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cs-CZ" altLang="cs-CZ"/>
          </a:p>
        </p:txBody>
      </p:sp>
      <p:sp>
        <p:nvSpPr>
          <p:cNvPr id="2" name="Obdélník 1"/>
          <p:cNvSpPr/>
          <p:nvPr/>
        </p:nvSpPr>
        <p:spPr>
          <a:xfrm>
            <a:off x="390144" y="6573398"/>
            <a:ext cx="11588496" cy="230832"/>
          </a:xfrm>
          <a:prstGeom prst="rect">
            <a:avLst/>
          </a:prstGeom>
        </p:spPr>
        <p:txBody>
          <a:bodyPr wrap="square">
            <a:spAutoFit/>
          </a:bodyPr>
          <a:lstStyle/>
          <a:p>
            <a:r>
              <a:rPr lang="cs-CZ" sz="900" dirty="0">
                <a:solidFill>
                  <a:schemeClr val="bg1">
                    <a:lumMod val="50000"/>
                  </a:schemeClr>
                </a:solidFill>
                <a:latin typeface="Arial" panose="020B0604020202020204" pitchFamily="34" charset="0"/>
                <a:cs typeface="Arial" panose="020B0604020202020204" pitchFamily="34" charset="0"/>
              </a:rPr>
              <a:t>https://</a:t>
            </a:r>
            <a:r>
              <a:rPr lang="cs-CZ" sz="900" dirty="0" smtClean="0">
                <a:solidFill>
                  <a:schemeClr val="bg1">
                    <a:lumMod val="50000"/>
                  </a:schemeClr>
                </a:solidFill>
                <a:latin typeface="Arial" panose="020B0604020202020204" pitchFamily="34" charset="0"/>
                <a:cs typeface="Arial" panose="020B0604020202020204" pitchFamily="34" charset="0"/>
              </a:rPr>
              <a:t>www.reddit.com/r/MapPorn/comments/1w7je4/largest_ethnic_group_as_a_percentage_of_total</a:t>
            </a:r>
            <a:endParaRPr lang="cs-CZ" dirty="0"/>
          </a:p>
        </p:txBody>
      </p:sp>
    </p:spTree>
    <p:extLst>
      <p:ext uri="{BB962C8B-B14F-4D97-AF65-F5344CB8AC3E}">
        <p14:creationId xmlns:p14="http://schemas.microsoft.com/office/powerpoint/2010/main" val="972286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fill="hold" nodeType="withEffect">
                                  <p:stCondLst>
                                    <p:cond delay="0"/>
                                  </p:stCondLst>
                                  <p:iterate type="lt">
                                    <p:tmPct val="10000"/>
                                  </p:iterate>
                                  <p:childTnLst>
                                    <p:set>
                                      <p:cBhvr additive="repl">
                                        <p:cTn id="6" dur="1" fill="hold">
                                          <p:stCondLst>
                                            <p:cond delay="0"/>
                                          </p:stCondLst>
                                        </p:cTn>
                                        <p:tgtEl>
                                          <p:spTgt spid="3"/>
                                        </p:tgtEl>
                                        <p:attrNameLst>
                                          <p:attrName>style.visibility</p:attrName>
                                        </p:attrNameLst>
                                      </p:cBhvr>
                                      <p:to>
                                        <p:strVal val="visible"/>
                                      </p:to>
                                    </p:set>
                                    <p:anim by="(-#ppt_w*2)" calcmode="lin" valueType="num">
                                      <p:cBhvr additive="repl">
                                        <p:cTn id="7" dur="250" autoRev="1" fill="hold">
                                          <p:stCondLst>
                                            <p:cond delay="0"/>
                                          </p:stCondLst>
                                        </p:cTn>
                                        <p:tgtEl>
                                          <p:spTgt spid="3"/>
                                        </p:tgtEl>
                                        <p:attrNameLst>
                                          <p:attrName>ppt_w</p:attrName>
                                        </p:attrNameLst>
                                      </p:cBhvr>
                                    </p:anim>
                                    <p:anim by="(#ppt_w*0.50)" calcmode="lin" valueType="num">
                                      <p:cBhvr additive="repl">
                                        <p:cTn id="8" dur="250" decel="50000" autoRev="1" fill="hold">
                                          <p:stCondLst>
                                            <p:cond delay="0"/>
                                          </p:stCondLst>
                                        </p:cTn>
                                        <p:tgtEl>
                                          <p:spTgt spid="3"/>
                                        </p:tgtEl>
                                        <p:attrNameLst>
                                          <p:attrName>ppt_x</p:attrName>
                                        </p:attrNameLst>
                                      </p:cBhvr>
                                    </p:anim>
                                    <p:anim from="(-#ppt_h/2)" to="(#ppt_y)" calcmode="lin" valueType="num">
                                      <p:cBhvr additive="repl">
                                        <p:cTn id="9" dur="500" fill="hold">
                                          <p:stCondLst>
                                            <p:cond delay="0"/>
                                          </p:stCondLst>
                                        </p:cTn>
                                        <p:tgtEl>
                                          <p:spTgt spid="3"/>
                                        </p:tgtEl>
                                        <p:attrNameLst>
                                          <p:attrName>ppt_y</p:attrName>
                                        </p:attrNameLst>
                                      </p:cBhvr>
                                    </p:anim>
                                    <p:animRot by="21600000">
                                      <p:cBhvr additive="repl">
                                        <p:cTn id="10" dur="500" fill="hold">
                                          <p:stCondLst>
                                            <p:cond delay="0"/>
                                          </p:stCondLst>
                                        </p:cTn>
                                        <p:tgtEl>
                                          <p:spTgt spid="3"/>
                                        </p:tgtEl>
                                        <p:attrNameLst>
                                          <p:attrName>r</p:attrName>
                                        </p:attrNameLst>
                                      </p:cBhvr>
                                    </p:animRot>
                                  </p:childTnLst>
                                </p:cTn>
                              </p:par>
                              <p:par>
                                <p:cTn id="11" presetID="40"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par>
                                <p:cTn id="16" presetID="56" presetClass="entr" fill="hold" nodeType="withEffect">
                                  <p:stCondLst>
                                    <p:cond delay="0"/>
                                  </p:stCondLst>
                                  <p:iterate type="lt">
                                    <p:tmPct val="10000"/>
                                  </p:iterate>
                                  <p:childTnLst>
                                    <p:set>
                                      <p:cBhvr additive="repl">
                                        <p:cTn id="17" dur="1" fill="hold">
                                          <p:stCondLst>
                                            <p:cond delay="0"/>
                                          </p:stCondLst>
                                        </p:cTn>
                                        <p:tgtEl>
                                          <p:spTgt spid="4"/>
                                        </p:tgtEl>
                                        <p:attrNameLst>
                                          <p:attrName>style.visibility</p:attrName>
                                        </p:attrNameLst>
                                      </p:cBhvr>
                                      <p:to>
                                        <p:strVal val="visible"/>
                                      </p:to>
                                    </p:set>
                                    <p:anim by="(-#ppt_w*2)" calcmode="lin" valueType="num">
                                      <p:cBhvr additive="repl">
                                        <p:cTn id="18" dur="250" autoRev="1" fill="hold">
                                          <p:stCondLst>
                                            <p:cond delay="0"/>
                                          </p:stCondLst>
                                        </p:cTn>
                                        <p:tgtEl>
                                          <p:spTgt spid="4"/>
                                        </p:tgtEl>
                                        <p:attrNameLst>
                                          <p:attrName>ppt_w</p:attrName>
                                        </p:attrNameLst>
                                      </p:cBhvr>
                                    </p:anim>
                                    <p:anim by="(#ppt_w*0.50)" calcmode="lin" valueType="num">
                                      <p:cBhvr additive="repl">
                                        <p:cTn id="19" dur="250" decel="50000" autoRev="1" fill="hold">
                                          <p:stCondLst>
                                            <p:cond delay="0"/>
                                          </p:stCondLst>
                                        </p:cTn>
                                        <p:tgtEl>
                                          <p:spTgt spid="4"/>
                                        </p:tgtEl>
                                        <p:attrNameLst>
                                          <p:attrName>ppt_x</p:attrName>
                                        </p:attrNameLst>
                                      </p:cBhvr>
                                    </p:anim>
                                    <p:anim from="(-#ppt_h/2)" to="(#ppt_y)" calcmode="lin" valueType="num">
                                      <p:cBhvr additive="repl">
                                        <p:cTn id="20" dur="500" fill="hold">
                                          <p:stCondLst>
                                            <p:cond delay="0"/>
                                          </p:stCondLst>
                                        </p:cTn>
                                        <p:tgtEl>
                                          <p:spTgt spid="4"/>
                                        </p:tgtEl>
                                        <p:attrNameLst>
                                          <p:attrName>ppt_y</p:attrName>
                                        </p:attrNameLst>
                                      </p:cBhvr>
                                    </p:anim>
                                    <p:animRot by="21600000">
                                      <p:cBhvr additive="repl">
                                        <p:cTn id="21" dur="500" fill="hold">
                                          <p:stCondLst>
                                            <p:cond delay="0"/>
                                          </p:stCondLst>
                                        </p:cTn>
                                        <p:tgtEl>
                                          <p:spTgt spid="4"/>
                                        </p:tgtEl>
                                        <p:attrNameLst>
                                          <p:attrName>r</p:attrName>
                                        </p:attrNameLst>
                                      </p:cBhvr>
                                    </p:animRot>
                                  </p:childTnLst>
                                </p:cTn>
                              </p:par>
                              <p:par>
                                <p:cTn id="22" presetID="40" presetClass="entr" presetSubtype="0" fill="hold" grpId="0" nodeType="with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66562" y="1"/>
            <a:ext cx="8495299" cy="836613"/>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altLang="cs-CZ" dirty="0" smtClean="0">
                <a:solidFill>
                  <a:srgbClr val="92D050"/>
                </a:solidFill>
              </a:rPr>
              <a:t>NÁRODNÍ STÁTY (HOMOGENNÍ) VE SVĚTĚ </a:t>
            </a:r>
            <a:endParaRPr lang="cs-CZ" altLang="cs-CZ" dirty="0">
              <a:solidFill>
                <a:srgbClr val="92D050"/>
              </a:solidFill>
            </a:endParaRPr>
          </a:p>
        </p:txBody>
      </p:sp>
      <p:pic>
        <p:nvPicPr>
          <p:cNvPr id="13315" name="Picture 6" descr="http://martin887.borec.cz/Mongolsko/poloha1.jpg"/>
          <p:cNvPicPr>
            <a:picLocks noChangeAspect="1" noChangeArrowheads="1"/>
          </p:cNvPicPr>
          <p:nvPr/>
        </p:nvPicPr>
        <p:blipFill>
          <a:blip r:embed="rId3">
            <a:extLst>
              <a:ext uri="{28A0092B-C50C-407E-A947-70E740481C1C}">
                <a14:useLocalDpi xmlns:a14="http://schemas.microsoft.com/office/drawing/2010/main" val="0"/>
              </a:ext>
            </a:extLst>
          </a:blip>
          <a:srcRect l="39034" r="5212" b="5502"/>
          <a:stretch>
            <a:fillRect/>
          </a:stretch>
        </p:blipFill>
        <p:spPr bwMode="auto">
          <a:xfrm>
            <a:off x="317271" y="779426"/>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http://upload.wikimedia.org/wikipedia/commons/1/1c/North_Korea_South_Korea_Loc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366" y="577777"/>
            <a:ext cx="4498974" cy="375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http://i1.wp.com/www.eurasiareview.com/wp-content/uploads/2014/04/Bangladesh.jpg?resize=672%2C3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62" y="4067213"/>
            <a:ext cx="4862804"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descr="http://www.dksh.com/data/docs/download/1307/en/Map-Japa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366" y="4067213"/>
            <a:ext cx="4664075" cy="282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733551" y="3702050"/>
            <a:ext cx="43164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Mongolsko   95% Mongolové</a:t>
            </a:r>
          </a:p>
        </p:txBody>
      </p:sp>
      <p:sp>
        <p:nvSpPr>
          <p:cNvPr id="10" name="Text Box 5"/>
          <p:cNvSpPr txBox="1">
            <a:spLocks noChangeArrowheads="1"/>
          </p:cNvSpPr>
          <p:nvPr/>
        </p:nvSpPr>
        <p:spPr bwMode="auto">
          <a:xfrm>
            <a:off x="6259515" y="3429000"/>
            <a:ext cx="43164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Severní Korea 99% Korejci Jižní Korea     99% Korejci</a:t>
            </a:r>
          </a:p>
        </p:txBody>
      </p:sp>
      <p:sp>
        <p:nvSpPr>
          <p:cNvPr id="11" name="Text Box 5"/>
          <p:cNvSpPr txBox="1">
            <a:spLocks noChangeArrowheads="1"/>
          </p:cNvSpPr>
          <p:nvPr/>
        </p:nvSpPr>
        <p:spPr bwMode="auto">
          <a:xfrm>
            <a:off x="6367463" y="6388100"/>
            <a:ext cx="43164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Japonsko   98% Japonci</a:t>
            </a:r>
          </a:p>
        </p:txBody>
      </p:sp>
      <p:sp>
        <p:nvSpPr>
          <p:cNvPr id="12" name="Text Box 5"/>
          <p:cNvSpPr txBox="1">
            <a:spLocks noChangeArrowheads="1"/>
          </p:cNvSpPr>
          <p:nvPr/>
        </p:nvSpPr>
        <p:spPr bwMode="auto">
          <a:xfrm>
            <a:off x="1614489" y="6394450"/>
            <a:ext cx="431482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Gothic" panose="020B0609070205080204" pitchFamily="49"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Gothic" panose="020B0609070205080204" pitchFamily="49"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Gothic" panose="020B0609070205080204" pitchFamily="49"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Gothic" panose="020B0609070205080204" pitchFamily="49" charset="-128"/>
              </a:defRPr>
            </a:lvl9pPr>
          </a:lstStyle>
          <a:p>
            <a:pPr>
              <a:spcBef>
                <a:spcPts val="1500"/>
              </a:spcBef>
            </a:pPr>
            <a:r>
              <a:rPr lang="cs-CZ" altLang="cs-CZ" sz="1800" dirty="0">
                <a:solidFill>
                  <a:schemeClr val="tx1"/>
                </a:solidFill>
                <a:cs typeface="Arial" panose="020B0604020202020204" pitchFamily="34" charset="0"/>
              </a:rPr>
              <a:t>Bangladéš   98% Bengálci</a:t>
            </a:r>
          </a:p>
        </p:txBody>
      </p:sp>
    </p:spTree>
    <p:extLst>
      <p:ext uri="{BB962C8B-B14F-4D97-AF65-F5344CB8AC3E}">
        <p14:creationId xmlns:p14="http://schemas.microsoft.com/office/powerpoint/2010/main" val="7480361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fill="hold" nodeType="withEffect">
                                  <p:stCondLst>
                                    <p:cond delay="0"/>
                                  </p:stCondLst>
                                  <p:iterate type="lt">
                                    <p:tmPct val="10000"/>
                                  </p:iterate>
                                  <p:childTnLst>
                                    <p:set>
                                      <p:cBhvr additive="repl">
                                        <p:cTn id="6" dur="1" fill="hold">
                                          <p:stCondLst>
                                            <p:cond delay="0"/>
                                          </p:stCondLst>
                                        </p:cTn>
                                        <p:tgtEl>
                                          <p:spTgt spid="13313"/>
                                        </p:tgtEl>
                                        <p:attrNameLst>
                                          <p:attrName>style.visibility</p:attrName>
                                        </p:attrNameLst>
                                      </p:cBhvr>
                                      <p:to>
                                        <p:strVal val="visible"/>
                                      </p:to>
                                    </p:set>
                                    <p:anim by="(-#ppt_w*2)" calcmode="lin" valueType="num">
                                      <p:cBhvr additive="repl">
                                        <p:cTn id="7" dur="250" autoRev="1" fill="hold">
                                          <p:stCondLst>
                                            <p:cond delay="0"/>
                                          </p:stCondLst>
                                        </p:cTn>
                                        <p:tgtEl>
                                          <p:spTgt spid="13313"/>
                                        </p:tgtEl>
                                        <p:attrNameLst>
                                          <p:attrName>ppt_w</p:attrName>
                                        </p:attrNameLst>
                                      </p:cBhvr>
                                    </p:anim>
                                    <p:anim by="(#ppt_w*0.50)" calcmode="lin" valueType="num">
                                      <p:cBhvr additive="repl">
                                        <p:cTn id="8" dur="250" decel="50000" autoRev="1" fill="hold">
                                          <p:stCondLst>
                                            <p:cond delay="0"/>
                                          </p:stCondLst>
                                        </p:cTn>
                                        <p:tgtEl>
                                          <p:spTgt spid="13313"/>
                                        </p:tgtEl>
                                        <p:attrNameLst>
                                          <p:attrName>ppt_x</p:attrName>
                                        </p:attrNameLst>
                                      </p:cBhvr>
                                    </p:anim>
                                    <p:anim from="(-#ppt_h/2)" to="(#ppt_y)" calcmode="lin" valueType="num">
                                      <p:cBhvr additive="repl">
                                        <p:cTn id="9" dur="500" fill="hold">
                                          <p:stCondLst>
                                            <p:cond delay="0"/>
                                          </p:stCondLst>
                                        </p:cTn>
                                        <p:tgtEl>
                                          <p:spTgt spid="13313"/>
                                        </p:tgtEl>
                                        <p:attrNameLst>
                                          <p:attrName>ppt_y</p:attrName>
                                        </p:attrNameLst>
                                      </p:cBhvr>
                                    </p:anim>
                                    <p:animRot by="21600000">
                                      <p:cBhvr additive="repl">
                                        <p:cTn id="10" dur="500" fill="hold">
                                          <p:stCondLst>
                                            <p:cond delay="0"/>
                                          </p:stCondLst>
                                        </p:cTn>
                                        <p:tgtEl>
                                          <p:spTgt spid="13313"/>
                                        </p:tgtEl>
                                        <p:attrNameLst>
                                          <p:attrName>r</p:attrName>
                                        </p:attrNameLst>
                                      </p:cBhvr>
                                    </p:animRot>
                                  </p:childTnLst>
                                </p:cTn>
                              </p:par>
                              <p:par>
                                <p:cTn id="11" presetID="56" presetClass="entr" fill="hold" nodeType="withEffect">
                                  <p:stCondLst>
                                    <p:cond delay="0"/>
                                  </p:stCondLst>
                                  <p:iterate type="lt">
                                    <p:tmPct val="10000"/>
                                  </p:iterate>
                                  <p:childTnLst>
                                    <p:set>
                                      <p:cBhvr additive="repl">
                                        <p:cTn id="12" dur="1" fill="hold">
                                          <p:stCondLst>
                                            <p:cond delay="0"/>
                                          </p:stCondLst>
                                        </p:cTn>
                                        <p:tgtEl>
                                          <p:spTgt spid="9"/>
                                        </p:tgtEl>
                                        <p:attrNameLst>
                                          <p:attrName>style.visibility</p:attrName>
                                        </p:attrNameLst>
                                      </p:cBhvr>
                                      <p:to>
                                        <p:strVal val="visible"/>
                                      </p:to>
                                    </p:set>
                                    <p:anim by="(-#ppt_w*2)" calcmode="lin" valueType="num">
                                      <p:cBhvr additive="repl">
                                        <p:cTn id="13" dur="250" autoRev="1" fill="hold">
                                          <p:stCondLst>
                                            <p:cond delay="0"/>
                                          </p:stCondLst>
                                        </p:cTn>
                                        <p:tgtEl>
                                          <p:spTgt spid="9"/>
                                        </p:tgtEl>
                                        <p:attrNameLst>
                                          <p:attrName>ppt_w</p:attrName>
                                        </p:attrNameLst>
                                      </p:cBhvr>
                                    </p:anim>
                                    <p:anim by="(#ppt_w*0.50)" calcmode="lin" valueType="num">
                                      <p:cBhvr additive="repl">
                                        <p:cTn id="14" dur="250" decel="50000" autoRev="1" fill="hold">
                                          <p:stCondLst>
                                            <p:cond delay="0"/>
                                          </p:stCondLst>
                                        </p:cTn>
                                        <p:tgtEl>
                                          <p:spTgt spid="9"/>
                                        </p:tgtEl>
                                        <p:attrNameLst>
                                          <p:attrName>ppt_x</p:attrName>
                                        </p:attrNameLst>
                                      </p:cBhvr>
                                    </p:anim>
                                    <p:anim from="(-#ppt_h/2)" to="(#ppt_y)" calcmode="lin" valueType="num">
                                      <p:cBhvr additive="repl">
                                        <p:cTn id="15" dur="500" fill="hold">
                                          <p:stCondLst>
                                            <p:cond delay="0"/>
                                          </p:stCondLst>
                                        </p:cTn>
                                        <p:tgtEl>
                                          <p:spTgt spid="9"/>
                                        </p:tgtEl>
                                        <p:attrNameLst>
                                          <p:attrName>ppt_y</p:attrName>
                                        </p:attrNameLst>
                                      </p:cBhvr>
                                    </p:anim>
                                    <p:animRot by="21600000">
                                      <p:cBhvr additive="repl">
                                        <p:cTn id="16" dur="500" fill="hold">
                                          <p:stCondLst>
                                            <p:cond delay="0"/>
                                          </p:stCondLst>
                                        </p:cTn>
                                        <p:tgtEl>
                                          <p:spTgt spid="9"/>
                                        </p:tgtEl>
                                        <p:attrNameLst>
                                          <p:attrName>r</p:attrName>
                                        </p:attrNameLst>
                                      </p:cBhvr>
                                    </p:animRot>
                                  </p:childTnLst>
                                </p:cTn>
                              </p:par>
                              <p:par>
                                <p:cTn id="17" presetID="40" presetClass="entr" presetSubtype="0" fill="hold" grpId="0" nodeType="with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childTnLst>
                                </p:cTn>
                              </p:par>
                              <p:par>
                                <p:cTn id="22" presetID="56" presetClass="entr" fill="hold" nodeType="withEffect">
                                  <p:stCondLst>
                                    <p:cond delay="0"/>
                                  </p:stCondLst>
                                  <p:iterate type="lt">
                                    <p:tmPct val="10000"/>
                                  </p:iterate>
                                  <p:childTnLst>
                                    <p:set>
                                      <p:cBhvr additive="repl">
                                        <p:cTn id="23" dur="1" fill="hold">
                                          <p:stCondLst>
                                            <p:cond delay="0"/>
                                          </p:stCondLst>
                                        </p:cTn>
                                        <p:tgtEl>
                                          <p:spTgt spid="10"/>
                                        </p:tgtEl>
                                        <p:attrNameLst>
                                          <p:attrName>style.visibility</p:attrName>
                                        </p:attrNameLst>
                                      </p:cBhvr>
                                      <p:to>
                                        <p:strVal val="visible"/>
                                      </p:to>
                                    </p:set>
                                    <p:anim by="(-#ppt_w*2)" calcmode="lin" valueType="num">
                                      <p:cBhvr additive="repl">
                                        <p:cTn id="24" dur="250" autoRev="1" fill="hold">
                                          <p:stCondLst>
                                            <p:cond delay="0"/>
                                          </p:stCondLst>
                                        </p:cTn>
                                        <p:tgtEl>
                                          <p:spTgt spid="10"/>
                                        </p:tgtEl>
                                        <p:attrNameLst>
                                          <p:attrName>ppt_w</p:attrName>
                                        </p:attrNameLst>
                                      </p:cBhvr>
                                    </p:anim>
                                    <p:anim by="(#ppt_w*0.50)" calcmode="lin" valueType="num">
                                      <p:cBhvr additive="repl">
                                        <p:cTn id="25" dur="250" decel="50000" autoRev="1" fill="hold">
                                          <p:stCondLst>
                                            <p:cond delay="0"/>
                                          </p:stCondLst>
                                        </p:cTn>
                                        <p:tgtEl>
                                          <p:spTgt spid="10"/>
                                        </p:tgtEl>
                                        <p:attrNameLst>
                                          <p:attrName>ppt_x</p:attrName>
                                        </p:attrNameLst>
                                      </p:cBhvr>
                                    </p:anim>
                                    <p:anim from="(-#ppt_h/2)" to="(#ppt_y)" calcmode="lin" valueType="num">
                                      <p:cBhvr additive="repl">
                                        <p:cTn id="26" dur="500" fill="hold">
                                          <p:stCondLst>
                                            <p:cond delay="0"/>
                                          </p:stCondLst>
                                        </p:cTn>
                                        <p:tgtEl>
                                          <p:spTgt spid="10"/>
                                        </p:tgtEl>
                                        <p:attrNameLst>
                                          <p:attrName>ppt_y</p:attrName>
                                        </p:attrNameLst>
                                      </p:cBhvr>
                                    </p:anim>
                                    <p:animRot by="21600000">
                                      <p:cBhvr additive="repl">
                                        <p:cTn id="27" dur="500" fill="hold">
                                          <p:stCondLst>
                                            <p:cond delay="0"/>
                                          </p:stCondLst>
                                        </p:cTn>
                                        <p:tgtEl>
                                          <p:spTgt spid="10"/>
                                        </p:tgtEl>
                                        <p:attrNameLst>
                                          <p:attrName>r</p:attrName>
                                        </p:attrNameLst>
                                      </p:cBhvr>
                                    </p:animRot>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par>
                                <p:cTn id="33" presetID="56" presetClass="entr" fill="hold" nodeType="withEffect">
                                  <p:stCondLst>
                                    <p:cond delay="0"/>
                                  </p:stCondLst>
                                  <p:iterate type="lt">
                                    <p:tmPct val="10000"/>
                                  </p:iterate>
                                  <p:childTnLst>
                                    <p:set>
                                      <p:cBhvr additive="repl">
                                        <p:cTn id="34" dur="1" fill="hold">
                                          <p:stCondLst>
                                            <p:cond delay="0"/>
                                          </p:stCondLst>
                                        </p:cTn>
                                        <p:tgtEl>
                                          <p:spTgt spid="11"/>
                                        </p:tgtEl>
                                        <p:attrNameLst>
                                          <p:attrName>style.visibility</p:attrName>
                                        </p:attrNameLst>
                                      </p:cBhvr>
                                      <p:to>
                                        <p:strVal val="visible"/>
                                      </p:to>
                                    </p:set>
                                    <p:anim by="(-#ppt_w*2)" calcmode="lin" valueType="num">
                                      <p:cBhvr additive="repl">
                                        <p:cTn id="35" dur="250" autoRev="1" fill="hold">
                                          <p:stCondLst>
                                            <p:cond delay="0"/>
                                          </p:stCondLst>
                                        </p:cTn>
                                        <p:tgtEl>
                                          <p:spTgt spid="11"/>
                                        </p:tgtEl>
                                        <p:attrNameLst>
                                          <p:attrName>ppt_w</p:attrName>
                                        </p:attrNameLst>
                                      </p:cBhvr>
                                    </p:anim>
                                    <p:anim by="(#ppt_w*0.50)" calcmode="lin" valueType="num">
                                      <p:cBhvr additive="repl">
                                        <p:cTn id="36" dur="250" decel="50000" autoRev="1" fill="hold">
                                          <p:stCondLst>
                                            <p:cond delay="0"/>
                                          </p:stCondLst>
                                        </p:cTn>
                                        <p:tgtEl>
                                          <p:spTgt spid="11"/>
                                        </p:tgtEl>
                                        <p:attrNameLst>
                                          <p:attrName>ppt_x</p:attrName>
                                        </p:attrNameLst>
                                      </p:cBhvr>
                                    </p:anim>
                                    <p:anim from="(-#ppt_h/2)" to="(#ppt_y)" calcmode="lin" valueType="num">
                                      <p:cBhvr additive="repl">
                                        <p:cTn id="37" dur="500" fill="hold">
                                          <p:stCondLst>
                                            <p:cond delay="0"/>
                                          </p:stCondLst>
                                        </p:cTn>
                                        <p:tgtEl>
                                          <p:spTgt spid="11"/>
                                        </p:tgtEl>
                                        <p:attrNameLst>
                                          <p:attrName>ppt_y</p:attrName>
                                        </p:attrNameLst>
                                      </p:cBhvr>
                                    </p:anim>
                                    <p:animRot by="21600000">
                                      <p:cBhvr additive="repl">
                                        <p:cTn id="38" dur="500" fill="hold">
                                          <p:stCondLst>
                                            <p:cond delay="0"/>
                                          </p:stCondLst>
                                        </p:cTn>
                                        <p:tgtEl>
                                          <p:spTgt spid="11"/>
                                        </p:tgtEl>
                                        <p:attrNameLst>
                                          <p:attrName>r</p:attrName>
                                        </p:attrNameLst>
                                      </p:cBhvr>
                                    </p:animRot>
                                  </p:childTnLst>
                                </p:cTn>
                              </p:par>
                              <p:par>
                                <p:cTn id="39" presetID="40" presetClass="entr" presetSubtype="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1"/>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childTnLst>
                                </p:cTn>
                              </p:par>
                              <p:par>
                                <p:cTn id="44" presetID="56" presetClass="entr" fill="hold" nodeType="withEffect">
                                  <p:stCondLst>
                                    <p:cond delay="0"/>
                                  </p:stCondLst>
                                  <p:iterate type="lt">
                                    <p:tmPct val="10000"/>
                                  </p:iterate>
                                  <p:childTnLst>
                                    <p:set>
                                      <p:cBhvr additive="repl">
                                        <p:cTn id="45" dur="1" fill="hold">
                                          <p:stCondLst>
                                            <p:cond delay="0"/>
                                          </p:stCondLst>
                                        </p:cTn>
                                        <p:tgtEl>
                                          <p:spTgt spid="12"/>
                                        </p:tgtEl>
                                        <p:attrNameLst>
                                          <p:attrName>style.visibility</p:attrName>
                                        </p:attrNameLst>
                                      </p:cBhvr>
                                      <p:to>
                                        <p:strVal val="visible"/>
                                      </p:to>
                                    </p:set>
                                    <p:anim by="(-#ppt_w*2)" calcmode="lin" valueType="num">
                                      <p:cBhvr additive="repl">
                                        <p:cTn id="46" dur="250" autoRev="1" fill="hold">
                                          <p:stCondLst>
                                            <p:cond delay="0"/>
                                          </p:stCondLst>
                                        </p:cTn>
                                        <p:tgtEl>
                                          <p:spTgt spid="12"/>
                                        </p:tgtEl>
                                        <p:attrNameLst>
                                          <p:attrName>ppt_w</p:attrName>
                                        </p:attrNameLst>
                                      </p:cBhvr>
                                    </p:anim>
                                    <p:anim by="(#ppt_w*0.50)" calcmode="lin" valueType="num">
                                      <p:cBhvr additive="repl">
                                        <p:cTn id="47" dur="250" decel="50000" autoRev="1" fill="hold">
                                          <p:stCondLst>
                                            <p:cond delay="0"/>
                                          </p:stCondLst>
                                        </p:cTn>
                                        <p:tgtEl>
                                          <p:spTgt spid="12"/>
                                        </p:tgtEl>
                                        <p:attrNameLst>
                                          <p:attrName>ppt_x</p:attrName>
                                        </p:attrNameLst>
                                      </p:cBhvr>
                                    </p:anim>
                                    <p:anim from="(-#ppt_h/2)" to="(#ppt_y)" calcmode="lin" valueType="num">
                                      <p:cBhvr additive="repl">
                                        <p:cTn id="48" dur="500" fill="hold">
                                          <p:stCondLst>
                                            <p:cond delay="0"/>
                                          </p:stCondLst>
                                        </p:cTn>
                                        <p:tgtEl>
                                          <p:spTgt spid="12"/>
                                        </p:tgtEl>
                                        <p:attrNameLst>
                                          <p:attrName>ppt_y</p:attrName>
                                        </p:attrNameLst>
                                      </p:cBhvr>
                                    </p:anim>
                                    <p:animRot by="21600000">
                                      <p:cBhvr additive="repl">
                                        <p:cTn id="49" dur="500" fill="hold">
                                          <p:stCondLst>
                                            <p:cond delay="0"/>
                                          </p:stCondLst>
                                        </p:cTn>
                                        <p:tgtEl>
                                          <p:spTgt spid="12"/>
                                        </p:tgtEl>
                                        <p:attrNameLst>
                                          <p:attrName>r</p:attrName>
                                        </p:attrNameLst>
                                      </p:cBhvr>
                                    </p:animRo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1"/>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3761</Words>
  <Application>Microsoft Office PowerPoint</Application>
  <PresentationFormat>Širokoúhlá obrazovka</PresentationFormat>
  <Paragraphs>266</Paragraphs>
  <Slides>35</Slides>
  <Notes>3</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35</vt:i4>
      </vt:variant>
    </vt:vector>
  </HeadingPairs>
  <TitlesOfParts>
    <vt:vector size="46" baseType="lpstr">
      <vt:lpstr>MS Gothic</vt:lpstr>
      <vt:lpstr>Arial</vt:lpstr>
      <vt:lpstr>Arial Black</vt:lpstr>
      <vt:lpstr>Calibri</vt:lpstr>
      <vt:lpstr>Lucida Sans Unicode</vt:lpstr>
      <vt:lpstr>Tahoma</vt:lpstr>
      <vt:lpstr>Times New Roman</vt:lpstr>
      <vt:lpstr>Trebuchet MS</vt:lpstr>
      <vt:lpstr>Wingdings</vt:lpstr>
      <vt:lpstr>Wingdings 3</vt:lpstr>
      <vt:lpstr>Fazeta</vt:lpstr>
      <vt:lpstr>HOSPODÁŘSKÝ ZEMĚPIS PRO 2.ROČNÍK  PROBLEMATIKA MENŠIN V ČR, STATISTICKÁ DATA, CHARAKTERISTIKA VYBRANÝCH MENŠIN,PRINCIP ROVNOSTI A DISKRIMINACE </vt:lpstr>
      <vt:lpstr>   </vt:lpstr>
      <vt:lpstr>ZÁKLADNÍ DEFINIČNÍ POJMY I. SOCIÁLNÍ SKUPINA</vt:lpstr>
      <vt:lpstr>ZÁKLADNÍ DEFINIČNÍ POJMY II.  MENŠINA</vt:lpstr>
      <vt:lpstr>ZÁKLADNÍ DEFINIČNÍ POJMY III. NÁRODNOSTNÍ MENŠINY</vt:lpstr>
      <vt:lpstr>ZÁKLADNÍ DEFINIČNÍ POJMY IV. ETNICKÁ MENŠINA</vt:lpstr>
      <vt:lpstr>Prezentace aplikace PowerPoint</vt:lpstr>
      <vt:lpstr>Prezentace aplikace PowerPoint</vt:lpstr>
      <vt:lpstr>NÁRODNÍ STÁTY (HOMOGENNÍ) VE SVĚTĚ </vt:lpstr>
      <vt:lpstr>Prezentace aplikace PowerPoint</vt:lpstr>
      <vt:lpstr>ETNICKY NEHOMOGENNÍ STÁTY </vt:lpstr>
      <vt:lpstr>ZÁKLADNÍ DEFINIČNÍ POJMY V. NÁROD</vt:lpstr>
      <vt:lpstr>NÁRODNOSTNÍ MENŠINY V ČR</vt:lpstr>
      <vt:lpstr>ZJIŠŤOVÁNÍ NÁRODNOSTI I.</vt:lpstr>
      <vt:lpstr>ZJIŠŤOVÁNÍ NÁRODNOSTI II.</vt:lpstr>
      <vt:lpstr>Prezentace aplikace PowerPoint</vt:lpstr>
      <vt:lpstr>VÝVOJ NÁRODNOSTNÍHO SLOŽENÍ V ČR</vt:lpstr>
      <vt:lpstr>Prezentace aplikace PowerPoint</vt:lpstr>
      <vt:lpstr>Prezentace aplikace PowerPoint</vt:lpstr>
      <vt:lpstr>VYBRANÉ NÁRODNOSTI PODLE STÁTNÍHO OBČANSTVÍ</vt:lpstr>
      <vt:lpstr>Prezentace aplikace PowerPoint</vt:lpstr>
      <vt:lpstr>NÁRODNOST VS NÁBOŽENSTVÍ</vt:lpstr>
      <vt:lpstr>Prezentace aplikace PowerPoint</vt:lpstr>
      <vt:lpstr>CHARAKTERISTIKA VYBRANÝCH KULTURNÍCH MENŠIN A NÁBOŽENSTVÍ</vt:lpstr>
      <vt:lpstr>VIETNAMSKÁ MENŠINA I.</vt:lpstr>
      <vt:lpstr>VIETNAMSKÁ MENŠINA II.</vt:lpstr>
      <vt:lpstr>VIETNAMSKÁ MENŠINA III.</vt:lpstr>
      <vt:lpstr>ISLÁMSKÁ MENŠINA I.</vt:lpstr>
      <vt:lpstr>ISLÁMSKÁ MENŠINA II.</vt:lpstr>
      <vt:lpstr>ISLÁMSKÁ MENŠINA III.</vt:lpstr>
      <vt:lpstr>PRINCIP ROVNOSTI A ZÁKAZ DISKRIMINACE I.</vt:lpstr>
      <vt:lpstr>PRINCIP ROVNOSTI A ZÁKAZ DISKRIMINACE II.</vt:lpstr>
      <vt:lpstr>PRINCIP ROVNOSTI A ZÁKAZ DISKRIMINACE III.</vt:lpstr>
      <vt:lpstr>PRINCIP ROVNOSTI A ZÁKAZ DISKRIMINACE IV.</vt:lpstr>
      <vt:lpstr>DĚKUJI ZA POZORNOST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HOSPODÁŘSKÝ ZEMĚPIS PRO 2.ROČNÍK  PROBLEMATIKA MENŠIN V ČR, STATISTICKÁ DATA, CHARAKTERISTIKA VYBRANÝCH MENŠIN,PRINCIP ROVNOSTI A DISKRIMINACE </dc:title>
  <dc:creator>michaela remesova</dc:creator>
  <cp:lastModifiedBy>michaela remesova</cp:lastModifiedBy>
  <cp:revision>1</cp:revision>
  <dcterms:created xsi:type="dcterms:W3CDTF">2018-08-21T22:42:08Z</dcterms:created>
  <dcterms:modified xsi:type="dcterms:W3CDTF">2018-08-21T22:42:45Z</dcterms:modified>
</cp:coreProperties>
</file>