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0"/>
  </p:notesMasterIdLst>
  <p:sldIdLst>
    <p:sldId id="256" r:id="rId2"/>
    <p:sldId id="257" r:id="rId3"/>
    <p:sldId id="269" r:id="rId4"/>
    <p:sldId id="270" r:id="rId5"/>
    <p:sldId id="279" r:id="rId6"/>
    <p:sldId id="280" r:id="rId7"/>
    <p:sldId id="277" r:id="rId8"/>
    <p:sldId id="278" r:id="rId9"/>
    <p:sldId id="266" r:id="rId10"/>
    <p:sldId id="267" r:id="rId11"/>
    <p:sldId id="268" r:id="rId12"/>
    <p:sldId id="271" r:id="rId13"/>
    <p:sldId id="272" r:id="rId14"/>
    <p:sldId id="262" r:id="rId15"/>
    <p:sldId id="273" r:id="rId16"/>
    <p:sldId id="274" r:id="rId17"/>
    <p:sldId id="275" r:id="rId18"/>
    <p:sldId id="258" r:id="rId19"/>
    <p:sldId id="282" r:id="rId20"/>
    <p:sldId id="283" r:id="rId21"/>
    <p:sldId id="263" r:id="rId22"/>
    <p:sldId id="264" r:id="rId23"/>
    <p:sldId id="259" r:id="rId24"/>
    <p:sldId id="276" r:id="rId25"/>
    <p:sldId id="265" r:id="rId26"/>
    <p:sldId id="281" r:id="rId27"/>
    <p:sldId id="260" r:id="rId28"/>
    <p:sldId id="284"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F3099-6456-4309-BC39-6606546F6BE8}" type="datetimeFigureOut">
              <a:rPr lang="cs-CZ" smtClean="0"/>
              <a:t>22.08.2018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56AA6-06D6-41E4-BC58-BC59EFEB39F6}" type="slidenum">
              <a:rPr lang="cs-CZ" smtClean="0"/>
              <a:t>‹#›</a:t>
            </a:fld>
            <a:endParaRPr lang="cs-CZ"/>
          </a:p>
        </p:txBody>
      </p:sp>
    </p:spTree>
    <p:extLst>
      <p:ext uri="{BB962C8B-B14F-4D97-AF65-F5344CB8AC3E}">
        <p14:creationId xmlns:p14="http://schemas.microsoft.com/office/powerpoint/2010/main" val="2972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422380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189821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368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1193537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392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110209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593886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403557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27627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E9C6F7A-3ACF-41A7-AAA4-260B3147EF43}" type="datetimeFigureOut">
              <a:rPr lang="cs-CZ" smtClean="0"/>
              <a:t>22.08.2018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36230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E9C6F7A-3ACF-41A7-AAA4-260B3147EF43}"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82290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E9C6F7A-3ACF-41A7-AAA4-260B3147EF43}" type="datetimeFigureOut">
              <a:rPr lang="cs-CZ" smtClean="0"/>
              <a:t>22.08.2018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130358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E9C6F7A-3ACF-41A7-AAA4-260B3147EF43}" type="datetimeFigureOut">
              <a:rPr lang="cs-CZ" smtClean="0"/>
              <a:t>22.08.2018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0549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C6F7A-3ACF-41A7-AAA4-260B3147EF43}" type="datetimeFigureOut">
              <a:rPr lang="cs-CZ" smtClean="0"/>
              <a:t>22.08.2018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66087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E9C6F7A-3ACF-41A7-AAA4-260B3147EF43}"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77452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5E9C6F7A-3ACF-41A7-AAA4-260B3147EF43}" type="datetimeFigureOut">
              <a:rPr lang="cs-CZ" smtClean="0"/>
              <a:t>22.08.2018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7219C21-E9A2-49FD-90BC-3F4C97D3A659}" type="slidenum">
              <a:rPr lang="cs-CZ" smtClean="0"/>
              <a:t>‹#›</a:t>
            </a:fld>
            <a:endParaRPr lang="cs-CZ"/>
          </a:p>
        </p:txBody>
      </p:sp>
    </p:spTree>
    <p:extLst>
      <p:ext uri="{BB962C8B-B14F-4D97-AF65-F5344CB8AC3E}">
        <p14:creationId xmlns:p14="http://schemas.microsoft.com/office/powerpoint/2010/main" val="327877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9C6F7A-3ACF-41A7-AAA4-260B3147EF43}" type="datetimeFigureOut">
              <a:rPr lang="cs-CZ" smtClean="0"/>
              <a:t>22.08.2018</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219C21-E9A2-49FD-90BC-3F4C97D3A659}" type="slidenum">
              <a:rPr lang="cs-CZ" smtClean="0"/>
              <a:t>‹#›</a:t>
            </a:fld>
            <a:endParaRPr lang="cs-CZ"/>
          </a:p>
        </p:txBody>
      </p:sp>
    </p:spTree>
    <p:extLst>
      <p:ext uri="{BB962C8B-B14F-4D97-AF65-F5344CB8AC3E}">
        <p14:creationId xmlns:p14="http://schemas.microsoft.com/office/powerpoint/2010/main" val="19137707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07067" y="2063713"/>
            <a:ext cx="7766936" cy="1646302"/>
          </a:xfrm>
        </p:spPr>
        <p:txBody>
          <a:bodyPr/>
          <a:lstStyle/>
          <a:p>
            <a:pPr algn="l"/>
            <a:r>
              <a:rPr lang="cs-CZ" dirty="0" smtClean="0"/>
              <a:t>SPOLEČENSKÉ VĚDY POLITOLOGIE</a:t>
            </a:r>
            <a:endParaRPr lang="cs-CZ" dirty="0"/>
          </a:p>
        </p:txBody>
      </p:sp>
      <p:sp>
        <p:nvSpPr>
          <p:cNvPr id="3" name="Podnadpis 2"/>
          <p:cNvSpPr>
            <a:spLocks noGrp="1"/>
          </p:cNvSpPr>
          <p:nvPr>
            <p:ph type="subTitle" idx="1"/>
          </p:nvPr>
        </p:nvSpPr>
        <p:spPr>
          <a:xfrm>
            <a:off x="1507067" y="3651823"/>
            <a:ext cx="7766936" cy="1096899"/>
          </a:xfrm>
        </p:spPr>
        <p:txBody>
          <a:bodyPr/>
          <a:lstStyle/>
          <a:p>
            <a:pPr algn="l"/>
            <a:r>
              <a:rPr lang="cs-CZ" dirty="0" smtClean="0">
                <a:solidFill>
                  <a:srgbClr val="92D050"/>
                </a:solidFill>
              </a:rPr>
              <a:t>LISTINA ZÁKLADNÍCH PRÁV A SVOBOD, SUBJEKTY PRÁV A SVOBOD V LISTINĚ, TRVALÝ POBYT, STÁTNÍ OBČANSTVÍ</a:t>
            </a:r>
          </a:p>
          <a:p>
            <a:pPr algn="l"/>
            <a:r>
              <a:rPr lang="cs-CZ" dirty="0" smtClean="0"/>
              <a:t>MICHAELA REMEŠOVÁ</a:t>
            </a:r>
            <a:endParaRPr lang="cs-CZ" dirty="0"/>
          </a:p>
        </p:txBody>
      </p:sp>
    </p:spTree>
    <p:extLst>
      <p:ext uri="{BB962C8B-B14F-4D97-AF65-F5344CB8AC3E}">
        <p14:creationId xmlns:p14="http://schemas.microsoft.com/office/powerpoint/2010/main" val="328140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43840"/>
            <a:ext cx="8596668" cy="1320800"/>
          </a:xfrm>
        </p:spPr>
        <p:txBody>
          <a:bodyPr>
            <a:normAutofit/>
          </a:bodyPr>
          <a:lstStyle/>
          <a:p>
            <a:r>
              <a:rPr lang="cs-CZ" dirty="0" smtClean="0"/>
              <a:t>SUBJEKTY PRÁV A SVOBOD V LISTINĚ II.</a:t>
            </a:r>
            <a:endParaRPr lang="cs-CZ" dirty="0"/>
          </a:p>
        </p:txBody>
      </p:sp>
      <p:sp>
        <p:nvSpPr>
          <p:cNvPr id="3" name="Zástupný symbol pro obsah 2"/>
          <p:cNvSpPr>
            <a:spLocks noGrp="1"/>
          </p:cNvSpPr>
          <p:nvPr>
            <p:ph idx="1"/>
          </p:nvPr>
        </p:nvSpPr>
        <p:spPr>
          <a:xfrm>
            <a:off x="195195" y="904240"/>
            <a:ext cx="9938020" cy="3880773"/>
          </a:xfrm>
        </p:spPr>
        <p:txBody>
          <a:bodyPr>
            <a:normAutofit fontScale="25000" lnSpcReduction="20000"/>
          </a:bodyPr>
          <a:lstStyle/>
          <a:p>
            <a:pPr lvl="0">
              <a:lnSpc>
                <a:spcPct val="170000"/>
              </a:lnSpc>
              <a:spcBef>
                <a:spcPts val="600"/>
              </a:spcBef>
            </a:pPr>
            <a:r>
              <a:rPr lang="cs-CZ" sz="4400" b="1" i="1" dirty="0" smtClean="0">
                <a:latin typeface="Arial" panose="020B0604020202020204" pitchFamily="34" charset="0"/>
                <a:cs typeface="Arial" panose="020B0604020202020204" pitchFamily="34" charset="0"/>
              </a:rPr>
              <a:t>1/ všichni </a:t>
            </a:r>
            <a:r>
              <a:rPr lang="cs-CZ" sz="4400" b="1" i="1" dirty="0">
                <a:latin typeface="Arial" panose="020B0604020202020204" pitchFamily="34" charset="0"/>
                <a:cs typeface="Arial" panose="020B0604020202020204" pitchFamily="34" charset="0"/>
              </a:rPr>
              <a:t>lidé</a:t>
            </a:r>
            <a:endParaRPr lang="cs-CZ" sz="4400" b="1" dirty="0">
              <a:latin typeface="Arial" panose="020B0604020202020204" pitchFamily="34" charset="0"/>
              <a:cs typeface="Arial" panose="020B0604020202020204" pitchFamily="34" charset="0"/>
            </a:endParaRPr>
          </a:p>
          <a:p>
            <a:pPr lvl="1">
              <a:lnSpc>
                <a:spcPct val="120000"/>
              </a:lnSpc>
              <a:spcBef>
                <a:spcPts val="600"/>
              </a:spcBef>
            </a:pPr>
            <a:r>
              <a:rPr lang="cs-CZ" sz="4400" b="1" dirty="0">
                <a:latin typeface="Arial" panose="020B0604020202020204" pitchFamily="34" charset="0"/>
                <a:cs typeface="Arial" panose="020B0604020202020204" pitchFamily="34" charset="0"/>
              </a:rPr>
              <a:t>lidská práva a svobody</a:t>
            </a:r>
            <a:r>
              <a:rPr lang="cs-CZ" sz="4400" dirty="0">
                <a:latin typeface="Arial" panose="020B0604020202020204" pitchFamily="34" charset="0"/>
                <a:cs typeface="Arial" panose="020B0604020202020204" pitchFamily="34" charset="0"/>
              </a:rPr>
              <a:t>-</a:t>
            </a:r>
            <a:r>
              <a:rPr lang="cs-CZ" sz="4400" b="1" dirty="0">
                <a:latin typeface="Arial" panose="020B0604020202020204" pitchFamily="34" charset="0"/>
                <a:cs typeface="Arial" panose="020B0604020202020204" pitchFamily="34" charset="0"/>
              </a:rPr>
              <a:t> </a:t>
            </a:r>
            <a:r>
              <a:rPr lang="cs-CZ" sz="4400" dirty="0">
                <a:latin typeface="Arial" panose="020B0604020202020204" pitchFamily="34" charset="0"/>
                <a:cs typeface="Arial" panose="020B0604020202020204" pitchFamily="34" charset="0"/>
              </a:rPr>
              <a:t>vztahuje se na ně převážná část všech PS v </a:t>
            </a:r>
            <a:r>
              <a:rPr lang="cs-CZ" sz="4400" dirty="0" smtClean="0">
                <a:latin typeface="Arial" panose="020B0604020202020204" pitchFamily="34" charset="0"/>
                <a:cs typeface="Arial" panose="020B0604020202020204" pitchFamily="34" charset="0"/>
              </a:rPr>
              <a:t>LZPS (</a:t>
            </a:r>
            <a:r>
              <a:rPr lang="cs-CZ" sz="4400" dirty="0">
                <a:latin typeface="Arial" panose="020B0604020202020204" pitchFamily="34" charset="0"/>
                <a:cs typeface="Arial" panose="020B0604020202020204" pitchFamily="34" charset="0"/>
              </a:rPr>
              <a:t>čl. 1, 2/3, 5, 6</a:t>
            </a:r>
            <a:r>
              <a:rPr lang="cs-CZ" sz="4400" dirty="0" smtClean="0">
                <a:latin typeface="Arial" panose="020B0604020202020204" pitchFamily="34" charset="0"/>
                <a:cs typeface="Arial" panose="020B0604020202020204" pitchFamily="34" charset="0"/>
              </a:rPr>
              <a:t>…)</a:t>
            </a:r>
            <a:endParaRPr lang="cs-CZ" sz="4400" dirty="0">
              <a:latin typeface="Arial" panose="020B0604020202020204" pitchFamily="34" charset="0"/>
              <a:cs typeface="Arial" panose="020B0604020202020204" pitchFamily="34" charset="0"/>
            </a:endParaRPr>
          </a:p>
          <a:p>
            <a:pPr lvl="1">
              <a:lnSpc>
                <a:spcPct val="120000"/>
              </a:lnSpc>
              <a:spcBef>
                <a:spcPts val="600"/>
              </a:spcBef>
            </a:pPr>
            <a:r>
              <a:rPr lang="cs-CZ" sz="4400" dirty="0">
                <a:latin typeface="Arial" panose="020B0604020202020204" pitchFamily="34" charset="0"/>
                <a:cs typeface="Arial" panose="020B0604020202020204" pitchFamily="34" charset="0"/>
              </a:rPr>
              <a:t>přirozená práva jsou právně </a:t>
            </a:r>
            <a:r>
              <a:rPr lang="cs-CZ" sz="4400" dirty="0" smtClean="0">
                <a:latin typeface="Arial" panose="020B0604020202020204" pitchFamily="34" charset="0"/>
                <a:cs typeface="Arial" panose="020B0604020202020204" pitchFamily="34" charset="0"/>
              </a:rPr>
              <a:t>vynutitelné</a:t>
            </a:r>
          </a:p>
          <a:p>
            <a:pPr lvl="1">
              <a:lnSpc>
                <a:spcPct val="120000"/>
              </a:lnSpc>
              <a:spcBef>
                <a:spcPts val="600"/>
              </a:spcBef>
            </a:pPr>
            <a:r>
              <a:rPr lang="cs-CZ" sz="4400" dirty="0" smtClean="0">
                <a:latin typeface="Arial" panose="020B0604020202020204" pitchFamily="34" charset="0"/>
                <a:cs typeface="Arial" panose="020B0604020202020204" pitchFamily="34" charset="0"/>
              </a:rPr>
              <a:t>viz </a:t>
            </a:r>
            <a:r>
              <a:rPr lang="cs-CZ" sz="4400" dirty="0">
                <a:latin typeface="Arial" panose="020B0604020202020204" pitchFamily="34" charset="0"/>
                <a:cs typeface="Arial" panose="020B0604020202020204" pitchFamily="34" charset="0"/>
              </a:rPr>
              <a:t>LZPS </a:t>
            </a:r>
            <a:r>
              <a:rPr lang="cs-CZ" sz="4400" dirty="0" smtClean="0">
                <a:latin typeface="Arial" panose="020B0604020202020204" pitchFamily="34" charset="0"/>
                <a:cs typeface="Arial" panose="020B0604020202020204" pitchFamily="34" charset="0"/>
              </a:rPr>
              <a:t>„</a:t>
            </a:r>
            <a:r>
              <a:rPr lang="cs-CZ" sz="4400" dirty="0">
                <a:latin typeface="Arial" panose="020B0604020202020204" pitchFamily="34" charset="0"/>
                <a:cs typeface="Arial" panose="020B0604020202020204" pitchFamily="34" charset="0"/>
              </a:rPr>
              <a:t>Lidé“, „každý“, „nikdo“, aj</a:t>
            </a:r>
            <a:r>
              <a:rPr lang="cs-CZ" sz="4400" dirty="0" smtClean="0">
                <a:latin typeface="Arial" panose="020B0604020202020204" pitchFamily="34" charset="0"/>
                <a:cs typeface="Arial" panose="020B0604020202020204" pitchFamily="34" charset="0"/>
              </a:rPr>
              <a:t>.</a:t>
            </a:r>
            <a:endParaRPr lang="cs-CZ" sz="4400" b="1" dirty="0">
              <a:latin typeface="Arial" panose="020B0604020202020204" pitchFamily="34" charset="0"/>
              <a:cs typeface="Arial" panose="020B0604020202020204" pitchFamily="34" charset="0"/>
            </a:endParaRPr>
          </a:p>
          <a:p>
            <a:pPr lvl="0">
              <a:lnSpc>
                <a:spcPct val="120000"/>
              </a:lnSpc>
              <a:spcBef>
                <a:spcPts val="600"/>
              </a:spcBef>
            </a:pPr>
            <a:r>
              <a:rPr lang="cs-CZ" sz="4400" b="1" i="1" dirty="0" smtClean="0">
                <a:latin typeface="Arial" panose="020B0604020202020204" pitchFamily="34" charset="0"/>
                <a:cs typeface="Arial" panose="020B0604020202020204" pitchFamily="34" charset="0"/>
              </a:rPr>
              <a:t>2/ občané</a:t>
            </a:r>
            <a:endParaRPr lang="cs-CZ" sz="4400" b="1" dirty="0">
              <a:latin typeface="Arial" panose="020B0604020202020204" pitchFamily="34" charset="0"/>
              <a:cs typeface="Arial" panose="020B0604020202020204" pitchFamily="34" charset="0"/>
            </a:endParaRPr>
          </a:p>
          <a:p>
            <a:pPr lvl="1">
              <a:lnSpc>
                <a:spcPct val="120000"/>
              </a:lnSpc>
              <a:spcBef>
                <a:spcPts val="600"/>
              </a:spcBef>
            </a:pPr>
            <a:r>
              <a:rPr lang="cs-CZ" sz="4400" b="1" i="1" dirty="0">
                <a:latin typeface="Arial" panose="020B0604020202020204" pitchFamily="34" charset="0"/>
                <a:cs typeface="Arial" panose="020B0604020202020204" pitchFamily="34" charset="0"/>
              </a:rPr>
              <a:t>Status občana </a:t>
            </a:r>
            <a:r>
              <a:rPr lang="cs-CZ" sz="4400" dirty="0">
                <a:latin typeface="Arial" panose="020B0604020202020204" pitchFamily="34" charset="0"/>
                <a:cs typeface="Arial" panose="020B0604020202020204" pitchFamily="34" charset="0"/>
              </a:rPr>
              <a:t> = občanská práva a občanské povinnosti</a:t>
            </a:r>
          </a:p>
          <a:p>
            <a:pPr lvl="1">
              <a:lnSpc>
                <a:spcPct val="120000"/>
              </a:lnSpc>
              <a:spcBef>
                <a:spcPts val="600"/>
              </a:spcBef>
            </a:pPr>
            <a:r>
              <a:rPr lang="cs-CZ" sz="4400" dirty="0">
                <a:latin typeface="Arial" panose="020B0604020202020204" pitchFamily="34" charset="0"/>
                <a:cs typeface="Arial" panose="020B0604020202020204" pitchFamily="34" charset="0"/>
              </a:rPr>
              <a:t>Pokud LZPS používá pojmu "občan", rozumí se tím státní občan ČSFR → ČR</a:t>
            </a:r>
          </a:p>
          <a:p>
            <a:pPr lvl="1">
              <a:lnSpc>
                <a:spcPct val="120000"/>
              </a:lnSpc>
              <a:spcBef>
                <a:spcPts val="600"/>
              </a:spcBef>
            </a:pPr>
            <a:r>
              <a:rPr lang="cs-CZ" sz="4400" dirty="0">
                <a:latin typeface="Arial" panose="020B0604020202020204" pitchFamily="34" charset="0"/>
                <a:cs typeface="Arial" panose="020B0604020202020204" pitchFamily="34" charset="0"/>
              </a:rPr>
              <a:t>Pokud dosavadní předpisy používají pojmu "občan", rozumí se tím každý člověk, jde-li o základní práva a svobody, </a:t>
            </a:r>
            <a:r>
              <a:rPr lang="cs-CZ" sz="4400" dirty="0" err="1">
                <a:latin typeface="Arial" panose="020B0604020202020204" pitchFamily="34" charset="0"/>
                <a:cs typeface="Arial" panose="020B0604020202020204" pitchFamily="34" charset="0"/>
              </a:rPr>
              <a:t>kt</a:t>
            </a:r>
            <a:r>
              <a:rPr lang="cs-CZ" sz="4400" dirty="0">
                <a:latin typeface="Arial" panose="020B0604020202020204" pitchFamily="34" charset="0"/>
                <a:cs typeface="Arial" panose="020B0604020202020204" pitchFamily="34" charset="0"/>
              </a:rPr>
              <a:t>. LZPS přiznává bez ohledu na státní občanství</a:t>
            </a:r>
          </a:p>
          <a:p>
            <a:pPr lvl="1">
              <a:lnSpc>
                <a:spcPct val="120000"/>
              </a:lnSpc>
              <a:spcBef>
                <a:spcPts val="600"/>
              </a:spcBef>
            </a:pPr>
            <a:r>
              <a:rPr lang="cs-CZ" sz="4400" dirty="0">
                <a:latin typeface="Arial" panose="020B0604020202020204" pitchFamily="34" charset="0"/>
                <a:cs typeface="Arial" panose="020B0604020202020204" pitchFamily="34" charset="0"/>
              </a:rPr>
              <a:t>Pro občany v Listině platí:</a:t>
            </a:r>
          </a:p>
          <a:p>
            <a:pPr lvl="4">
              <a:lnSpc>
                <a:spcPct val="120000"/>
              </a:lnSpc>
              <a:spcBef>
                <a:spcPts val="600"/>
              </a:spcBef>
            </a:pPr>
            <a:r>
              <a:rPr lang="cs-CZ" sz="4400" dirty="0">
                <a:latin typeface="Arial" panose="020B0604020202020204" pitchFamily="34" charset="0"/>
                <a:cs typeface="Arial" panose="020B0604020202020204" pitchFamily="34" charset="0"/>
              </a:rPr>
              <a:t>právo na svobodný vstup na území státu, občan nemůže být nucen k opuštění své vlasti - není hostem → nemůže být tedy vyhoštěn</a:t>
            </a:r>
          </a:p>
          <a:p>
            <a:pPr lvl="4">
              <a:lnSpc>
                <a:spcPct val="120000"/>
              </a:lnSpc>
              <a:spcBef>
                <a:spcPts val="600"/>
              </a:spcBef>
            </a:pPr>
            <a:r>
              <a:rPr lang="cs-CZ" sz="4400" dirty="0">
                <a:latin typeface="Arial" panose="020B0604020202020204" pitchFamily="34" charset="0"/>
                <a:cs typeface="Arial" panose="020B0604020202020204" pitchFamily="34" charset="0"/>
              </a:rPr>
              <a:t>jen občané mají právo zakládat politické strany a sdružovat se v </a:t>
            </a:r>
            <a:r>
              <a:rPr lang="cs-CZ" sz="4400" dirty="0" smtClean="0">
                <a:latin typeface="Arial" panose="020B0604020202020204" pitchFamily="34" charset="0"/>
                <a:cs typeface="Arial" panose="020B0604020202020204" pitchFamily="34" charset="0"/>
              </a:rPr>
              <a:t>nich, rovný </a:t>
            </a:r>
            <a:r>
              <a:rPr lang="cs-CZ" sz="4400" dirty="0">
                <a:latin typeface="Arial" panose="020B0604020202020204" pitchFamily="34" charset="0"/>
                <a:cs typeface="Arial" panose="020B0604020202020204" pitchFamily="34" charset="0"/>
              </a:rPr>
              <a:t>přístup k voleným a jiným veřejným funkcím</a:t>
            </a:r>
          </a:p>
          <a:p>
            <a:pPr lvl="4">
              <a:lnSpc>
                <a:spcPct val="120000"/>
              </a:lnSpc>
              <a:spcBef>
                <a:spcPts val="600"/>
              </a:spcBef>
            </a:pPr>
            <a:r>
              <a:rPr lang="cs-CZ" sz="4400" dirty="0">
                <a:latin typeface="Arial" panose="020B0604020202020204" pitchFamily="34" charset="0"/>
                <a:cs typeface="Arial" panose="020B0604020202020204" pitchFamily="34" charset="0"/>
              </a:rPr>
              <a:t>podíl na správě veřejných věcí přímo nebo svobodnou volbou </a:t>
            </a:r>
            <a:r>
              <a:rPr lang="cs-CZ" sz="4400" dirty="0" smtClean="0">
                <a:latin typeface="Arial" panose="020B0604020202020204" pitchFamily="34" charset="0"/>
                <a:cs typeface="Arial" panose="020B0604020202020204" pitchFamily="34" charset="0"/>
              </a:rPr>
              <a:t>zástupců</a:t>
            </a:r>
            <a:endParaRPr lang="cs-CZ" sz="4400" dirty="0">
              <a:latin typeface="Arial" panose="020B0604020202020204" pitchFamily="34" charset="0"/>
              <a:cs typeface="Arial" panose="020B0604020202020204" pitchFamily="34" charset="0"/>
            </a:endParaRPr>
          </a:p>
          <a:p>
            <a:pPr lvl="4">
              <a:lnSpc>
                <a:spcPct val="120000"/>
              </a:lnSpc>
              <a:spcBef>
                <a:spcPts val="600"/>
              </a:spcBef>
            </a:pPr>
            <a:r>
              <a:rPr lang="cs-CZ" sz="4400" dirty="0">
                <a:latin typeface="Arial" panose="020B0604020202020204" pitchFamily="34" charset="0"/>
                <a:cs typeface="Arial" panose="020B0604020202020204" pitchFamily="34" charset="0"/>
              </a:rPr>
              <a:t>právo na odpor</a:t>
            </a:r>
          </a:p>
          <a:p>
            <a:pPr lvl="4">
              <a:lnSpc>
                <a:spcPct val="120000"/>
              </a:lnSpc>
              <a:spcBef>
                <a:spcPts val="600"/>
              </a:spcBef>
            </a:pPr>
            <a:r>
              <a:rPr lang="cs-CZ" sz="4400" dirty="0" smtClean="0">
                <a:latin typeface="Arial" panose="020B0604020202020204" pitchFamily="34" charset="0"/>
                <a:cs typeface="Arial" panose="020B0604020202020204" pitchFamily="34" charset="0"/>
              </a:rPr>
              <a:t>Občany</a:t>
            </a:r>
            <a:r>
              <a:rPr lang="cs-CZ" sz="4400" dirty="0">
                <a:latin typeface="Arial" panose="020B0604020202020204" pitchFamily="34" charset="0"/>
                <a:cs typeface="Arial" panose="020B0604020202020204" pitchFamily="34" charset="0"/>
              </a:rPr>
              <a:t>, kteří nemohou bez své viny vykonávat práci, stát přiměřeně zabezpečí</a:t>
            </a:r>
          </a:p>
          <a:p>
            <a:pPr lvl="4">
              <a:lnSpc>
                <a:spcPct val="120000"/>
              </a:lnSpc>
              <a:spcBef>
                <a:spcPts val="600"/>
              </a:spcBef>
            </a:pPr>
            <a:r>
              <a:rPr lang="cs-CZ" sz="4400" dirty="0">
                <a:latin typeface="Arial" panose="020B0604020202020204" pitchFamily="34" charset="0"/>
                <a:cs typeface="Arial" panose="020B0604020202020204" pitchFamily="34" charset="0"/>
              </a:rPr>
              <a:t>Občané mají právo na přiměřené hmotné zabezpečení ve stáří a při nezpůsobilosti k práci či ztrátě živitele</a:t>
            </a:r>
          </a:p>
          <a:p>
            <a:pPr lvl="4">
              <a:lnSpc>
                <a:spcPct val="120000"/>
              </a:lnSpc>
              <a:spcBef>
                <a:spcPts val="600"/>
              </a:spcBef>
            </a:pPr>
            <a:r>
              <a:rPr lang="cs-CZ" sz="4400" dirty="0">
                <a:latin typeface="Arial" panose="020B0604020202020204" pitchFamily="34" charset="0"/>
                <a:cs typeface="Arial" panose="020B0604020202020204" pitchFamily="34" charset="0"/>
              </a:rPr>
              <a:t>právo na bezplatnou zdravotní péči  na základě veřejného zdravotního pojištění</a:t>
            </a:r>
          </a:p>
          <a:p>
            <a:pPr lvl="4">
              <a:lnSpc>
                <a:spcPct val="120000"/>
              </a:lnSpc>
              <a:spcBef>
                <a:spcPts val="600"/>
              </a:spcBef>
            </a:pPr>
            <a:r>
              <a:rPr lang="cs-CZ" sz="4400" dirty="0" smtClean="0">
                <a:latin typeface="Arial" panose="020B0604020202020204" pitchFamily="34" charset="0"/>
                <a:cs typeface="Arial" panose="020B0604020202020204" pitchFamily="34" charset="0"/>
              </a:rPr>
              <a:t>právo </a:t>
            </a:r>
            <a:r>
              <a:rPr lang="cs-CZ" sz="4400" dirty="0">
                <a:latin typeface="Arial" panose="020B0604020202020204" pitchFamily="34" charset="0"/>
                <a:cs typeface="Arial" panose="020B0604020202020204" pitchFamily="34" charset="0"/>
              </a:rPr>
              <a:t>na bezplatné vzdělání na ZŠ a SŠ + podle schopností občana a možností společnosti i na </a:t>
            </a:r>
            <a:r>
              <a:rPr lang="cs-CZ" sz="4400" dirty="0" smtClean="0">
                <a:latin typeface="Arial" panose="020B0604020202020204" pitchFamily="34" charset="0"/>
                <a:cs typeface="Arial" panose="020B0604020202020204" pitchFamily="34" charset="0"/>
              </a:rPr>
              <a:t>VŠ….</a:t>
            </a:r>
            <a:endParaRPr lang="cs-CZ" sz="4400" dirty="0">
              <a:latin typeface="Arial" panose="020B0604020202020204" pitchFamily="34" charset="0"/>
              <a:cs typeface="Arial" panose="020B0604020202020204" pitchFamily="34" charset="0"/>
            </a:endParaRPr>
          </a:p>
          <a:p>
            <a:endParaRPr lang="cs-CZ" dirty="0"/>
          </a:p>
        </p:txBody>
      </p:sp>
      <p:sp>
        <p:nvSpPr>
          <p:cNvPr id="4" name="Obdélník 3"/>
          <p:cNvSpPr/>
          <p:nvPr/>
        </p:nvSpPr>
        <p:spPr>
          <a:xfrm>
            <a:off x="195195" y="6544041"/>
            <a:ext cx="7851525" cy="230832"/>
          </a:xfrm>
          <a:prstGeom prst="rect">
            <a:avLst/>
          </a:prstGeom>
        </p:spPr>
        <p:txBody>
          <a:bodyPr wrap="square">
            <a:spAutoFit/>
          </a:bodyPr>
          <a:lstStyle/>
          <a:p>
            <a:r>
              <a:rPr lang="cs-CZ" sz="900" b="0" i="0" dirty="0" smtClean="0">
                <a:solidFill>
                  <a:schemeClr val="bg1">
                    <a:lumMod val="50000"/>
                  </a:schemeClr>
                </a:solidFill>
                <a:effectLst/>
                <a:latin typeface="Arial" panose="020B0604020202020204" pitchFamily="34" charset="0"/>
              </a:rPr>
              <a:t>Pavlíček, Václav a kolektiv: Ústavní právo a státověda. II. díl. </a:t>
            </a:r>
            <a:r>
              <a:rPr lang="cs-CZ" sz="900" b="0" i="0" dirty="0" err="1" smtClean="0">
                <a:solidFill>
                  <a:schemeClr val="bg1">
                    <a:lumMod val="50000"/>
                  </a:schemeClr>
                </a:solidFill>
                <a:effectLst/>
                <a:latin typeface="Arial" panose="020B0604020202020204" pitchFamily="34" charset="0"/>
              </a:rPr>
              <a:t>část.II</a:t>
            </a:r>
            <a:r>
              <a:rPr lang="cs-CZ" sz="900" b="0" i="0" dirty="0" smtClean="0">
                <a:solidFill>
                  <a:schemeClr val="bg1">
                    <a:lumMod val="50000"/>
                  </a:schemeClr>
                </a:solidFill>
                <a:effectLst/>
                <a:latin typeface="Arial" panose="020B0604020202020204" pitchFamily="34" charset="0"/>
              </a:rPr>
              <a:t>, s. 54-60</a:t>
            </a:r>
            <a:endParaRPr lang="cs-CZ" sz="900" dirty="0">
              <a:solidFill>
                <a:schemeClr val="bg1">
                  <a:lumMod val="50000"/>
                </a:schemeClr>
              </a:solidFill>
            </a:endParaRPr>
          </a:p>
        </p:txBody>
      </p:sp>
    </p:spTree>
    <p:extLst>
      <p:ext uri="{BB962C8B-B14F-4D97-AF65-F5344CB8AC3E}">
        <p14:creationId xmlns:p14="http://schemas.microsoft.com/office/powerpoint/2010/main" val="144911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60712"/>
            <a:ext cx="8596668" cy="720436"/>
          </a:xfrm>
        </p:spPr>
        <p:txBody>
          <a:bodyPr/>
          <a:lstStyle/>
          <a:p>
            <a:r>
              <a:rPr lang="cs-CZ" dirty="0" smtClean="0"/>
              <a:t>SUBJEKTY PRÁV A SVOBOD V LISTINĚ III.</a:t>
            </a:r>
            <a:endParaRPr lang="cs-CZ" dirty="0"/>
          </a:p>
        </p:txBody>
      </p:sp>
      <p:sp>
        <p:nvSpPr>
          <p:cNvPr id="3" name="Zástupný symbol pro obsah 2"/>
          <p:cNvSpPr>
            <a:spLocks noGrp="1"/>
          </p:cNvSpPr>
          <p:nvPr>
            <p:ph idx="1"/>
          </p:nvPr>
        </p:nvSpPr>
        <p:spPr>
          <a:xfrm>
            <a:off x="220134" y="773083"/>
            <a:ext cx="9813328" cy="3880773"/>
          </a:xfrm>
        </p:spPr>
        <p:txBody>
          <a:bodyPr>
            <a:noAutofit/>
          </a:bodyPr>
          <a:lstStyle/>
          <a:p>
            <a:r>
              <a:rPr lang="cs-CZ" sz="1100" b="1" i="1" dirty="0" smtClean="0">
                <a:latin typeface="Arial" panose="020B0604020202020204" pitchFamily="34" charset="0"/>
                <a:cs typeface="Arial" panose="020B0604020202020204" pitchFamily="34" charset="0"/>
              </a:rPr>
              <a:t>3/ Některé </a:t>
            </a:r>
            <a:r>
              <a:rPr lang="cs-CZ" sz="1100" b="1" i="1" dirty="0">
                <a:latin typeface="Arial" panose="020B0604020202020204" pitchFamily="34" charset="0"/>
                <a:cs typeface="Arial" panose="020B0604020202020204" pitchFamily="34" charset="0"/>
              </a:rPr>
              <a:t>skupiny obyvatelstva</a:t>
            </a:r>
            <a:endParaRPr lang="cs-CZ" sz="1100" b="1" dirty="0">
              <a:latin typeface="Arial" panose="020B0604020202020204" pitchFamily="34" charset="0"/>
              <a:cs typeface="Arial" panose="020B0604020202020204" pitchFamily="34" charset="0"/>
            </a:endParaRPr>
          </a:p>
          <a:p>
            <a:pPr lvl="0">
              <a:spcBef>
                <a:spcPts val="600"/>
              </a:spcBef>
              <a:buFont typeface="Arial" panose="020B0604020202020204" pitchFamily="34" charset="0"/>
              <a:buChar char="•"/>
            </a:pPr>
            <a:r>
              <a:rPr lang="cs-CZ" sz="1100" dirty="0">
                <a:latin typeface="Arial" panose="020B0604020202020204" pitchFamily="34" charset="0"/>
                <a:cs typeface="Arial" panose="020B0604020202020204" pitchFamily="34" charset="0"/>
              </a:rPr>
              <a:t>Subjektem </a:t>
            </a:r>
            <a:r>
              <a:rPr lang="cs-CZ" sz="1100" dirty="0" smtClean="0">
                <a:latin typeface="Arial" panose="020B0604020202020204" pitchFamily="34" charset="0"/>
                <a:cs typeface="Arial" panose="020B0604020202020204" pitchFamily="34" charset="0"/>
              </a:rPr>
              <a:t> jsou i jednotlivci </a:t>
            </a:r>
            <a:r>
              <a:rPr lang="cs-CZ" sz="1100" dirty="0">
                <a:latin typeface="Arial" panose="020B0604020202020204" pitchFamily="34" charset="0"/>
                <a:cs typeface="Arial" panose="020B0604020202020204" pitchFamily="34" charset="0"/>
              </a:rPr>
              <a:t>tvořící menšinu / menšina jako celek</a:t>
            </a:r>
          </a:p>
          <a:p>
            <a:pPr lvl="0">
              <a:spcBef>
                <a:spcPts val="600"/>
              </a:spcBef>
              <a:buFont typeface="Arial" panose="020B0604020202020204" pitchFamily="34" charset="0"/>
              <a:buChar char="•"/>
            </a:pPr>
            <a:r>
              <a:rPr lang="cs-CZ" sz="1100" dirty="0">
                <a:latin typeface="Arial" panose="020B0604020202020204" pitchFamily="34" charset="0"/>
                <a:cs typeface="Arial" panose="020B0604020202020204" pitchFamily="34" charset="0"/>
              </a:rPr>
              <a:t>LZPS zakazuje jakoukoli diskriminaci a proklamuje rovnost všech bez rozdílu</a:t>
            </a:r>
          </a:p>
          <a:p>
            <a:pPr lvl="0">
              <a:spcBef>
                <a:spcPts val="600"/>
              </a:spcBef>
              <a:buFont typeface="Arial" panose="020B0604020202020204" pitchFamily="34" charset="0"/>
              <a:buChar char="•"/>
            </a:pPr>
            <a:r>
              <a:rPr lang="cs-CZ" sz="1100" dirty="0">
                <a:latin typeface="Arial" panose="020B0604020202020204" pitchFamily="34" charset="0"/>
                <a:cs typeface="Arial" panose="020B0604020202020204" pitchFamily="34" charset="0"/>
              </a:rPr>
              <a:t>Pokud je objektivně založena nerovnost některé skupiny lidí či občanů, snaží se stát o vyrovnávání těchto nerovností (alespoň z části) → zvláštní práva určená pouze některým skupinám lidí (obyvatel)</a:t>
            </a:r>
          </a:p>
          <a:p>
            <a:pPr marL="0" lvl="0" indent="0">
              <a:buNone/>
            </a:pPr>
            <a:r>
              <a:rPr lang="cs-CZ" sz="1100" b="1" i="1" dirty="0" smtClean="0">
                <a:latin typeface="Arial" panose="020B0604020202020204" pitchFamily="34" charset="0"/>
                <a:cs typeface="Arial" panose="020B0604020202020204" pitchFamily="34" charset="0"/>
              </a:rPr>
              <a:t>      </a:t>
            </a:r>
            <a:r>
              <a:rPr lang="cs-CZ" sz="1100" i="1" u="sng" dirty="0" smtClean="0">
                <a:latin typeface="Arial" panose="020B0604020202020204" pitchFamily="34" charset="0"/>
                <a:cs typeface="Arial" panose="020B0604020202020204" pitchFamily="34" charset="0"/>
              </a:rPr>
              <a:t>menšiny:</a:t>
            </a:r>
            <a:endParaRPr lang="cs-CZ" sz="1100" u="sng" dirty="0">
              <a:latin typeface="Arial" panose="020B0604020202020204" pitchFamily="34" charset="0"/>
              <a:cs typeface="Arial" panose="020B0604020202020204" pitchFamily="34" charset="0"/>
            </a:endParaRPr>
          </a:p>
          <a:p>
            <a:pPr lvl="1">
              <a:spcBef>
                <a:spcPts val="0"/>
              </a:spcBef>
            </a:pPr>
            <a:r>
              <a:rPr lang="cs-CZ" sz="1100" dirty="0">
                <a:latin typeface="Arial" panose="020B0604020202020204" pitchFamily="34" charset="0"/>
                <a:cs typeface="Arial" panose="020B0604020202020204" pitchFamily="34" charset="0"/>
              </a:rPr>
              <a:t>Menšina  = skupina lidí, kteří liší od většiny ve společnosti a tito občané jsou na základě týchž shodných hledisek od většiny společnosti odlišeni (národnost / etnický původ / jazyk / sociální / zdravotní postavení..)</a:t>
            </a:r>
          </a:p>
          <a:p>
            <a:pPr lvl="1">
              <a:spcBef>
                <a:spcPts val="0"/>
              </a:spcBef>
            </a:pPr>
            <a:r>
              <a:rPr lang="cs-CZ" sz="1100" i="1" u="sng" dirty="0">
                <a:latin typeface="Arial" panose="020B0604020202020204" pitchFamily="34" charset="0"/>
                <a:cs typeface="Arial" panose="020B0604020202020204" pitchFamily="34" charset="0"/>
              </a:rPr>
              <a:t>Rozdíl mezi národnostní a etnickou menšinou</a:t>
            </a:r>
            <a:r>
              <a:rPr lang="cs-CZ" sz="1100" dirty="0">
                <a:latin typeface="Arial" panose="020B0604020202020204" pitchFamily="34" charset="0"/>
                <a:cs typeface="Arial" panose="020B0604020202020204" pitchFamily="34" charset="0"/>
              </a:rPr>
              <a:t>  - neostrý,  lze jej dovodit z čl. 3 odst. 2 LZPS: každý má právo rozhodovat o své národnosti (právo všech občanů), ale příslušnost k etnické menšině si jednotlivec nemůže zvolit</a:t>
            </a:r>
          </a:p>
          <a:p>
            <a:pPr lvl="1">
              <a:spcBef>
                <a:spcPts val="0"/>
              </a:spcBef>
            </a:pPr>
            <a:r>
              <a:rPr lang="cs-CZ" sz="1100" i="1" u="sng" dirty="0">
                <a:latin typeface="Arial" panose="020B0604020202020204" pitchFamily="34" charset="0"/>
                <a:cs typeface="Arial" panose="020B0604020202020204" pitchFamily="34" charset="0"/>
              </a:rPr>
              <a:t>národnostním menšinám se zaručuje právo na všestranný rozvoj</a:t>
            </a:r>
            <a:r>
              <a:rPr lang="cs-CZ" sz="1100" i="1" dirty="0">
                <a:latin typeface="Arial" panose="020B0604020202020204" pitchFamily="34" charset="0"/>
                <a:cs typeface="Arial" panose="020B0604020202020204" pitchFamily="34" charset="0"/>
              </a:rPr>
              <a:t> </a:t>
            </a:r>
            <a:endParaRPr lang="cs-CZ" sz="1100" dirty="0">
              <a:latin typeface="Arial" panose="020B0604020202020204" pitchFamily="34" charset="0"/>
              <a:cs typeface="Arial" panose="020B0604020202020204" pitchFamily="34" charset="0"/>
            </a:endParaRPr>
          </a:p>
          <a:p>
            <a:pPr lvl="4">
              <a:spcBef>
                <a:spcPts val="600"/>
              </a:spcBef>
            </a:pPr>
            <a:r>
              <a:rPr lang="cs-CZ" sz="1100" dirty="0">
                <a:latin typeface="Arial" panose="020B0604020202020204" pitchFamily="34" charset="0"/>
                <a:cs typeface="Arial" panose="020B0604020202020204" pitchFamily="34" charset="0"/>
              </a:rPr>
              <a:t>právo společně s jinými příslušníky menšiny rozvíjet vlastní kulturu, rozšiřovat a přijímat informace v mateřském jazyce menšiny, sdružovat se v národnostních sdruženích </a:t>
            </a:r>
          </a:p>
          <a:p>
            <a:pPr lvl="4">
              <a:spcBef>
                <a:spcPts val="600"/>
              </a:spcBef>
            </a:pPr>
            <a:r>
              <a:rPr lang="cs-CZ" sz="1100" dirty="0">
                <a:latin typeface="Arial" panose="020B0604020202020204" pitchFamily="34" charset="0"/>
                <a:cs typeface="Arial" panose="020B0604020202020204" pitchFamily="34" charset="0"/>
              </a:rPr>
              <a:t>podrobnosti stanoví zákon: </a:t>
            </a:r>
            <a:r>
              <a:rPr lang="cs-CZ" sz="1100" i="1" u="sng" dirty="0">
                <a:latin typeface="Arial" panose="020B0604020202020204" pitchFamily="34" charset="0"/>
                <a:cs typeface="Arial" panose="020B0604020202020204" pitchFamily="34" charset="0"/>
              </a:rPr>
              <a:t>zákon č. 273/2001 sb. o právech příslušníků národnostních a etnických menšin </a:t>
            </a:r>
            <a:endParaRPr lang="cs-CZ" sz="1100" u="sng" dirty="0">
              <a:latin typeface="Arial" panose="020B0604020202020204" pitchFamily="34" charset="0"/>
              <a:cs typeface="Arial" panose="020B0604020202020204" pitchFamily="34" charset="0"/>
            </a:endParaRPr>
          </a:p>
          <a:p>
            <a:pPr lvl="4">
              <a:spcBef>
                <a:spcPts val="600"/>
              </a:spcBef>
            </a:pPr>
            <a:r>
              <a:rPr lang="cs-CZ" sz="1100" dirty="0" smtClean="0">
                <a:latin typeface="Arial" panose="020B0604020202020204" pitchFamily="34" charset="0"/>
                <a:cs typeface="Arial" panose="020B0604020202020204" pitchFamily="34" charset="0"/>
              </a:rPr>
              <a:t>týká </a:t>
            </a:r>
            <a:r>
              <a:rPr lang="cs-CZ" sz="1100" dirty="0">
                <a:latin typeface="Arial" panose="020B0604020202020204" pitchFamily="34" charset="0"/>
                <a:cs typeface="Arial" panose="020B0604020202020204" pitchFamily="34" charset="0"/>
              </a:rPr>
              <a:t>se „příslušníků národnostních menšin, které tradičně a dlouhodobě žijí na území České republiky“ </a:t>
            </a:r>
          </a:p>
          <a:p>
            <a:pPr lvl="4">
              <a:spcBef>
                <a:spcPts val="600"/>
              </a:spcBef>
            </a:pPr>
            <a:r>
              <a:rPr lang="cs-CZ" sz="1100" dirty="0">
                <a:latin typeface="Arial" panose="020B0604020202020204" pitchFamily="34" charset="0"/>
                <a:cs typeface="Arial" panose="020B0604020202020204" pitchFamily="34" charset="0"/>
              </a:rPr>
              <a:t>právo na vzdělání v jazyce menšiny, právo užívat jazyk v úředním styku, právo účasti na řešení věcí týkajících se národnostních a etnických menšin</a:t>
            </a:r>
          </a:p>
          <a:p>
            <a:pPr lvl="4">
              <a:spcBef>
                <a:spcPts val="600"/>
              </a:spcBef>
            </a:pPr>
            <a:r>
              <a:rPr lang="cs-CZ" sz="1100" dirty="0" smtClean="0">
                <a:latin typeface="Arial" panose="020B0604020202020204" pitchFamily="34" charset="0"/>
                <a:cs typeface="Arial" panose="020B0604020202020204" pitchFamily="34" charset="0"/>
              </a:rPr>
              <a:t>13 </a:t>
            </a:r>
            <a:r>
              <a:rPr lang="cs-CZ" sz="1100" dirty="0">
                <a:latin typeface="Arial" panose="020B0604020202020204" pitchFamily="34" charset="0"/>
                <a:cs typeface="Arial" panose="020B0604020202020204" pitchFamily="34" charset="0"/>
              </a:rPr>
              <a:t>národnostních menšin - bulharské, chorvatské, maďarské, německé, polské, romské, rusínské, ruské, řecké, slovenské, </a:t>
            </a:r>
            <a:r>
              <a:rPr lang="cs-CZ" sz="1100" dirty="0" smtClean="0">
                <a:latin typeface="Arial" panose="020B0604020202020204" pitchFamily="34" charset="0"/>
                <a:cs typeface="Arial" panose="020B0604020202020204" pitchFamily="34" charset="0"/>
              </a:rPr>
              <a:t>srbské, ukrajinské a vietnamské</a:t>
            </a:r>
            <a:endParaRPr lang="cs-CZ" sz="1100" dirty="0">
              <a:latin typeface="Arial" panose="020B0604020202020204" pitchFamily="34" charset="0"/>
              <a:cs typeface="Arial" panose="020B0604020202020204" pitchFamily="34" charset="0"/>
            </a:endParaRPr>
          </a:p>
          <a:p>
            <a:pPr marL="0" lvl="0" indent="0">
              <a:spcBef>
                <a:spcPts val="0"/>
              </a:spcBef>
              <a:buNone/>
            </a:pPr>
            <a:r>
              <a:rPr lang="cs-CZ" sz="1100" dirty="0" smtClean="0">
                <a:latin typeface="Arial" panose="020B0604020202020204" pitchFamily="34" charset="0"/>
                <a:cs typeface="Arial" panose="020B0604020202020204" pitchFamily="34" charset="0"/>
              </a:rPr>
              <a:t>     </a:t>
            </a:r>
            <a:r>
              <a:rPr lang="cs-CZ" sz="1100" u="sng" dirty="0" smtClean="0">
                <a:latin typeface="Arial" panose="020B0604020202020204" pitchFamily="34" charset="0"/>
                <a:cs typeface="Arial" panose="020B0604020202020204" pitchFamily="34" charset="0"/>
              </a:rPr>
              <a:t>Ženy</a:t>
            </a:r>
            <a:r>
              <a:rPr lang="cs-CZ" sz="1100" u="sng" dirty="0">
                <a:latin typeface="Arial" panose="020B0604020202020204" pitchFamily="34" charset="0"/>
                <a:cs typeface="Arial" panose="020B0604020202020204" pitchFamily="34" charset="0"/>
              </a:rPr>
              <a:t>:</a:t>
            </a:r>
          </a:p>
          <a:p>
            <a:pPr lvl="1">
              <a:spcBef>
                <a:spcPts val="0"/>
              </a:spcBef>
            </a:pPr>
            <a:r>
              <a:rPr lang="cs-CZ" sz="1100" dirty="0">
                <a:latin typeface="Arial" panose="020B0604020202020204" pitchFamily="34" charset="0"/>
                <a:cs typeface="Arial" panose="020B0604020202020204" pitchFamily="34" charset="0"/>
              </a:rPr>
              <a:t>zvláštní pracovní podmínky + zvýšená ochrana zdraví při práci</a:t>
            </a:r>
          </a:p>
          <a:p>
            <a:pPr lvl="1">
              <a:spcBef>
                <a:spcPts val="0"/>
              </a:spcBef>
            </a:pPr>
            <a:r>
              <a:rPr lang="cs-CZ" sz="1100" dirty="0">
                <a:latin typeface="Arial" panose="020B0604020202020204" pitchFamily="34" charset="0"/>
                <a:cs typeface="Arial" panose="020B0604020202020204" pitchFamily="34" charset="0"/>
              </a:rPr>
              <a:t>zvláštní péče, ochrana v </a:t>
            </a:r>
            <a:r>
              <a:rPr lang="cs-CZ" sz="1100" dirty="0" err="1">
                <a:latin typeface="Arial" panose="020B0604020202020204" pitchFamily="34" charset="0"/>
                <a:cs typeface="Arial" panose="020B0604020202020204" pitchFamily="34" charset="0"/>
              </a:rPr>
              <a:t>prac</a:t>
            </a:r>
            <a:r>
              <a:rPr lang="cs-CZ" sz="1100" dirty="0">
                <a:latin typeface="Arial" panose="020B0604020202020204" pitchFamily="34" charset="0"/>
                <a:cs typeface="Arial" panose="020B0604020202020204" pitchFamily="34" charset="0"/>
              </a:rPr>
              <a:t>. vztazích a odpovídající </a:t>
            </a:r>
            <a:r>
              <a:rPr lang="cs-CZ" sz="1100" dirty="0" err="1">
                <a:latin typeface="Arial" panose="020B0604020202020204" pitchFamily="34" charset="0"/>
                <a:cs typeface="Arial" panose="020B0604020202020204" pitchFamily="34" charset="0"/>
              </a:rPr>
              <a:t>prac</a:t>
            </a:r>
            <a:r>
              <a:rPr lang="cs-CZ" sz="1100" dirty="0">
                <a:latin typeface="Arial" panose="020B0604020202020204" pitchFamily="34" charset="0"/>
                <a:cs typeface="Arial" panose="020B0604020202020204" pitchFamily="34" charset="0"/>
              </a:rPr>
              <a:t>. podmínky pro ženy v těhotenství</a:t>
            </a:r>
          </a:p>
          <a:p>
            <a:pPr marL="0" lvl="0" indent="0">
              <a:spcBef>
                <a:spcPts val="0"/>
              </a:spcBef>
              <a:buNone/>
            </a:pPr>
            <a:r>
              <a:rPr lang="cs-CZ" sz="1100" i="1" dirty="0" smtClean="0">
                <a:latin typeface="Arial" panose="020B0604020202020204" pitchFamily="34" charset="0"/>
                <a:cs typeface="Arial" panose="020B0604020202020204" pitchFamily="34" charset="0"/>
              </a:rPr>
              <a:t>    </a:t>
            </a:r>
            <a:r>
              <a:rPr lang="cs-CZ" sz="1100" i="1" u="sng" dirty="0" smtClean="0">
                <a:latin typeface="Arial" panose="020B0604020202020204" pitchFamily="34" charset="0"/>
                <a:cs typeface="Arial" panose="020B0604020202020204" pitchFamily="34" charset="0"/>
              </a:rPr>
              <a:t>Mladiství</a:t>
            </a:r>
            <a:r>
              <a:rPr lang="cs-CZ" sz="1100" i="1" u="sng" dirty="0">
                <a:latin typeface="Arial" panose="020B0604020202020204" pitchFamily="34" charset="0"/>
                <a:cs typeface="Arial" panose="020B0604020202020204" pitchFamily="34" charset="0"/>
              </a:rPr>
              <a:t>:</a:t>
            </a:r>
            <a:endParaRPr lang="cs-CZ" sz="1100" u="sng" dirty="0">
              <a:latin typeface="Arial" panose="020B0604020202020204" pitchFamily="34" charset="0"/>
              <a:cs typeface="Arial" panose="020B0604020202020204" pitchFamily="34" charset="0"/>
            </a:endParaRPr>
          </a:p>
          <a:p>
            <a:pPr lvl="1">
              <a:spcBef>
                <a:spcPts val="0"/>
              </a:spcBef>
            </a:pPr>
            <a:r>
              <a:rPr lang="cs-CZ" sz="1100" dirty="0">
                <a:latin typeface="Arial" panose="020B0604020202020204" pitchFamily="34" charset="0"/>
                <a:cs typeface="Arial" panose="020B0604020202020204" pitchFamily="34" charset="0"/>
              </a:rPr>
              <a:t>zvláštní pracovní podmínky + zvýšená ochrana zdraví při práci + zvláštní ochrana v </a:t>
            </a:r>
            <a:r>
              <a:rPr lang="cs-CZ" sz="1100" dirty="0" err="1">
                <a:latin typeface="Arial" panose="020B0604020202020204" pitchFamily="34" charset="0"/>
                <a:cs typeface="Arial" panose="020B0604020202020204" pitchFamily="34" charset="0"/>
              </a:rPr>
              <a:t>prac</a:t>
            </a:r>
            <a:r>
              <a:rPr lang="cs-CZ" sz="1100" dirty="0">
                <a:latin typeface="Arial" panose="020B0604020202020204" pitchFamily="34" charset="0"/>
                <a:cs typeface="Arial" panose="020B0604020202020204" pitchFamily="34" charset="0"/>
              </a:rPr>
              <a:t>. vztazích </a:t>
            </a:r>
          </a:p>
          <a:p>
            <a:pPr lvl="1">
              <a:spcBef>
                <a:spcPts val="0"/>
              </a:spcBef>
            </a:pPr>
            <a:r>
              <a:rPr lang="cs-CZ" sz="1100" dirty="0">
                <a:latin typeface="Arial" panose="020B0604020202020204" pitchFamily="34" charset="0"/>
                <a:cs typeface="Arial" panose="020B0604020202020204" pitchFamily="34" charset="0"/>
              </a:rPr>
              <a:t>pomoc při přípravě k povolání</a:t>
            </a:r>
          </a:p>
          <a:p>
            <a:pPr marL="0" lvl="0" indent="0">
              <a:spcBef>
                <a:spcPts val="0"/>
              </a:spcBef>
              <a:buNone/>
            </a:pPr>
            <a:r>
              <a:rPr lang="cs-CZ" sz="1100" i="1" dirty="0" smtClean="0">
                <a:latin typeface="Arial" panose="020B0604020202020204" pitchFamily="34" charset="0"/>
                <a:cs typeface="Arial" panose="020B0604020202020204" pitchFamily="34" charset="0"/>
              </a:rPr>
              <a:t>    </a:t>
            </a:r>
            <a:r>
              <a:rPr lang="cs-CZ" sz="1100" i="1" u="sng" dirty="0" smtClean="0">
                <a:latin typeface="Arial" panose="020B0604020202020204" pitchFamily="34" charset="0"/>
                <a:cs typeface="Arial" panose="020B0604020202020204" pitchFamily="34" charset="0"/>
              </a:rPr>
              <a:t>Děti</a:t>
            </a:r>
            <a:r>
              <a:rPr lang="cs-CZ" sz="1100" i="1" u="sng" dirty="0">
                <a:latin typeface="Arial" panose="020B0604020202020204" pitchFamily="34" charset="0"/>
                <a:cs typeface="Arial" panose="020B0604020202020204" pitchFamily="34" charset="0"/>
              </a:rPr>
              <a:t>:</a:t>
            </a:r>
            <a:endParaRPr lang="cs-CZ" sz="1100" u="sng" dirty="0">
              <a:latin typeface="Arial" panose="020B0604020202020204" pitchFamily="34" charset="0"/>
              <a:cs typeface="Arial" panose="020B0604020202020204" pitchFamily="34" charset="0"/>
            </a:endParaRPr>
          </a:p>
          <a:p>
            <a:pPr lvl="1">
              <a:spcBef>
                <a:spcPts val="0"/>
              </a:spcBef>
            </a:pPr>
            <a:r>
              <a:rPr lang="cs-CZ" sz="1100" dirty="0">
                <a:latin typeface="Arial" panose="020B0604020202020204" pitchFamily="34" charset="0"/>
                <a:cs typeface="Arial" panose="020B0604020202020204" pitchFamily="34" charset="0"/>
              </a:rPr>
              <a:t>zvláštní ochrana, děti mají právo na rodičovskou výchovu a péči</a:t>
            </a:r>
          </a:p>
          <a:p>
            <a:pPr lvl="1">
              <a:spcBef>
                <a:spcPts val="0"/>
              </a:spcBef>
            </a:pPr>
            <a:r>
              <a:rPr lang="cs-CZ" sz="1100" dirty="0">
                <a:latin typeface="Arial" panose="020B0604020202020204" pitchFamily="34" charset="0"/>
                <a:cs typeface="Arial" panose="020B0604020202020204" pitchFamily="34" charset="0"/>
              </a:rPr>
              <a:t>děti manželské i nemanželské mají stejná </a:t>
            </a:r>
            <a:r>
              <a:rPr lang="cs-CZ" sz="1100" dirty="0" smtClean="0">
                <a:latin typeface="Arial" panose="020B0604020202020204" pitchFamily="34" charset="0"/>
                <a:cs typeface="Arial" panose="020B0604020202020204" pitchFamily="34" charset="0"/>
              </a:rPr>
              <a:t>práva</a:t>
            </a:r>
            <a:r>
              <a:rPr lang="cs-CZ" sz="1100" dirty="0">
                <a:latin typeface="Arial" panose="020B0604020202020204" pitchFamily="34" charset="0"/>
                <a:cs typeface="Arial" panose="020B0604020202020204" pitchFamily="34" charset="0"/>
              </a:rPr>
              <a:t> </a:t>
            </a:r>
          </a:p>
          <a:p>
            <a:pPr marL="0" lvl="0" indent="0">
              <a:spcBef>
                <a:spcPts val="0"/>
              </a:spcBef>
              <a:buNone/>
            </a:pPr>
            <a:r>
              <a:rPr lang="cs-CZ" sz="1100" dirty="0" smtClean="0">
                <a:latin typeface="Arial" panose="020B0604020202020204" pitchFamily="34" charset="0"/>
                <a:cs typeface="Arial" panose="020B0604020202020204" pitchFamily="34" charset="0"/>
              </a:rPr>
              <a:t>    </a:t>
            </a:r>
            <a:r>
              <a:rPr lang="cs-CZ" sz="1100" i="1" u="sng" dirty="0" smtClean="0">
                <a:latin typeface="Arial" panose="020B0604020202020204" pitchFamily="34" charset="0"/>
                <a:cs typeface="Arial" panose="020B0604020202020204" pitchFamily="34" charset="0"/>
              </a:rPr>
              <a:t>Zdravotně </a:t>
            </a:r>
            <a:r>
              <a:rPr lang="cs-CZ" sz="1100" i="1" u="sng" dirty="0">
                <a:latin typeface="Arial" panose="020B0604020202020204" pitchFamily="34" charset="0"/>
                <a:cs typeface="Arial" panose="020B0604020202020204" pitchFamily="34" charset="0"/>
              </a:rPr>
              <a:t>postižení:</a:t>
            </a:r>
            <a:endParaRPr lang="cs-CZ" sz="1100" u="sng" dirty="0">
              <a:latin typeface="Arial" panose="020B0604020202020204" pitchFamily="34" charset="0"/>
              <a:cs typeface="Arial" panose="020B0604020202020204" pitchFamily="34" charset="0"/>
            </a:endParaRPr>
          </a:p>
          <a:p>
            <a:pPr lvl="1">
              <a:spcBef>
                <a:spcPts val="0"/>
              </a:spcBef>
            </a:pPr>
            <a:r>
              <a:rPr lang="cs-CZ" sz="1100" dirty="0">
                <a:latin typeface="Arial" panose="020B0604020202020204" pitchFamily="34" charset="0"/>
                <a:cs typeface="Arial" panose="020B0604020202020204" pitchFamily="34" charset="0"/>
              </a:rPr>
              <a:t>zvláštní ochrana v </a:t>
            </a:r>
            <a:r>
              <a:rPr lang="cs-CZ" sz="1100" dirty="0" err="1">
                <a:latin typeface="Arial" panose="020B0604020202020204" pitchFamily="34" charset="0"/>
                <a:cs typeface="Arial" panose="020B0604020202020204" pitchFamily="34" charset="0"/>
              </a:rPr>
              <a:t>prac</a:t>
            </a:r>
            <a:r>
              <a:rPr lang="cs-CZ" sz="1100" dirty="0">
                <a:latin typeface="Arial" panose="020B0604020202020204" pitchFamily="34" charset="0"/>
                <a:cs typeface="Arial" panose="020B0604020202020204" pitchFamily="34" charset="0"/>
              </a:rPr>
              <a:t>. vztazích, pomoc při přípravě k povolání</a:t>
            </a:r>
          </a:p>
          <a:p>
            <a:pPr>
              <a:spcBef>
                <a:spcPts val="0"/>
              </a:spcBef>
            </a:pPr>
            <a:endParaRPr lang="cs-CZ"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42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6018" y="94211"/>
            <a:ext cx="8596668" cy="712124"/>
          </a:xfrm>
        </p:spPr>
        <p:txBody>
          <a:bodyPr/>
          <a:lstStyle/>
          <a:p>
            <a:r>
              <a:rPr lang="cs-CZ" dirty="0"/>
              <a:t>SUBJEKTY PRÁV A SVOBOD V </a:t>
            </a:r>
            <a:r>
              <a:rPr lang="cs-CZ" dirty="0" smtClean="0"/>
              <a:t>LISTINĚ IV.</a:t>
            </a:r>
            <a:endParaRPr lang="cs-CZ" dirty="0"/>
          </a:p>
        </p:txBody>
      </p:sp>
      <p:sp>
        <p:nvSpPr>
          <p:cNvPr id="3" name="Zástupný symbol pro obsah 2"/>
          <p:cNvSpPr>
            <a:spLocks noGrp="1"/>
          </p:cNvSpPr>
          <p:nvPr>
            <p:ph idx="1"/>
          </p:nvPr>
        </p:nvSpPr>
        <p:spPr>
          <a:xfrm>
            <a:off x="211820" y="689237"/>
            <a:ext cx="9430943" cy="3880773"/>
          </a:xfrm>
        </p:spPr>
        <p:txBody>
          <a:bodyPr>
            <a:normAutofit fontScale="25000" lnSpcReduction="20000"/>
          </a:bodyPr>
          <a:lstStyle/>
          <a:p>
            <a:pPr marL="0" indent="0">
              <a:buNone/>
            </a:pPr>
            <a:endParaRPr lang="cs-CZ" sz="1100" b="1" i="1" dirty="0" smtClean="0">
              <a:latin typeface="Arial" panose="020B0604020202020204" pitchFamily="34" charset="0"/>
              <a:cs typeface="Arial" panose="020B0604020202020204" pitchFamily="34" charset="0"/>
            </a:endParaRPr>
          </a:p>
          <a:p>
            <a:pPr algn="just">
              <a:lnSpc>
                <a:spcPct val="120000"/>
              </a:lnSpc>
              <a:spcBef>
                <a:spcPts val="600"/>
              </a:spcBef>
              <a:spcAft>
                <a:spcPts val="300"/>
              </a:spcAft>
            </a:pPr>
            <a:r>
              <a:rPr lang="cs-CZ" sz="4400" b="1" i="1" dirty="0" smtClean="0">
                <a:latin typeface="Arial" panose="020B0604020202020204" pitchFamily="34" charset="0"/>
                <a:ea typeface="Times New Roman" panose="02020603050405020304" pitchFamily="18" charset="0"/>
                <a:cs typeface="Arial" panose="020B0604020202020204" pitchFamily="34" charset="0"/>
              </a:rPr>
              <a:t>4/ </a:t>
            </a:r>
            <a:r>
              <a:rPr lang="cs-CZ" sz="4400" b="1" i="1" dirty="0">
                <a:latin typeface="Arial" panose="020B0604020202020204" pitchFamily="34" charset="0"/>
                <a:ea typeface="Times New Roman" panose="02020603050405020304" pitchFamily="18" charset="0"/>
                <a:cs typeface="Arial" panose="020B0604020202020204" pitchFamily="34" charset="0"/>
              </a:rPr>
              <a:t>Cizinci</a:t>
            </a:r>
            <a:endParaRPr lang="cs-CZ" sz="4400" b="1" dirty="0">
              <a:latin typeface="Arial" panose="020B0604020202020204" pitchFamily="34" charset="0"/>
              <a:ea typeface="Times New Roman" panose="02020603050405020304" pitchFamily="18" charset="0"/>
              <a:cs typeface="Arial" panose="020B0604020202020204" pitchFamily="34" charset="0"/>
            </a:endParaRP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„cizinci v ČR požívají LP a ZS zaručených Listinou, pokud nejsou přiznána výslovně občanům“ LZPS čl. 42</a:t>
            </a:r>
          </a:p>
          <a:p>
            <a:pPr lvl="1">
              <a:lnSpc>
                <a:spcPct val="120000"/>
              </a:lnSpc>
              <a:spcBef>
                <a:spcPts val="600"/>
              </a:spcBef>
              <a:buFont typeface="Courier New" panose="02070309020205020404" pitchFamily="49" charset="0"/>
              <a:buChar char="o"/>
            </a:pPr>
            <a:r>
              <a:rPr lang="cs-CZ" sz="4400" b="1" dirty="0">
                <a:latin typeface="Arial" panose="020B0604020202020204" pitchFamily="34" charset="0"/>
                <a:ea typeface="Calibri" panose="020F0502020204030204" pitchFamily="34" charset="0"/>
                <a:cs typeface="Arial" panose="020B0604020202020204" pitchFamily="34" charset="0"/>
              </a:rPr>
              <a:t>cizinec </a:t>
            </a:r>
            <a:r>
              <a:rPr lang="cs-CZ" sz="4400" dirty="0">
                <a:latin typeface="Arial" panose="020B0604020202020204" pitchFamily="34" charset="0"/>
                <a:ea typeface="Calibri" panose="020F0502020204030204" pitchFamily="34" charset="0"/>
                <a:cs typeface="Arial" panose="020B0604020202020204" pitchFamily="34" charset="0"/>
              </a:rPr>
              <a:t>= příslušník jiného státu (požívá ochrany státu, jehož je občanem) + ten, kdo není občanem žádného státu</a:t>
            </a: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 „cizinec může být vyhoštěn jen v případech stanovených zákonem“ - čl. 14, </a:t>
            </a:r>
            <a:r>
              <a:rPr lang="cs-CZ" sz="4400" dirty="0" err="1">
                <a:latin typeface="Arial" panose="020B0604020202020204" pitchFamily="34" charset="0"/>
                <a:ea typeface="Calibri" panose="020F0502020204030204" pitchFamily="34" charset="0"/>
                <a:cs typeface="Arial" panose="020B0604020202020204" pitchFamily="34" charset="0"/>
              </a:rPr>
              <a:t>odst</a:t>
            </a:r>
            <a:r>
              <a:rPr lang="cs-CZ" sz="4400" dirty="0">
                <a:latin typeface="Arial" panose="020B0604020202020204" pitchFamily="34" charset="0"/>
                <a:ea typeface="Calibri" panose="020F0502020204030204" pitchFamily="34" charset="0"/>
                <a:cs typeface="Arial" panose="020B0604020202020204" pitchFamily="34" charset="0"/>
              </a:rPr>
              <a:t> </a:t>
            </a:r>
            <a:r>
              <a:rPr lang="cs-CZ" sz="4400" dirty="0" smtClean="0">
                <a:latin typeface="Arial" panose="020B0604020202020204" pitchFamily="34" charset="0"/>
                <a:ea typeface="Calibri" panose="020F0502020204030204" pitchFamily="34" charset="0"/>
                <a:cs typeface="Arial" panose="020B0604020202020204" pitchFamily="34" charset="0"/>
              </a:rPr>
              <a:t>5 LZPS</a:t>
            </a:r>
            <a:endParaRPr lang="cs-CZ" sz="4400" dirty="0">
              <a:latin typeface="Arial" panose="020B0604020202020204" pitchFamily="34" charset="0"/>
              <a:ea typeface="Calibri" panose="020F0502020204030204" pitchFamily="34" charset="0"/>
              <a:cs typeface="Arial" panose="020B0604020202020204" pitchFamily="34" charset="0"/>
            </a:endParaRPr>
          </a:p>
          <a:p>
            <a:pPr lvl="1">
              <a:lnSpc>
                <a:spcPct val="120000"/>
              </a:lnSpc>
              <a:spcBef>
                <a:spcPts val="600"/>
              </a:spcBef>
              <a:buFont typeface="Courier New" panose="02070309020205020404" pitchFamily="49" charset="0"/>
              <a:buChar char="o"/>
            </a:pPr>
            <a:r>
              <a:rPr lang="cs-CZ" sz="4400" b="1" dirty="0">
                <a:latin typeface="Arial" panose="020B0604020202020204" pitchFamily="34" charset="0"/>
                <a:ea typeface="Calibri" panose="020F0502020204030204" pitchFamily="34" charset="0"/>
                <a:cs typeface="Arial" panose="020B0604020202020204" pitchFamily="34" charset="0"/>
              </a:rPr>
              <a:t>právo azylu: </a:t>
            </a:r>
            <a:endParaRPr lang="cs-CZ" sz="4400" dirty="0">
              <a:latin typeface="Arial" panose="020B0604020202020204" pitchFamily="34" charset="0"/>
              <a:ea typeface="Calibri" panose="020F0502020204030204" pitchFamily="34" charset="0"/>
              <a:cs typeface="Arial" panose="020B0604020202020204" pitchFamily="34" charset="0"/>
            </a:endParaRPr>
          </a:p>
          <a:p>
            <a:pPr lvl="4">
              <a:lnSpc>
                <a:spcPct val="120000"/>
              </a:lnSpc>
              <a:spcBef>
                <a:spcPts val="600"/>
              </a:spcBef>
              <a:buFont typeface="Wingdings" panose="05000000000000000000" pitchFamily="2" charset="2"/>
              <a:buChar char=""/>
            </a:pPr>
            <a:r>
              <a:rPr lang="cs-CZ" sz="4400" dirty="0">
                <a:latin typeface="Arial" panose="020B0604020202020204" pitchFamily="34" charset="0"/>
                <a:ea typeface="Calibri" panose="020F0502020204030204" pitchFamily="34" charset="0"/>
                <a:cs typeface="Arial" panose="020B0604020202020204" pitchFamily="34" charset="0"/>
              </a:rPr>
              <a:t>ČR poskytuje azyl cizincům pronásledovaným za uplatňování politických práv a svobod; azyl může být odepřen tomu, kdo jednal v rozporu se základními lidskými právy a svobodami.</a:t>
            </a:r>
          </a:p>
          <a:p>
            <a:pPr lvl="4">
              <a:lnSpc>
                <a:spcPct val="120000"/>
              </a:lnSpc>
              <a:spcBef>
                <a:spcPts val="600"/>
              </a:spcBef>
              <a:buFont typeface="Wingdings" panose="05000000000000000000" pitchFamily="2" charset="2"/>
              <a:buChar char=""/>
            </a:pPr>
            <a:r>
              <a:rPr lang="cs-CZ" sz="4400" dirty="0">
                <a:latin typeface="Arial" panose="020B0604020202020204" pitchFamily="34" charset="0"/>
                <a:ea typeface="Calibri" panose="020F0502020204030204" pitchFamily="34" charset="0"/>
                <a:cs typeface="Arial" panose="020B0604020202020204" pitchFamily="34" charset="0"/>
              </a:rPr>
              <a:t>jedná se o právo ucházet se o azyl, nikoli ho získat, podmínky stanoveny zákonem</a:t>
            </a:r>
            <a:r>
              <a:rPr lang="cs-CZ" sz="4400" dirty="0" smtClean="0">
                <a:latin typeface="Arial" panose="020B0604020202020204" pitchFamily="34" charset="0"/>
                <a:ea typeface="Calibri" panose="020F0502020204030204" pitchFamily="34" charset="0"/>
                <a:cs typeface="Arial" panose="020B0604020202020204" pitchFamily="34" charset="0"/>
              </a:rPr>
              <a:t>.</a:t>
            </a:r>
          </a:p>
          <a:p>
            <a:pPr marL="1828800" lvl="4" indent="0">
              <a:lnSpc>
                <a:spcPct val="120000"/>
              </a:lnSpc>
              <a:spcBef>
                <a:spcPts val="600"/>
              </a:spcBef>
              <a:buNone/>
            </a:pPr>
            <a:endParaRPr lang="cs-CZ" sz="4400" dirty="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600"/>
              </a:spcBef>
              <a:spcAft>
                <a:spcPts val="300"/>
              </a:spcAft>
            </a:pPr>
            <a:r>
              <a:rPr lang="cs-CZ" sz="4400" b="1" i="1" dirty="0" smtClean="0">
                <a:latin typeface="Arial" panose="020B0604020202020204" pitchFamily="34" charset="0"/>
                <a:ea typeface="Times New Roman" panose="02020603050405020304" pitchFamily="18" charset="0"/>
                <a:cs typeface="Arial" panose="020B0604020202020204" pitchFamily="34" charset="0"/>
              </a:rPr>
              <a:t>5/ </a:t>
            </a:r>
            <a:r>
              <a:rPr lang="cs-CZ" sz="4400" b="1" i="1" dirty="0">
                <a:latin typeface="Arial" panose="020B0604020202020204" pitchFamily="34" charset="0"/>
                <a:ea typeface="Times New Roman" panose="02020603050405020304" pitchFamily="18" charset="0"/>
                <a:cs typeface="Arial" panose="020B0604020202020204" pitchFamily="34" charset="0"/>
              </a:rPr>
              <a:t>Právnické osoby a sdružení fyzických osob</a:t>
            </a:r>
            <a:endParaRPr lang="cs-CZ" sz="4400" b="1"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20000"/>
              </a:lnSpc>
              <a:spcBef>
                <a:spcPts val="600"/>
              </a:spcBef>
              <a:buFont typeface="Symbol" panose="05050102010706020507" pitchFamily="18" charset="2"/>
              <a:buChar char=""/>
            </a:pPr>
            <a:r>
              <a:rPr lang="cs-CZ" sz="4400" dirty="0">
                <a:latin typeface="Arial" panose="020B0604020202020204" pitchFamily="34" charset="0"/>
                <a:ea typeface="Times New Roman" panose="02020603050405020304" pitchFamily="18" charset="0"/>
                <a:cs typeface="Arial" panose="020B0604020202020204" pitchFamily="34" charset="0"/>
              </a:rPr>
              <a:t>LZPS zaručuje kolektivní práva</a:t>
            </a:r>
          </a:p>
          <a:p>
            <a:pPr lvl="0" algn="just">
              <a:lnSpc>
                <a:spcPct val="120000"/>
              </a:lnSpc>
              <a:spcBef>
                <a:spcPts val="600"/>
              </a:spcBef>
              <a:buFont typeface="Symbol" panose="05050102010706020507" pitchFamily="18" charset="2"/>
              <a:buChar char=""/>
            </a:pPr>
            <a:r>
              <a:rPr lang="cs-CZ" sz="4400" dirty="0">
                <a:latin typeface="Arial" panose="020B0604020202020204" pitchFamily="34" charset="0"/>
                <a:ea typeface="Times New Roman" panose="02020603050405020304" pitchFamily="18" charset="0"/>
                <a:cs typeface="Arial" panose="020B0604020202020204" pitchFamily="34" charset="0"/>
              </a:rPr>
              <a:t>individuální práva by v konfliktu s kolektivními měla mít přednost</a:t>
            </a:r>
          </a:p>
          <a:p>
            <a:pPr lvl="0" algn="just">
              <a:lnSpc>
                <a:spcPct val="120000"/>
              </a:lnSpc>
              <a:spcBef>
                <a:spcPts val="600"/>
              </a:spcBef>
              <a:buFont typeface="Symbol" panose="05050102010706020507" pitchFamily="18" charset="2"/>
              <a:buChar char=""/>
            </a:pPr>
            <a:r>
              <a:rPr lang="cs-CZ" sz="4400" b="1" i="1" dirty="0">
                <a:latin typeface="Arial" panose="020B0604020202020204" pitchFamily="34" charset="0"/>
                <a:ea typeface="Times New Roman" panose="02020603050405020304" pitchFamily="18" charset="0"/>
                <a:cs typeface="Arial" panose="020B0604020202020204" pitchFamily="34" charset="0"/>
              </a:rPr>
              <a:t>Církve:</a:t>
            </a:r>
            <a:endParaRPr lang="cs-CZ" sz="4400" dirty="0">
              <a:latin typeface="Arial" panose="020B0604020202020204" pitchFamily="34" charset="0"/>
              <a:ea typeface="Times New Roman" panose="02020603050405020304" pitchFamily="18" charset="0"/>
              <a:cs typeface="Arial" panose="020B0604020202020204" pitchFamily="34" charset="0"/>
            </a:endParaRP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církve a náboženské společnosti spravují své záležitosti nezávisle na státních orgánech </a:t>
            </a: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ustavují své orgány, ustanovují své duchovní, zřizují církevní instituce → laický stát a odluka státu od církve</a:t>
            </a: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ČR je laickým státem (čl. 2 odst. 1 LZPS), kde se uplatňuje svrchovanost zákona a žádné náboženské či církevní předpisy nemohou právnímu řádu ČR konkurovat nebo před ním dokonce mít přednost.</a:t>
            </a:r>
          </a:p>
          <a:p>
            <a:pPr lvl="1">
              <a:lnSpc>
                <a:spcPct val="120000"/>
              </a:lnSpc>
              <a:spcBef>
                <a:spcPts val="600"/>
              </a:spcBef>
              <a:buFont typeface="Courier New" panose="02070309020205020404" pitchFamily="49" charset="0"/>
              <a:buChar char="o"/>
            </a:pPr>
            <a:r>
              <a:rPr lang="cs-CZ" sz="4400" dirty="0" smtClean="0">
                <a:latin typeface="Arial" panose="020B0604020202020204" pitchFamily="34" charset="0"/>
                <a:ea typeface="Calibri" panose="020F0502020204030204" pitchFamily="34" charset="0"/>
                <a:cs typeface="Arial" panose="020B0604020202020204" pitchFamily="34" charset="0"/>
              </a:rPr>
              <a:t>výkon </a:t>
            </a:r>
            <a:r>
              <a:rPr lang="cs-CZ" sz="4400" dirty="0">
                <a:latin typeface="Arial" panose="020B0604020202020204" pitchFamily="34" charset="0"/>
                <a:ea typeface="Calibri" panose="020F0502020204030204" pitchFamily="34" charset="0"/>
                <a:cs typeface="Arial" panose="020B0604020202020204" pitchFamily="34" charset="0"/>
              </a:rPr>
              <a:t>těchto práv může být omezen zákonem, pokud jde o opatření v demokratické společnosti nezbytné pro ochranu veřejné bezpečnosti a pořádku, zdraví a mravnosti nebo práv a svobod druhých</a:t>
            </a:r>
          </a:p>
          <a:p>
            <a:pPr lvl="0" algn="just">
              <a:lnSpc>
                <a:spcPct val="120000"/>
              </a:lnSpc>
              <a:spcBef>
                <a:spcPts val="600"/>
              </a:spcBef>
              <a:buFont typeface="Symbol" panose="05050102010706020507" pitchFamily="18" charset="2"/>
              <a:buChar char=""/>
            </a:pPr>
            <a:r>
              <a:rPr lang="cs-CZ" sz="4400" b="1" i="1" dirty="0">
                <a:latin typeface="Arial" panose="020B0604020202020204" pitchFamily="34" charset="0"/>
                <a:ea typeface="Times New Roman" panose="02020603050405020304" pitchFamily="18" charset="0"/>
                <a:cs typeface="Arial" panose="020B0604020202020204" pitchFamily="34" charset="0"/>
              </a:rPr>
              <a:t>Odbory:</a:t>
            </a:r>
            <a:endParaRPr lang="cs-CZ" sz="4400" dirty="0">
              <a:latin typeface="Arial" panose="020B0604020202020204" pitchFamily="34" charset="0"/>
              <a:ea typeface="Times New Roman" panose="02020603050405020304" pitchFamily="18" charset="0"/>
              <a:cs typeface="Arial" panose="020B0604020202020204" pitchFamily="34" charset="0"/>
            </a:endParaRP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čl. 27 LZPS: právo odborových organizací (především jako právo kolektivní)</a:t>
            </a: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vznikají nezávisle na státu + počet nesmí být omezován + princip rovnosti odborových organizací vzájemně</a:t>
            </a:r>
          </a:p>
          <a:p>
            <a:pPr lvl="1">
              <a:lnSpc>
                <a:spcPct val="120000"/>
              </a:lnSpc>
              <a:spcBef>
                <a:spcPts val="600"/>
              </a:spcBef>
              <a:buFont typeface="Courier New" panose="02070309020205020404" pitchFamily="49" charset="0"/>
              <a:buChar char="o"/>
            </a:pPr>
            <a:r>
              <a:rPr lang="cs-CZ" sz="4400" dirty="0">
                <a:latin typeface="Arial" panose="020B0604020202020204" pitchFamily="34" charset="0"/>
                <a:ea typeface="Calibri" panose="020F0502020204030204" pitchFamily="34" charset="0"/>
                <a:cs typeface="Arial" panose="020B0604020202020204" pitchFamily="34" charset="0"/>
              </a:rPr>
              <a:t>výkon těchto práv může být omezen zákonem, pokud jde o opatření v demokratické společnosti nezbytné pro ochranu veřejné bezpečnosti a pořádku, zdraví a mravnosti nebo práv a svobod druhých</a:t>
            </a:r>
          </a:p>
          <a:p>
            <a:pPr>
              <a:lnSpc>
                <a:spcPct val="120000"/>
              </a:lnSpc>
              <a:spcBef>
                <a:spcPts val="600"/>
              </a:spcBef>
            </a:pPr>
            <a:endParaRPr lang="cs-CZ" sz="4400" b="1" i="1" dirty="0">
              <a:latin typeface="Arial" panose="020B0604020202020204" pitchFamily="34" charset="0"/>
              <a:cs typeface="Arial" panose="020B0604020202020204" pitchFamily="34" charset="0"/>
            </a:endParaRPr>
          </a:p>
          <a:p>
            <a:pPr>
              <a:lnSpc>
                <a:spcPct val="120000"/>
              </a:lnSpc>
              <a:spcBef>
                <a:spcPts val="600"/>
              </a:spcBef>
            </a:pPr>
            <a:endParaRPr lang="cs-CZ" sz="4400" b="1" i="1" dirty="0" smtClean="0">
              <a:latin typeface="Arial" panose="020B0604020202020204" pitchFamily="34" charset="0"/>
              <a:cs typeface="Arial" panose="020B0604020202020204" pitchFamily="34" charset="0"/>
            </a:endParaRPr>
          </a:p>
          <a:p>
            <a:pPr>
              <a:lnSpc>
                <a:spcPct val="120000"/>
              </a:lnSpc>
              <a:spcBef>
                <a:spcPts val="600"/>
              </a:spcBef>
            </a:pPr>
            <a:endParaRPr lang="cs-CZ" sz="4400" b="1" i="1" dirty="0">
              <a:latin typeface="Arial" panose="020B0604020202020204" pitchFamily="34" charset="0"/>
              <a:cs typeface="Arial" panose="020B0604020202020204" pitchFamily="34" charset="0"/>
            </a:endParaRPr>
          </a:p>
        </p:txBody>
      </p:sp>
      <p:sp>
        <p:nvSpPr>
          <p:cNvPr id="4" name="Obdélník 3"/>
          <p:cNvSpPr/>
          <p:nvPr/>
        </p:nvSpPr>
        <p:spPr>
          <a:xfrm>
            <a:off x="211821" y="6555617"/>
            <a:ext cx="7851525" cy="230832"/>
          </a:xfrm>
          <a:prstGeom prst="rect">
            <a:avLst/>
          </a:prstGeom>
        </p:spPr>
        <p:txBody>
          <a:bodyPr wrap="square">
            <a:spAutoFit/>
          </a:bodyPr>
          <a:lstStyle/>
          <a:p>
            <a:r>
              <a:rPr lang="cs-CZ" sz="900" b="0" i="0" dirty="0" smtClean="0">
                <a:solidFill>
                  <a:schemeClr val="bg1">
                    <a:lumMod val="50000"/>
                  </a:schemeClr>
                </a:solidFill>
                <a:effectLst/>
                <a:latin typeface="Arial" panose="020B0604020202020204" pitchFamily="34" charset="0"/>
              </a:rPr>
              <a:t>Pavlíček, Václav a kolektiv: Ústavní právo a státověda. II. díl. </a:t>
            </a:r>
            <a:r>
              <a:rPr lang="cs-CZ" sz="900" b="0" i="0" dirty="0" err="1" smtClean="0">
                <a:solidFill>
                  <a:schemeClr val="bg1">
                    <a:lumMod val="50000"/>
                  </a:schemeClr>
                </a:solidFill>
                <a:effectLst/>
                <a:latin typeface="Arial" panose="020B0604020202020204" pitchFamily="34" charset="0"/>
              </a:rPr>
              <a:t>část.II</a:t>
            </a:r>
            <a:r>
              <a:rPr lang="cs-CZ" sz="900" b="0" i="0" dirty="0" smtClean="0">
                <a:solidFill>
                  <a:schemeClr val="bg1">
                    <a:lumMod val="50000"/>
                  </a:schemeClr>
                </a:solidFill>
                <a:effectLst/>
                <a:latin typeface="Arial" panose="020B0604020202020204" pitchFamily="34" charset="0"/>
              </a:rPr>
              <a:t>, s. 54-60</a:t>
            </a:r>
            <a:endParaRPr lang="cs-CZ" sz="900" dirty="0">
              <a:solidFill>
                <a:schemeClr val="bg1">
                  <a:lumMod val="50000"/>
                </a:schemeClr>
              </a:solidFill>
            </a:endParaRPr>
          </a:p>
        </p:txBody>
      </p:sp>
    </p:spTree>
    <p:extLst>
      <p:ext uri="{BB962C8B-B14F-4D97-AF65-F5344CB8AC3E}">
        <p14:creationId xmlns:p14="http://schemas.microsoft.com/office/powerpoint/2010/main" val="376204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771" y="321272"/>
            <a:ext cx="8596668" cy="645622"/>
          </a:xfrm>
        </p:spPr>
        <p:txBody>
          <a:bodyPr/>
          <a:lstStyle/>
          <a:p>
            <a:r>
              <a:rPr lang="cs-CZ" dirty="0"/>
              <a:t>SUBJEKTY PRÁV A SVOBOD V </a:t>
            </a:r>
            <a:r>
              <a:rPr lang="cs-CZ" dirty="0" smtClean="0"/>
              <a:t>LISTINĚ V.</a:t>
            </a:r>
            <a:endParaRPr lang="cs-CZ" dirty="0"/>
          </a:p>
        </p:txBody>
      </p:sp>
      <p:sp>
        <p:nvSpPr>
          <p:cNvPr id="3" name="Zástupný symbol pro obsah 2"/>
          <p:cNvSpPr>
            <a:spLocks noGrp="1"/>
          </p:cNvSpPr>
          <p:nvPr>
            <p:ph idx="1"/>
          </p:nvPr>
        </p:nvSpPr>
        <p:spPr>
          <a:xfrm>
            <a:off x="378075" y="966894"/>
            <a:ext cx="8596668" cy="3880773"/>
          </a:xfrm>
        </p:spPr>
        <p:txBody>
          <a:bodyPr/>
          <a:lstStyle/>
          <a:p>
            <a:pPr lvl="0">
              <a:lnSpc>
                <a:spcPct val="120000"/>
              </a:lnSpc>
              <a:spcBef>
                <a:spcPts val="600"/>
              </a:spcBef>
              <a:buClr>
                <a:srgbClr val="90C226"/>
              </a:buClr>
            </a:pPr>
            <a:endParaRPr lang="cs-CZ" sz="1100" b="1" i="1" dirty="0">
              <a:solidFill>
                <a:prstClr val="black">
                  <a:lumMod val="75000"/>
                  <a:lumOff val="25000"/>
                </a:prstClr>
              </a:solidFill>
              <a:latin typeface="Arial" panose="020B0604020202020204" pitchFamily="34" charset="0"/>
              <a:cs typeface="Arial" panose="020B0604020202020204" pitchFamily="34" charset="0"/>
            </a:endParaRPr>
          </a:p>
          <a:p>
            <a:pPr lvl="0">
              <a:lnSpc>
                <a:spcPct val="120000"/>
              </a:lnSpc>
              <a:spcBef>
                <a:spcPts val="600"/>
              </a:spcBef>
              <a:buClr>
                <a:srgbClr val="90C226"/>
              </a:buClr>
            </a:pPr>
            <a:r>
              <a:rPr lang="cs-CZ" sz="1100" b="1" i="1" dirty="0" smtClean="0">
                <a:solidFill>
                  <a:prstClr val="black">
                    <a:lumMod val="75000"/>
                    <a:lumOff val="25000"/>
                  </a:prstClr>
                </a:solidFill>
                <a:latin typeface="Arial" panose="020B0604020202020204" pitchFamily="34" charset="0"/>
                <a:cs typeface="Arial" panose="020B0604020202020204" pitchFamily="34" charset="0"/>
              </a:rPr>
              <a:t>6/  </a:t>
            </a:r>
            <a:r>
              <a:rPr lang="cs-CZ" sz="1100" b="1" i="1" dirty="0">
                <a:solidFill>
                  <a:prstClr val="black">
                    <a:lumMod val="75000"/>
                    <a:lumOff val="25000"/>
                  </a:prstClr>
                </a:solidFill>
                <a:latin typeface="Arial" panose="020B0604020202020204" pitchFamily="34" charset="0"/>
                <a:cs typeface="Arial" panose="020B0604020202020204" pitchFamily="34" charset="0"/>
              </a:rPr>
              <a:t>Fyzické i právnické osoby</a:t>
            </a:r>
            <a:endParaRPr lang="cs-CZ" sz="1100" b="1" dirty="0">
              <a:solidFill>
                <a:prstClr val="black">
                  <a:lumMod val="75000"/>
                  <a:lumOff val="25000"/>
                </a:prstClr>
              </a:solidFill>
              <a:latin typeface="Arial" panose="020B0604020202020204" pitchFamily="34" charset="0"/>
              <a:cs typeface="Arial" panose="020B0604020202020204" pitchFamily="34" charset="0"/>
            </a:endParaRPr>
          </a:p>
          <a:p>
            <a:pPr marL="0" lvl="0" indent="0">
              <a:lnSpc>
                <a:spcPct val="120000"/>
              </a:lnSpc>
              <a:spcBef>
                <a:spcPts val="600"/>
              </a:spcBef>
              <a:buClr>
                <a:srgbClr val="90C226"/>
              </a:buClr>
              <a:buNone/>
            </a:pPr>
            <a:r>
              <a:rPr lang="cs-CZ" sz="1100" dirty="0">
                <a:solidFill>
                  <a:prstClr val="black">
                    <a:lumMod val="75000"/>
                    <a:lumOff val="25000"/>
                  </a:prstClr>
                </a:solidFill>
                <a:latin typeface="Arial" panose="020B0604020202020204" pitchFamily="34" charset="0"/>
                <a:cs typeface="Arial" panose="020B0604020202020204" pitchFamily="34" charset="0"/>
              </a:rPr>
              <a:t>v některých ustanoveních zakládá Listina rovná práva fyzickým i právnickým osobám</a:t>
            </a:r>
          </a:p>
          <a:p>
            <a:pPr lvl="0">
              <a:lnSpc>
                <a:spcPct val="120000"/>
              </a:lnSpc>
              <a:spcBef>
                <a:spcPts val="600"/>
              </a:spcBef>
              <a:buClr>
                <a:srgbClr val="90C226"/>
              </a:buClr>
              <a:buFont typeface="Arial" panose="020B0604020202020204" pitchFamily="34" charset="0"/>
              <a:buChar char="•"/>
            </a:pPr>
            <a:r>
              <a:rPr lang="cs-CZ" sz="1100" dirty="0">
                <a:solidFill>
                  <a:prstClr val="black">
                    <a:lumMod val="75000"/>
                    <a:lumOff val="25000"/>
                  </a:prstClr>
                </a:solidFill>
                <a:latin typeface="Arial" panose="020B0604020202020204" pitchFamily="34" charset="0"/>
                <a:cs typeface="Arial" panose="020B0604020202020204" pitchFamily="34" charset="0"/>
              </a:rPr>
              <a:t>čl. 11 </a:t>
            </a:r>
            <a:r>
              <a:rPr lang="cs-CZ" sz="1100" dirty="0" smtClean="0">
                <a:solidFill>
                  <a:prstClr val="black">
                    <a:lumMod val="75000"/>
                    <a:lumOff val="25000"/>
                  </a:prstClr>
                </a:solidFill>
                <a:latin typeface="Arial" panose="020B0604020202020204" pitchFamily="34" charset="0"/>
                <a:cs typeface="Arial" panose="020B0604020202020204" pitchFamily="34" charset="0"/>
              </a:rPr>
              <a:t>LZPS </a:t>
            </a:r>
            <a:r>
              <a:rPr lang="cs-CZ" sz="1100" i="1" dirty="0" smtClean="0">
                <a:solidFill>
                  <a:prstClr val="black">
                    <a:lumMod val="75000"/>
                    <a:lumOff val="25000"/>
                  </a:prstClr>
                </a:solidFill>
                <a:latin typeface="Arial" panose="020B0604020202020204" pitchFamily="34" charset="0"/>
                <a:cs typeface="Arial" panose="020B0604020202020204" pitchFamily="34" charset="0"/>
              </a:rPr>
              <a:t>vlastnické </a:t>
            </a:r>
            <a:r>
              <a:rPr lang="cs-CZ" sz="1100" i="1" dirty="0">
                <a:solidFill>
                  <a:prstClr val="black">
                    <a:lumMod val="75000"/>
                    <a:lumOff val="25000"/>
                  </a:prstClr>
                </a:solidFill>
                <a:latin typeface="Arial" panose="020B0604020202020204" pitchFamily="34" charset="0"/>
                <a:cs typeface="Arial" panose="020B0604020202020204" pitchFamily="34" charset="0"/>
              </a:rPr>
              <a:t>právo</a:t>
            </a:r>
            <a:endParaRPr lang="cs-CZ" sz="1100" dirty="0">
              <a:solidFill>
                <a:prstClr val="black">
                  <a:lumMod val="75000"/>
                  <a:lumOff val="25000"/>
                </a:prstClr>
              </a:solidFill>
              <a:latin typeface="Arial" panose="020B0604020202020204" pitchFamily="34" charset="0"/>
              <a:cs typeface="Arial" panose="020B0604020202020204" pitchFamily="34" charset="0"/>
            </a:endParaRP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vlastnické právo všech vlastníků má týž zákonný obsah a ochranu → vztahuje se na FO i PO</a:t>
            </a: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zákon stanoví, který majetek nezbytný k zabezpečování potřeb celé společnosti, rozvoje národního hospodářství a veřejného zájmu, má být jen ve vlastnictví státu, obce nebo určených PO</a:t>
            </a: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zákaz zneužití vlastnického práva  - vlastnictví zavazuje</a:t>
            </a:r>
          </a:p>
          <a:p>
            <a:pPr lvl="0">
              <a:lnSpc>
                <a:spcPct val="120000"/>
              </a:lnSpc>
              <a:spcBef>
                <a:spcPts val="600"/>
              </a:spcBef>
              <a:buClr>
                <a:srgbClr val="90C226"/>
              </a:buClr>
              <a:buFont typeface="Arial" panose="020B0604020202020204" pitchFamily="34" charset="0"/>
              <a:buChar char="•"/>
            </a:pPr>
            <a:r>
              <a:rPr lang="cs-CZ" sz="1100" dirty="0">
                <a:solidFill>
                  <a:prstClr val="black">
                    <a:lumMod val="75000"/>
                    <a:lumOff val="25000"/>
                  </a:prstClr>
                </a:solidFill>
                <a:latin typeface="Arial" panose="020B0604020202020204" pitchFamily="34" charset="0"/>
                <a:cs typeface="Arial" panose="020B0604020202020204" pitchFamily="34" charset="0"/>
              </a:rPr>
              <a:t>lze práva a svobody vyjádřené v Listině vztáhnout i na PO? přirozenoprávní pojetí by to vylučovalo, ale obsah některých článků to předpokládá či vyjadřuje</a:t>
            </a: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právo na příznivé ŽP – jen FO, jakožto biologický organismus podléhající eventuálním negativním vlivům</a:t>
            </a: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právo na včasné a úplné informace o stavu ŽP a přírodních lidských zdrojů – FO i PO</a:t>
            </a:r>
          </a:p>
          <a:p>
            <a:pPr lvl="1">
              <a:lnSpc>
                <a:spcPct val="120000"/>
              </a:lnSpc>
              <a:spcBef>
                <a:spcPts val="600"/>
              </a:spcBef>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zásada rovnosti stran – stěžejní zásada spravedlivého procesu – může se jí dovolávat každý účastník, i PO má způsobilost být účastníkem řízení a soud s ní tedy musí zacházet způsobem, jako když je účastníkem řízení FO</a:t>
            </a:r>
          </a:p>
          <a:p>
            <a:pPr lvl="0">
              <a:lnSpc>
                <a:spcPct val="120000"/>
              </a:lnSpc>
              <a:spcBef>
                <a:spcPts val="600"/>
              </a:spcBef>
              <a:buClr>
                <a:srgbClr val="90C226"/>
              </a:buClr>
            </a:pPr>
            <a:endParaRPr lang="cs-CZ" sz="1100" dirty="0">
              <a:solidFill>
                <a:prstClr val="black">
                  <a:lumMod val="75000"/>
                  <a:lumOff val="25000"/>
                </a:prstClr>
              </a:solidFill>
              <a:latin typeface="Arial" panose="020B0604020202020204" pitchFamily="34" charset="0"/>
              <a:cs typeface="Arial" panose="020B0604020202020204" pitchFamily="34" charset="0"/>
            </a:endParaRPr>
          </a:p>
          <a:p>
            <a:endParaRPr lang="cs-CZ" dirty="0"/>
          </a:p>
        </p:txBody>
      </p:sp>
      <p:sp>
        <p:nvSpPr>
          <p:cNvPr id="4" name="Obdélník 3"/>
          <p:cNvSpPr/>
          <p:nvPr/>
        </p:nvSpPr>
        <p:spPr>
          <a:xfrm>
            <a:off x="211821" y="6555617"/>
            <a:ext cx="7851525" cy="230832"/>
          </a:xfrm>
          <a:prstGeom prst="rect">
            <a:avLst/>
          </a:prstGeom>
        </p:spPr>
        <p:txBody>
          <a:bodyPr wrap="square">
            <a:spAutoFit/>
          </a:bodyPr>
          <a:lstStyle/>
          <a:p>
            <a:r>
              <a:rPr lang="cs-CZ" sz="900" b="0" i="0" dirty="0" smtClean="0">
                <a:solidFill>
                  <a:schemeClr val="bg1">
                    <a:lumMod val="50000"/>
                  </a:schemeClr>
                </a:solidFill>
                <a:effectLst/>
                <a:latin typeface="Arial" panose="020B0604020202020204" pitchFamily="34" charset="0"/>
              </a:rPr>
              <a:t>Pavlíček, Václav a kolektiv: Ústavní právo a státověda. II. díl. </a:t>
            </a:r>
            <a:r>
              <a:rPr lang="cs-CZ" sz="900" b="0" i="0" dirty="0" err="1" smtClean="0">
                <a:solidFill>
                  <a:schemeClr val="bg1">
                    <a:lumMod val="50000"/>
                  </a:schemeClr>
                </a:solidFill>
                <a:effectLst/>
                <a:latin typeface="Arial" panose="020B0604020202020204" pitchFamily="34" charset="0"/>
              </a:rPr>
              <a:t>část.II</a:t>
            </a:r>
            <a:r>
              <a:rPr lang="cs-CZ" sz="900" b="0" i="0" dirty="0" smtClean="0">
                <a:solidFill>
                  <a:schemeClr val="bg1">
                    <a:lumMod val="50000"/>
                  </a:schemeClr>
                </a:solidFill>
                <a:effectLst/>
                <a:latin typeface="Arial" panose="020B0604020202020204" pitchFamily="34" charset="0"/>
              </a:rPr>
              <a:t>, s. 54-60</a:t>
            </a:r>
            <a:endParaRPr lang="cs-CZ" sz="900" dirty="0">
              <a:solidFill>
                <a:schemeClr val="bg1">
                  <a:lumMod val="50000"/>
                </a:schemeClr>
              </a:solidFill>
            </a:endParaRPr>
          </a:p>
        </p:txBody>
      </p:sp>
    </p:spTree>
    <p:extLst>
      <p:ext uri="{BB962C8B-B14F-4D97-AF65-F5344CB8AC3E}">
        <p14:creationId xmlns:p14="http://schemas.microsoft.com/office/powerpoint/2010/main" val="212577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04435"/>
            <a:ext cx="8596668" cy="610460"/>
          </a:xfrm>
        </p:spPr>
        <p:txBody>
          <a:bodyPr>
            <a:noAutofit/>
          </a:bodyPr>
          <a:lstStyle/>
          <a:p>
            <a:pPr algn="ctr"/>
            <a:r>
              <a:rPr lang="cs-CZ" dirty="0" smtClean="0"/>
              <a:t>STÁTNÍ OBČANSTVÍ</a:t>
            </a:r>
            <a:endParaRPr lang="cs-CZ" dirty="0"/>
          </a:p>
        </p:txBody>
      </p:sp>
      <p:sp>
        <p:nvSpPr>
          <p:cNvPr id="3" name="Zástupný symbol pro obsah 2"/>
          <p:cNvSpPr>
            <a:spLocks noGrp="1"/>
          </p:cNvSpPr>
          <p:nvPr>
            <p:ph idx="1"/>
          </p:nvPr>
        </p:nvSpPr>
        <p:spPr>
          <a:xfrm>
            <a:off x="294949" y="898737"/>
            <a:ext cx="8596668" cy="3880773"/>
          </a:xfrm>
        </p:spPr>
        <p:txBody>
          <a:bodyPr>
            <a:normAutofit fontScale="25000" lnSpcReduction="20000"/>
          </a:bodyPr>
          <a:lstStyle/>
          <a:p>
            <a:pPr>
              <a:lnSpc>
                <a:spcPct val="150000"/>
              </a:lnSpc>
            </a:pPr>
            <a:r>
              <a:rPr lang="cs-CZ" sz="4400" dirty="0" smtClean="0">
                <a:latin typeface="Arial" panose="020B0604020202020204" pitchFamily="34" charset="0"/>
                <a:cs typeface="Arial" panose="020B0604020202020204" pitchFamily="34" charset="0"/>
              </a:rPr>
              <a:t>Ústava ČR i Listina pracují </a:t>
            </a:r>
            <a:r>
              <a:rPr lang="cs-CZ" sz="4400" b="1" dirty="0" smtClean="0">
                <a:latin typeface="Arial" panose="020B0604020202020204" pitchFamily="34" charset="0"/>
                <a:cs typeface="Arial" panose="020B0604020202020204" pitchFamily="34" charset="0"/>
              </a:rPr>
              <a:t>s pojmem „občanství“ </a:t>
            </a:r>
            <a:r>
              <a:rPr lang="cs-CZ" sz="4400" dirty="0" smtClean="0">
                <a:latin typeface="Arial" panose="020B0604020202020204" pitchFamily="34" charset="0"/>
                <a:cs typeface="Arial" panose="020B0604020202020204" pitchFamily="34" charset="0"/>
              </a:rPr>
              <a:t>jako s pojmem hotovým. Definici provedl až ÚS v nálezu z 13.9. 1994 jako </a:t>
            </a:r>
            <a:r>
              <a:rPr lang="cs-CZ" sz="4400" b="1" dirty="0" smtClean="0">
                <a:latin typeface="Arial" panose="020B0604020202020204" pitchFamily="34" charset="0"/>
                <a:cs typeface="Arial" panose="020B0604020202020204" pitchFamily="34" charset="0"/>
              </a:rPr>
              <a:t>„časově relativně trvalý, místně neomezený právní svazek fyzické osoby a daného státu“</a:t>
            </a:r>
          </a:p>
          <a:p>
            <a:pPr>
              <a:lnSpc>
                <a:spcPct val="150000"/>
              </a:lnSpc>
            </a:pPr>
            <a:r>
              <a:rPr lang="cs-CZ" sz="4400" dirty="0" smtClean="0">
                <a:latin typeface="Arial" panose="020B0604020202020204" pitchFamily="34" charset="0"/>
                <a:cs typeface="Arial" panose="020B0604020202020204" pitchFamily="34" charset="0"/>
              </a:rPr>
              <a:t>Státní občanství je regulováno právním řádem jednotlivého státu, žádný stát nemůže existovat, aniž by měl své občany</a:t>
            </a:r>
          </a:p>
          <a:p>
            <a:pPr>
              <a:lnSpc>
                <a:spcPct val="150000"/>
              </a:lnSpc>
            </a:pPr>
            <a:r>
              <a:rPr lang="cs-CZ" sz="4400" dirty="0" smtClean="0">
                <a:latin typeface="Arial" panose="020B0604020202020204" pitchFamily="34" charset="0"/>
                <a:cs typeface="Arial" panose="020B0604020202020204" pitchFamily="34" charset="0"/>
              </a:rPr>
              <a:t>Tento právní svazek mezi občanem a státem je zpravidla proti vůli fyzické osoby nezrušitelný a na jeho základě vznikají jeho subjektům vzájemná práva  a povinnosti (závazky), které tak určují obsah státního občanství „nikdo nemůže být zbaven státního občanství“</a:t>
            </a:r>
          </a:p>
          <a:p>
            <a:pPr>
              <a:lnSpc>
                <a:spcPct val="150000"/>
              </a:lnSpc>
            </a:pPr>
            <a:r>
              <a:rPr lang="cs-CZ" sz="4400" dirty="0" smtClean="0">
                <a:latin typeface="Arial" panose="020B0604020202020204" pitchFamily="34" charset="0"/>
                <a:cs typeface="Arial" panose="020B0604020202020204" pitchFamily="34" charset="0"/>
              </a:rPr>
              <a:t>Je to právo fyzické osoby na ochranu ze strany státu a povinnosti občana jako věrnost státu, závazek  jeho obraně, výkon určitých funkcí a dodržování právních předpisů státu i mimo jeho území</a:t>
            </a:r>
          </a:p>
          <a:p>
            <a:pPr marL="0" indent="0">
              <a:lnSpc>
                <a:spcPct val="150000"/>
              </a:lnSpc>
              <a:buNone/>
            </a:pPr>
            <a:endParaRPr lang="cs-CZ" sz="4400" dirty="0">
              <a:latin typeface="Arial" panose="020B0604020202020204" pitchFamily="34" charset="0"/>
              <a:cs typeface="Arial" panose="020B0604020202020204" pitchFamily="34" charset="0"/>
            </a:endParaRPr>
          </a:p>
          <a:p>
            <a:pPr marL="0" indent="0">
              <a:lnSpc>
                <a:spcPct val="150000"/>
              </a:lnSpc>
              <a:buNone/>
            </a:pPr>
            <a:r>
              <a:rPr lang="cs-CZ" sz="4400" dirty="0" smtClean="0">
                <a:latin typeface="Arial" panose="020B0604020202020204" pitchFamily="34" charset="0"/>
                <a:cs typeface="Arial" panose="020B0604020202020204" pitchFamily="34" charset="0"/>
              </a:rPr>
              <a:t>Žadatelé</a:t>
            </a:r>
            <a:r>
              <a:rPr lang="cs-CZ" sz="4400" dirty="0">
                <a:latin typeface="Arial" panose="020B0604020202020204" pitchFamily="34" charset="0"/>
                <a:cs typeface="Arial" panose="020B0604020202020204" pitchFamily="34" charset="0"/>
              </a:rPr>
              <a:t>, kteří žádají o udělení státního občanství, jsou nuceni podřídit se daným zákonným požadavkům státu, aby se tak domohli stejného postavení a práv, jakým disponují občané České republiky. Často jsou žadateli, lidé, kteří žijí vedle nás již několik let, lidé, kteří tu studují a pracují, lidé, kteří se podílejí na ekonomickém rozvoji této zemi, lidé, kteří se snaží integrovat do naší společnosti a kterým v plné integraci brání jejich status, cizinec. </a:t>
            </a:r>
          </a:p>
          <a:p>
            <a:pPr marL="0" indent="0">
              <a:lnSpc>
                <a:spcPct val="150000"/>
              </a:lnSpc>
              <a:buNone/>
            </a:pPr>
            <a:r>
              <a:rPr lang="cs-CZ" sz="4400" dirty="0">
                <a:latin typeface="Arial" panose="020B0604020202020204" pitchFamily="34" charset="0"/>
                <a:cs typeface="Arial" panose="020B0604020202020204" pitchFamily="34" charset="0"/>
              </a:rPr>
              <a:t>Status občana České republiky v sobě ukrývá základní práva, která nám Česká republika garantuje např. právo pobývat na území státu, právo na vzdělání, právo na zdravotní péči, hmotné zabezpečení ve stáří a mnoho dalších</a:t>
            </a:r>
          </a:p>
          <a:p>
            <a:pPr marL="0" indent="0">
              <a:lnSpc>
                <a:spcPct val="150000"/>
              </a:lnSpc>
              <a:buNone/>
            </a:pPr>
            <a:endParaRPr lang="cs-CZ" dirty="0"/>
          </a:p>
        </p:txBody>
      </p:sp>
      <p:sp>
        <p:nvSpPr>
          <p:cNvPr id="5" name="Obdélník 4"/>
          <p:cNvSpPr/>
          <p:nvPr/>
        </p:nvSpPr>
        <p:spPr>
          <a:xfrm>
            <a:off x="294949" y="6597711"/>
            <a:ext cx="7851525" cy="230832"/>
          </a:xfrm>
          <a:prstGeom prst="rect">
            <a:avLst/>
          </a:prstGeom>
        </p:spPr>
        <p:txBody>
          <a:bodyPr wrap="square">
            <a:spAutoFit/>
          </a:bodyPr>
          <a:lstStyle/>
          <a:p>
            <a:r>
              <a:rPr lang="cs-CZ" sz="900" b="0" i="0" dirty="0" smtClean="0">
                <a:solidFill>
                  <a:schemeClr val="bg1">
                    <a:lumMod val="50000"/>
                  </a:schemeClr>
                </a:solidFill>
                <a:effectLst/>
                <a:latin typeface="Arial" panose="020B0604020202020204" pitchFamily="34" charset="0"/>
              </a:rPr>
              <a:t>Pavlíček, Václav a kolektiv: Ústavní právo a státověda. II. díl. </a:t>
            </a:r>
            <a:r>
              <a:rPr lang="cs-CZ" sz="900" b="0" i="0" dirty="0" err="1" smtClean="0">
                <a:solidFill>
                  <a:schemeClr val="bg1">
                    <a:lumMod val="50000"/>
                  </a:schemeClr>
                </a:solidFill>
                <a:effectLst/>
                <a:latin typeface="Arial" panose="020B0604020202020204" pitchFamily="34" charset="0"/>
              </a:rPr>
              <a:t>část.II</a:t>
            </a:r>
            <a:r>
              <a:rPr lang="cs-CZ" sz="900" b="0" i="0" dirty="0" smtClean="0">
                <a:solidFill>
                  <a:schemeClr val="bg1">
                    <a:lumMod val="50000"/>
                  </a:schemeClr>
                </a:solidFill>
                <a:effectLst/>
                <a:latin typeface="Arial" panose="020B0604020202020204" pitchFamily="34" charset="0"/>
              </a:rPr>
              <a:t>, </a:t>
            </a:r>
            <a:endParaRPr lang="cs-CZ" sz="900" dirty="0">
              <a:solidFill>
                <a:schemeClr val="bg1">
                  <a:lumMod val="50000"/>
                </a:schemeClr>
              </a:solidFill>
            </a:endParaRPr>
          </a:p>
        </p:txBody>
      </p:sp>
      <p:sp>
        <p:nvSpPr>
          <p:cNvPr id="6" name="Obdélník 5"/>
          <p:cNvSpPr/>
          <p:nvPr/>
        </p:nvSpPr>
        <p:spPr>
          <a:xfrm>
            <a:off x="294949" y="6413869"/>
            <a:ext cx="2294218" cy="230832"/>
          </a:xfrm>
          <a:prstGeom prst="rect">
            <a:avLst/>
          </a:prstGeom>
        </p:spPr>
        <p:txBody>
          <a:bodyPr wrap="none">
            <a:spAutoFit/>
          </a:bodyPr>
          <a:lstStyle/>
          <a:p>
            <a:r>
              <a:rPr lang="cs-CZ" sz="900" dirty="0" smtClean="0">
                <a:solidFill>
                  <a:schemeClr val="bg1">
                    <a:lumMod val="50000"/>
                  </a:schemeClr>
                </a:solidFill>
                <a:latin typeface="Arial" panose="020B0604020202020204" pitchFamily="34" charset="0"/>
                <a:cs typeface="Arial" panose="020B0604020202020204" pitchFamily="34" charset="0"/>
              </a:rPr>
              <a:t>Čl.15 Všeobecná deklarace lidských práv</a:t>
            </a:r>
          </a:p>
        </p:txBody>
      </p:sp>
    </p:spTree>
    <p:extLst>
      <p:ext uri="{BB962C8B-B14F-4D97-AF65-F5344CB8AC3E}">
        <p14:creationId xmlns:p14="http://schemas.microsoft.com/office/powerpoint/2010/main" val="36438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52400"/>
            <a:ext cx="8596668" cy="870065"/>
          </a:xfrm>
        </p:spPr>
        <p:txBody>
          <a:bodyPr/>
          <a:lstStyle/>
          <a:p>
            <a:pPr algn="ctr"/>
            <a:r>
              <a:rPr lang="cs-CZ" dirty="0" smtClean="0"/>
              <a:t> POJMY SOUVISEJÍCÍ S OBČANSTVÍM I.</a:t>
            </a:r>
            <a:endParaRPr lang="cs-CZ" dirty="0"/>
          </a:p>
        </p:txBody>
      </p:sp>
      <p:sp>
        <p:nvSpPr>
          <p:cNvPr id="3" name="Zástupný symbol pro obsah 2"/>
          <p:cNvSpPr>
            <a:spLocks noGrp="1"/>
          </p:cNvSpPr>
          <p:nvPr>
            <p:ph idx="1"/>
          </p:nvPr>
        </p:nvSpPr>
        <p:spPr>
          <a:xfrm>
            <a:off x="344824" y="939338"/>
            <a:ext cx="8596668" cy="3880773"/>
          </a:xfrm>
        </p:spPr>
        <p:txBody>
          <a:bodyPr>
            <a:noAutofit/>
          </a:bodyPr>
          <a:lstStyle/>
          <a:p>
            <a:r>
              <a:rPr lang="cs-CZ" sz="1100" b="1" i="1" dirty="0" smtClean="0">
                <a:latin typeface="Arial" panose="020B0604020202020204" pitchFamily="34" charset="0"/>
                <a:cs typeface="Arial" panose="020B0604020202020204" pitchFamily="34" charset="0"/>
              </a:rPr>
              <a:t>1/ Národnost</a:t>
            </a:r>
          </a:p>
          <a:p>
            <a:pPr marL="0" indent="0">
              <a:lnSpc>
                <a:spcPct val="150000"/>
              </a:lnSpc>
              <a:spcBef>
                <a:spcPts val="600"/>
              </a:spcBef>
              <a:buNone/>
            </a:pPr>
            <a:r>
              <a:rPr lang="cs-CZ" sz="1100" dirty="0" smtClean="0">
                <a:latin typeface="Arial" panose="020B0604020202020204" pitchFamily="34" charset="0"/>
                <a:cs typeface="Arial" panose="020B0604020202020204" pitchFamily="34" charset="0"/>
              </a:rPr>
              <a:t>„</a:t>
            </a:r>
            <a:r>
              <a:rPr lang="cs-CZ" sz="1100" dirty="0">
                <a:latin typeface="Arial" panose="020B0604020202020204" pitchFamily="34" charset="0"/>
                <a:cs typeface="Arial" panose="020B0604020202020204" pitchFamily="34" charset="0"/>
              </a:rPr>
              <a:t>Národnost je příslušnost osoby k určitému národu, </a:t>
            </a:r>
            <a:r>
              <a:rPr lang="cs-CZ" sz="1100" dirty="0" smtClean="0">
                <a:latin typeface="Arial" panose="020B0604020202020204" pitchFamily="34" charset="0"/>
                <a:cs typeface="Arial" panose="020B0604020202020204" pitchFamily="34" charset="0"/>
              </a:rPr>
              <a:t>přičemž </a:t>
            </a:r>
            <a:r>
              <a:rPr lang="cs-CZ" sz="1100" dirty="0">
                <a:latin typeface="Arial" panose="020B0604020202020204" pitchFamily="34" charset="0"/>
                <a:cs typeface="Arial" panose="020B0604020202020204" pitchFamily="34" charset="0"/>
              </a:rPr>
              <a:t>národ chápeme jako společenství, na </a:t>
            </a:r>
            <a:r>
              <a:rPr lang="cs-CZ" sz="1100" dirty="0" smtClean="0">
                <a:latin typeface="Arial" panose="020B0604020202020204" pitchFamily="34" charset="0"/>
                <a:cs typeface="Arial" panose="020B0604020202020204" pitchFamily="34" charset="0"/>
              </a:rPr>
              <a:t>jehož </a:t>
            </a:r>
            <a:r>
              <a:rPr lang="cs-CZ" sz="1100" dirty="0">
                <a:latin typeface="Arial" panose="020B0604020202020204" pitchFamily="34" charset="0"/>
                <a:cs typeface="Arial" panose="020B0604020202020204" pitchFamily="34" charset="0"/>
              </a:rPr>
              <a:t>utváření mají největší vliv společné dějiny, společná kultura a společné území. V České republice si </a:t>
            </a:r>
            <a:r>
              <a:rPr lang="cs-CZ" sz="1100" dirty="0" smtClean="0">
                <a:latin typeface="Arial" panose="020B0604020202020204" pitchFamily="34" charset="0"/>
                <a:cs typeface="Arial" panose="020B0604020202020204" pitchFamily="34" charset="0"/>
              </a:rPr>
              <a:t>každý </a:t>
            </a:r>
            <a:r>
              <a:rPr lang="cs-CZ" sz="1100" dirty="0">
                <a:latin typeface="Arial" panose="020B0604020202020204" pitchFamily="34" charset="0"/>
                <a:cs typeface="Arial" panose="020B0604020202020204" pitchFamily="34" charset="0"/>
              </a:rPr>
              <a:t>svoji národnost určuje sám podle svého cítění, toto právo mu je garantováno č. 3 odst. 2 Listiny, který stanoví, </a:t>
            </a:r>
            <a:r>
              <a:rPr lang="cs-CZ" sz="1100" dirty="0" smtClean="0">
                <a:latin typeface="Arial" panose="020B0604020202020204" pitchFamily="34" charset="0"/>
                <a:cs typeface="Arial" panose="020B0604020202020204" pitchFamily="34" charset="0"/>
              </a:rPr>
              <a:t>že každý </a:t>
            </a:r>
            <a:r>
              <a:rPr lang="cs-CZ" sz="1100" dirty="0">
                <a:latin typeface="Arial" panose="020B0604020202020204" pitchFamily="34" charset="0"/>
                <a:cs typeface="Arial" panose="020B0604020202020204" pitchFamily="34" charset="0"/>
              </a:rPr>
              <a:t>má právo svobodně rozhodovat o své národnosti a zakazuje jakékoliv ovlivňování tohoto rozhodování a všechny způsoby nátlaku směřující </a:t>
            </a:r>
            <a:r>
              <a:rPr lang="cs-CZ" sz="1100" dirty="0" smtClean="0">
                <a:latin typeface="Arial" panose="020B0604020202020204" pitchFamily="34" charset="0"/>
                <a:cs typeface="Arial" panose="020B0604020202020204" pitchFamily="34" charset="0"/>
              </a:rPr>
              <a:t>k odnárodňování.</a:t>
            </a:r>
          </a:p>
          <a:p>
            <a:pPr>
              <a:lnSpc>
                <a:spcPct val="150000"/>
              </a:lnSpc>
              <a:spcBef>
                <a:spcPts val="600"/>
              </a:spcBef>
            </a:pPr>
            <a:r>
              <a:rPr lang="cs-CZ" sz="1100" b="1" i="1" dirty="0" smtClean="0">
                <a:latin typeface="Arial" panose="020B0604020202020204" pitchFamily="34" charset="0"/>
                <a:cs typeface="Arial" panose="020B0604020202020204" pitchFamily="34" charset="0"/>
              </a:rPr>
              <a:t>2/ Státní příslušnost</a:t>
            </a:r>
          </a:p>
          <a:p>
            <a:pPr marL="0" indent="0">
              <a:lnSpc>
                <a:spcPct val="150000"/>
              </a:lnSpc>
              <a:spcBef>
                <a:spcPts val="600"/>
              </a:spcBef>
              <a:buNone/>
            </a:pPr>
            <a:r>
              <a:rPr lang="cs-CZ" sz="1100" dirty="0" smtClean="0">
                <a:latin typeface="Arial" panose="020B0604020202020204" pitchFamily="34" charset="0"/>
                <a:cs typeface="Arial" panose="020B0604020202020204" pitchFamily="34" charset="0"/>
              </a:rPr>
              <a:t>„Státní </a:t>
            </a:r>
            <a:r>
              <a:rPr lang="cs-CZ" sz="1100" dirty="0">
                <a:latin typeface="Arial" panose="020B0604020202020204" pitchFamily="34" charset="0"/>
                <a:cs typeface="Arial" panose="020B0604020202020204" pitchFamily="34" charset="0"/>
              </a:rPr>
              <a:t>příslušnost je pojem širší </a:t>
            </a:r>
            <a:r>
              <a:rPr lang="cs-CZ" sz="1100" dirty="0" smtClean="0">
                <a:latin typeface="Arial" panose="020B0604020202020204" pitchFamily="34" charset="0"/>
                <a:cs typeface="Arial" panose="020B0604020202020204" pitchFamily="34" charset="0"/>
              </a:rPr>
              <a:t>než </a:t>
            </a:r>
            <a:r>
              <a:rPr lang="cs-CZ" sz="1100" dirty="0">
                <a:latin typeface="Arial" panose="020B0604020202020204" pitchFamily="34" charset="0"/>
                <a:cs typeface="Arial" panose="020B0604020202020204" pitchFamily="34" charset="0"/>
              </a:rPr>
              <a:t>pojem státní občanství, státní příslušnost se </a:t>
            </a:r>
            <a:r>
              <a:rPr lang="cs-CZ" sz="1100" dirty="0" smtClean="0">
                <a:latin typeface="Arial" panose="020B0604020202020204" pitchFamily="34" charset="0"/>
                <a:cs typeface="Arial" panose="020B0604020202020204" pitchFamily="34" charset="0"/>
              </a:rPr>
              <a:t>může </a:t>
            </a:r>
            <a:r>
              <a:rPr lang="cs-CZ" sz="1100" dirty="0">
                <a:latin typeface="Arial" panose="020B0604020202020204" pitchFamily="34" charset="0"/>
                <a:cs typeface="Arial" panose="020B0604020202020204" pitchFamily="34" charset="0"/>
              </a:rPr>
              <a:t>vázat i </a:t>
            </a:r>
            <a:r>
              <a:rPr lang="cs-CZ" sz="1100" dirty="0" smtClean="0">
                <a:latin typeface="Arial" panose="020B0604020202020204" pitchFamily="34" charset="0"/>
                <a:cs typeface="Arial" panose="020B0604020202020204" pitchFamily="34" charset="0"/>
              </a:rPr>
              <a:t>k právnickým </a:t>
            </a:r>
            <a:r>
              <a:rPr lang="cs-CZ" sz="1100" dirty="0">
                <a:latin typeface="Arial" panose="020B0604020202020204" pitchFamily="34" charset="0"/>
                <a:cs typeface="Arial" panose="020B0604020202020204" pitchFamily="34" charset="0"/>
              </a:rPr>
              <a:t>osobám (např. obchodní společnost), k lodím nebo k letadlům. Státní občanství </a:t>
            </a:r>
            <a:r>
              <a:rPr lang="cs-CZ" sz="1100" dirty="0" smtClean="0">
                <a:latin typeface="Arial" panose="020B0604020202020204" pitchFamily="34" charset="0"/>
                <a:cs typeface="Arial" panose="020B0604020202020204" pitchFamily="34" charset="0"/>
              </a:rPr>
              <a:t>může </a:t>
            </a:r>
            <a:r>
              <a:rPr lang="cs-CZ" sz="1100" dirty="0">
                <a:latin typeface="Arial" panose="020B0604020202020204" pitchFamily="34" charset="0"/>
                <a:cs typeface="Arial" panose="020B0604020202020204" pitchFamily="34" charset="0"/>
              </a:rPr>
              <a:t>mít ovšem pouze fyzická osoba</a:t>
            </a:r>
            <a:r>
              <a:rPr lang="cs-CZ" sz="1100" dirty="0" smtClean="0">
                <a:latin typeface="Arial" panose="020B0604020202020204" pitchFamily="34" charset="0"/>
                <a:cs typeface="Arial" panose="020B0604020202020204" pitchFamily="34" charset="0"/>
              </a:rPr>
              <a:t>.“</a:t>
            </a:r>
          </a:p>
          <a:p>
            <a:pPr>
              <a:lnSpc>
                <a:spcPct val="150000"/>
              </a:lnSpc>
            </a:pPr>
            <a:r>
              <a:rPr lang="cs-CZ" sz="1100" b="1" i="1" dirty="0" smtClean="0">
                <a:latin typeface="Arial" panose="020B0604020202020204" pitchFamily="34" charset="0"/>
                <a:cs typeface="Arial" panose="020B0604020202020204" pitchFamily="34" charset="0"/>
              </a:rPr>
              <a:t>3/ Cizinec</a:t>
            </a:r>
          </a:p>
          <a:p>
            <a:pPr marL="0" indent="0">
              <a:lnSpc>
                <a:spcPct val="150000"/>
              </a:lnSpc>
              <a:buNone/>
            </a:pPr>
            <a:r>
              <a:rPr lang="cs-CZ" sz="1100" dirty="0" smtClean="0">
                <a:latin typeface="Arial" panose="020B0604020202020204" pitchFamily="34" charset="0"/>
                <a:cs typeface="Arial" panose="020B0604020202020204" pitchFamily="34" charset="0"/>
              </a:rPr>
              <a:t>Cizinec </a:t>
            </a:r>
            <a:r>
              <a:rPr lang="cs-CZ" sz="1100" dirty="0">
                <a:latin typeface="Arial" panose="020B0604020202020204" pitchFamily="34" charset="0"/>
                <a:cs typeface="Arial" panose="020B0604020202020204" pitchFamily="34" charset="0"/>
              </a:rPr>
              <a:t>– je osoba, která nemá státní občanství toho státu, na </a:t>
            </a:r>
            <a:r>
              <a:rPr lang="cs-CZ" sz="1100" dirty="0" smtClean="0">
                <a:latin typeface="Arial" panose="020B0604020202020204" pitchFamily="34" charset="0"/>
                <a:cs typeface="Arial" panose="020B0604020202020204" pitchFamily="34" charset="0"/>
              </a:rPr>
              <a:t>jehož </a:t>
            </a:r>
            <a:r>
              <a:rPr lang="cs-CZ" sz="1100" dirty="0">
                <a:latin typeface="Arial" panose="020B0604020202020204" pitchFamily="34" charset="0"/>
                <a:cs typeface="Arial" panose="020B0604020202020204" pitchFamily="34" charset="0"/>
              </a:rPr>
              <a:t>území se nachází</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marL="0" indent="0">
              <a:buNone/>
            </a:pPr>
            <a:r>
              <a:rPr lang="cs-CZ" sz="1100" dirty="0">
                <a:latin typeface="Arial" panose="020B0604020202020204" pitchFamily="34" charset="0"/>
                <a:cs typeface="Arial" panose="020B0604020202020204" pitchFamily="34" charset="0"/>
              </a:rPr>
              <a:t>Platný vnitrostátní právní řád rozlišuje následující kategorie cizinců:</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cizinec, jemuž byl udělen azyl v ČR (azylant),</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cizinec žádající o udělení azylu v ČR (žadatel o azyl), azylant a žadatelé o azyl jsou definováni zákonem č. 325/1999Sb. o azylu</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osoba s povoleným trvalým pobytem v ČR, spadá pod zákon č. 326/1999 Sb. o pobytu cizinců na území ČR</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osoba s povoleným přechodným pobytem v </a:t>
            </a:r>
            <a:r>
              <a:rPr lang="cs-CZ" sz="1100" dirty="0" smtClean="0">
                <a:latin typeface="Arial" panose="020B0604020202020204" pitchFamily="34" charset="0"/>
                <a:cs typeface="Arial" panose="020B0604020202020204" pitchFamily="34" charset="0"/>
              </a:rPr>
              <a:t>ČR</a:t>
            </a:r>
          </a:p>
          <a:p>
            <a:pPr marL="0" indent="0">
              <a:buNone/>
            </a:pPr>
            <a:endParaRPr lang="cs-CZ" sz="1100" dirty="0">
              <a:latin typeface="Arial" panose="020B0604020202020204" pitchFamily="34" charset="0"/>
              <a:cs typeface="Arial" panose="020B0604020202020204" pitchFamily="34" charset="0"/>
            </a:endParaRPr>
          </a:p>
          <a:p>
            <a:pPr marL="0" indent="0">
              <a:buNone/>
            </a:pPr>
            <a:endParaRPr lang="cs-CZ" sz="1100" dirty="0" smtClean="0">
              <a:latin typeface="Arial" panose="020B0604020202020204" pitchFamily="34" charset="0"/>
              <a:cs typeface="Arial" panose="020B0604020202020204" pitchFamily="34" charset="0"/>
            </a:endParaRPr>
          </a:p>
        </p:txBody>
      </p:sp>
      <p:sp>
        <p:nvSpPr>
          <p:cNvPr id="4" name="Obdélník 3"/>
          <p:cNvSpPr/>
          <p:nvPr/>
        </p:nvSpPr>
        <p:spPr>
          <a:xfrm>
            <a:off x="587433" y="6440373"/>
            <a:ext cx="9770226" cy="230832"/>
          </a:xfrm>
          <a:prstGeom prst="rect">
            <a:avLst/>
          </a:prstGeom>
        </p:spPr>
        <p:txBody>
          <a:bodyPr wrap="square">
            <a:spAutoFit/>
          </a:bodyPr>
          <a:lstStyle/>
          <a:p>
            <a:r>
              <a:rPr lang="cs-CZ" sz="900" dirty="0" err="1" smtClean="0">
                <a:solidFill>
                  <a:schemeClr val="bg1">
                    <a:lumMod val="50000"/>
                  </a:schemeClr>
                </a:solidFill>
                <a:latin typeface="Arial" panose="020B0604020202020204" pitchFamily="34" charset="0"/>
                <a:cs typeface="Arial" panose="020B0604020202020204" pitchFamily="34" charset="0"/>
              </a:rPr>
              <a:t>Gronwaldtová</a:t>
            </a:r>
            <a:r>
              <a:rPr lang="cs-CZ" sz="900" dirty="0" smtClean="0">
                <a:solidFill>
                  <a:schemeClr val="bg1">
                    <a:lumMod val="50000"/>
                  </a:schemeClr>
                </a:solidFill>
                <a:latin typeface="Arial" panose="020B0604020202020204" pitchFamily="34" charset="0"/>
                <a:cs typeface="Arial" panose="020B0604020202020204" pitchFamily="34" charset="0"/>
              </a:rPr>
              <a:t> Wagnerová, P., Morávková, J. Statusové věci občanů. Praha: 2009, s. 178</a:t>
            </a:r>
            <a:endParaRPr lang="cs-CZ" sz="900" dirty="0">
              <a:solidFill>
                <a:schemeClr val="bg1">
                  <a:lumMod val="50000"/>
                </a:schemeClr>
              </a:solidFill>
            </a:endParaRPr>
          </a:p>
        </p:txBody>
      </p:sp>
    </p:spTree>
    <p:extLst>
      <p:ext uri="{BB962C8B-B14F-4D97-AF65-F5344CB8AC3E}">
        <p14:creationId xmlns:p14="http://schemas.microsoft.com/office/powerpoint/2010/main" val="385200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5523" y="135775"/>
            <a:ext cx="8596668" cy="737061"/>
          </a:xfrm>
        </p:spPr>
        <p:txBody>
          <a:bodyPr/>
          <a:lstStyle/>
          <a:p>
            <a:pPr algn="ctr"/>
            <a:r>
              <a:rPr lang="cs-CZ" dirty="0" smtClean="0"/>
              <a:t>POJMY </a:t>
            </a:r>
            <a:r>
              <a:rPr lang="cs-CZ" dirty="0"/>
              <a:t>SOUVISEJÍCÍ S </a:t>
            </a:r>
            <a:r>
              <a:rPr lang="cs-CZ" dirty="0" smtClean="0"/>
              <a:t>OBČANSTVÍM II.</a:t>
            </a:r>
            <a:endParaRPr lang="cs-CZ" dirty="0"/>
          </a:p>
        </p:txBody>
      </p:sp>
      <p:sp>
        <p:nvSpPr>
          <p:cNvPr id="3" name="Zástupný symbol pro obsah 2"/>
          <p:cNvSpPr>
            <a:spLocks noGrp="1"/>
          </p:cNvSpPr>
          <p:nvPr>
            <p:ph idx="1"/>
          </p:nvPr>
        </p:nvSpPr>
        <p:spPr>
          <a:xfrm>
            <a:off x="263239" y="1047403"/>
            <a:ext cx="8596668" cy="3880773"/>
          </a:xfrm>
        </p:spPr>
        <p:txBody>
          <a:bodyPr>
            <a:normAutofit fontScale="25000" lnSpcReduction="20000"/>
          </a:bodyPr>
          <a:lstStyle/>
          <a:p>
            <a:pPr lvl="0">
              <a:buClr>
                <a:srgbClr val="90C226"/>
              </a:buClr>
            </a:pPr>
            <a:r>
              <a:rPr lang="cs-CZ" sz="4400" b="1" i="1" dirty="0" smtClean="0">
                <a:solidFill>
                  <a:prstClr val="black">
                    <a:lumMod val="75000"/>
                    <a:lumOff val="25000"/>
                  </a:prstClr>
                </a:solidFill>
                <a:latin typeface="Arial" panose="020B0604020202020204" pitchFamily="34" charset="0"/>
                <a:cs typeface="Arial" panose="020B0604020202020204" pitchFamily="34" charset="0"/>
              </a:rPr>
              <a:t>4/ Osoba </a:t>
            </a:r>
            <a:r>
              <a:rPr lang="cs-CZ" sz="4400" b="1" i="1" dirty="0">
                <a:solidFill>
                  <a:prstClr val="black">
                    <a:lumMod val="75000"/>
                    <a:lumOff val="25000"/>
                  </a:prstClr>
                </a:solidFill>
                <a:latin typeface="Arial" panose="020B0604020202020204" pitchFamily="34" charset="0"/>
                <a:cs typeface="Arial" panose="020B0604020202020204" pitchFamily="34" charset="0"/>
              </a:rPr>
              <a:t>bez státního </a:t>
            </a:r>
            <a:r>
              <a:rPr lang="cs-CZ" sz="4400" b="1" i="1" dirty="0" smtClean="0">
                <a:solidFill>
                  <a:prstClr val="black">
                    <a:lumMod val="75000"/>
                    <a:lumOff val="25000"/>
                  </a:prstClr>
                </a:solidFill>
                <a:latin typeface="Arial" panose="020B0604020202020204" pitchFamily="34" charset="0"/>
                <a:cs typeface="Arial" panose="020B0604020202020204" pitchFamily="34" charset="0"/>
              </a:rPr>
              <a:t>občanství (bezdomovec, </a:t>
            </a:r>
            <a:r>
              <a:rPr lang="cs-CZ" sz="4400" b="1" i="1" dirty="0" err="1" smtClean="0">
                <a:solidFill>
                  <a:prstClr val="black">
                    <a:lumMod val="75000"/>
                    <a:lumOff val="25000"/>
                  </a:prstClr>
                </a:solidFill>
                <a:latin typeface="Arial" panose="020B0604020202020204" pitchFamily="34" charset="0"/>
                <a:cs typeface="Arial" panose="020B0604020202020204" pitchFamily="34" charset="0"/>
              </a:rPr>
              <a:t>apatrida</a:t>
            </a:r>
            <a:r>
              <a:rPr lang="cs-CZ" sz="4400" b="1" i="1" dirty="0" smtClean="0">
                <a:solidFill>
                  <a:prstClr val="black">
                    <a:lumMod val="75000"/>
                    <a:lumOff val="25000"/>
                  </a:prstClr>
                </a:solidFill>
                <a:latin typeface="Arial" panose="020B0604020202020204" pitchFamily="34" charset="0"/>
                <a:cs typeface="Arial" panose="020B0604020202020204" pitchFamily="34" charset="0"/>
              </a:rPr>
              <a:t>)</a:t>
            </a:r>
            <a:endParaRPr lang="cs-CZ" sz="4400" b="1" i="1" dirty="0">
              <a:solidFill>
                <a:prstClr val="black">
                  <a:lumMod val="75000"/>
                  <a:lumOff val="25000"/>
                </a:prstClr>
              </a:solidFill>
              <a:latin typeface="Arial" panose="020B0604020202020204" pitchFamily="34" charset="0"/>
              <a:cs typeface="Arial" panose="020B0604020202020204" pitchFamily="34" charset="0"/>
            </a:endParaRPr>
          </a:p>
          <a:p>
            <a:pPr lvl="0">
              <a:lnSpc>
                <a:spcPct val="150000"/>
              </a:lnSpc>
              <a:spcBef>
                <a:spcPts val="600"/>
              </a:spcBef>
              <a:buClr>
                <a:srgbClr val="90C226"/>
              </a:buClr>
              <a:buFont typeface="Arial" panose="020B0604020202020204" pitchFamily="34" charset="0"/>
              <a:buChar char="•"/>
            </a:pPr>
            <a:r>
              <a:rPr lang="cs-CZ" sz="4400" dirty="0" smtClean="0">
                <a:solidFill>
                  <a:prstClr val="black">
                    <a:lumMod val="75000"/>
                    <a:lumOff val="25000"/>
                  </a:prstClr>
                </a:solidFill>
                <a:latin typeface="Arial" panose="020B0604020202020204" pitchFamily="34" charset="0"/>
                <a:cs typeface="Arial" panose="020B0604020202020204" pitchFamily="34" charset="0"/>
              </a:rPr>
              <a:t>Osoba </a:t>
            </a:r>
            <a:r>
              <a:rPr lang="cs-CZ" sz="4400" dirty="0">
                <a:solidFill>
                  <a:prstClr val="black">
                    <a:lumMod val="75000"/>
                    <a:lumOff val="25000"/>
                  </a:prstClr>
                </a:solidFill>
                <a:latin typeface="Arial" panose="020B0604020202020204" pitchFamily="34" charset="0"/>
                <a:cs typeface="Arial" panose="020B0604020202020204" pitchFamily="34" charset="0"/>
              </a:rPr>
              <a:t>bez státního občanství je bezdomovec. Osobou, která „nemá občanství žádného státu, tedy bezdomovcem, se může člověk stát i narozením. Státy se tomuto jevu snaží zabránit uzavíráním mezinárodních smluv, jak vícestranných tak bilaterálních (dvoustranných). Státní občanství pro nás znamená nejen to, </a:t>
            </a:r>
            <a:r>
              <a:rPr lang="cs-CZ" sz="4400" dirty="0" smtClean="0">
                <a:solidFill>
                  <a:prstClr val="black">
                    <a:lumMod val="75000"/>
                    <a:lumOff val="25000"/>
                  </a:prstClr>
                </a:solidFill>
                <a:latin typeface="Arial" panose="020B0604020202020204" pitchFamily="34" charset="0"/>
                <a:cs typeface="Arial" panose="020B0604020202020204" pitchFamily="34" charset="0"/>
              </a:rPr>
              <a:t>že </a:t>
            </a:r>
            <a:r>
              <a:rPr lang="cs-CZ" sz="4400" dirty="0">
                <a:solidFill>
                  <a:prstClr val="black">
                    <a:lumMod val="75000"/>
                    <a:lumOff val="25000"/>
                  </a:prstClr>
                </a:solidFill>
                <a:latin typeface="Arial" panose="020B0604020202020204" pitchFamily="34" charset="0"/>
                <a:cs typeface="Arial" panose="020B0604020202020204" pitchFamily="34" charset="0"/>
              </a:rPr>
              <a:t>někam patříme, ale získáváme s ním i určité práva a povinnosti. Osoby bez státního občanství o tyto výsady </a:t>
            </a:r>
            <a:r>
              <a:rPr lang="cs-CZ" sz="4400" dirty="0" smtClean="0">
                <a:solidFill>
                  <a:prstClr val="black">
                    <a:lumMod val="75000"/>
                    <a:lumOff val="25000"/>
                  </a:prstClr>
                </a:solidFill>
                <a:latin typeface="Arial" panose="020B0604020202020204" pitchFamily="34" charset="0"/>
                <a:cs typeface="Arial" panose="020B0604020202020204" pitchFamily="34" charset="0"/>
              </a:rPr>
              <a:t>přichází. </a:t>
            </a:r>
            <a:r>
              <a:rPr lang="cs-CZ" sz="4400" dirty="0">
                <a:solidFill>
                  <a:prstClr val="black">
                    <a:lumMod val="75000"/>
                    <a:lumOff val="25000"/>
                  </a:prstClr>
                </a:solidFill>
                <a:latin typeface="Arial" panose="020B0604020202020204" pitchFamily="34" charset="0"/>
                <a:cs typeface="Arial" panose="020B0604020202020204" pitchFamily="34" charset="0"/>
              </a:rPr>
              <a:t>Bezdomovcem se </a:t>
            </a:r>
            <a:r>
              <a:rPr lang="cs-CZ" sz="4400" dirty="0" smtClean="0">
                <a:solidFill>
                  <a:prstClr val="black">
                    <a:lumMod val="75000"/>
                    <a:lumOff val="25000"/>
                  </a:prstClr>
                </a:solidFill>
                <a:latin typeface="Arial" panose="020B0604020202020204" pitchFamily="34" charset="0"/>
                <a:cs typeface="Arial" panose="020B0604020202020204" pitchFamily="34" charset="0"/>
              </a:rPr>
              <a:t>může </a:t>
            </a:r>
            <a:r>
              <a:rPr lang="cs-CZ" sz="4400" dirty="0">
                <a:solidFill>
                  <a:prstClr val="black">
                    <a:lumMod val="75000"/>
                    <a:lumOff val="25000"/>
                  </a:prstClr>
                </a:solidFill>
                <a:latin typeface="Arial" panose="020B0604020202020204" pitchFamily="34" charset="0"/>
                <a:cs typeface="Arial" panose="020B0604020202020204" pitchFamily="34" charset="0"/>
              </a:rPr>
              <a:t>stát i osoba, která nabyla státní občanství narozením, ale později je ztratila, </a:t>
            </a:r>
            <a:r>
              <a:rPr lang="cs-CZ" sz="4400" dirty="0" smtClean="0">
                <a:solidFill>
                  <a:prstClr val="black">
                    <a:lumMod val="75000"/>
                    <a:lumOff val="25000"/>
                  </a:prstClr>
                </a:solidFill>
                <a:latin typeface="Arial" panose="020B0604020202020204" pitchFamily="34" charset="0"/>
                <a:cs typeface="Arial" panose="020B0604020202020204" pitchFamily="34" charset="0"/>
              </a:rPr>
              <a:t>aniž </a:t>
            </a:r>
            <a:r>
              <a:rPr lang="cs-CZ" sz="4400" dirty="0">
                <a:solidFill>
                  <a:prstClr val="black">
                    <a:lumMod val="75000"/>
                    <a:lumOff val="25000"/>
                  </a:prstClr>
                </a:solidFill>
                <a:latin typeface="Arial" panose="020B0604020202020204" pitchFamily="34" charset="0"/>
                <a:cs typeface="Arial" panose="020B0604020202020204" pitchFamily="34" charset="0"/>
              </a:rPr>
              <a:t>současně měla nebo získala občanství </a:t>
            </a:r>
            <a:r>
              <a:rPr lang="cs-CZ" sz="4400" dirty="0" smtClean="0">
                <a:solidFill>
                  <a:prstClr val="black">
                    <a:lumMod val="75000"/>
                    <a:lumOff val="25000"/>
                  </a:prstClr>
                </a:solidFill>
                <a:latin typeface="Arial" panose="020B0604020202020204" pitchFamily="34" charset="0"/>
                <a:cs typeface="Arial" panose="020B0604020202020204" pitchFamily="34" charset="0"/>
              </a:rPr>
              <a:t>jinde.</a:t>
            </a:r>
          </a:p>
          <a:p>
            <a:pPr>
              <a:lnSpc>
                <a:spcPct val="150000"/>
              </a:lnSpc>
              <a:spcBef>
                <a:spcPts val="600"/>
              </a:spcBef>
            </a:pPr>
            <a:r>
              <a:rPr lang="cs-CZ" sz="4400" b="1" dirty="0">
                <a:latin typeface="Arial" panose="020B0604020202020204" pitchFamily="34" charset="0"/>
                <a:cs typeface="Arial" panose="020B0604020202020204" pitchFamily="34" charset="0"/>
              </a:rPr>
              <a:t> </a:t>
            </a:r>
            <a:r>
              <a:rPr lang="cs-CZ" sz="4400" b="1" dirty="0" smtClean="0">
                <a:latin typeface="Arial" panose="020B0604020202020204" pitchFamily="34" charset="0"/>
                <a:cs typeface="Arial" panose="020B0604020202020204" pitchFamily="34" charset="0"/>
              </a:rPr>
              <a:t>5/ </a:t>
            </a:r>
            <a:r>
              <a:rPr lang="cs-CZ" sz="4400" b="1" i="1" dirty="0" smtClean="0">
                <a:latin typeface="Arial" panose="020B0604020202020204" pitchFamily="34" charset="0"/>
                <a:cs typeface="Arial" panose="020B0604020202020204" pitchFamily="34" charset="0"/>
              </a:rPr>
              <a:t>Azyl</a:t>
            </a:r>
          </a:p>
          <a:p>
            <a:pPr>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je</a:t>
            </a:r>
            <a:r>
              <a:rPr lang="cs-CZ" sz="4400" dirty="0">
                <a:latin typeface="Arial" panose="020B0604020202020204" pitchFamily="34" charset="0"/>
                <a:cs typeface="Arial" panose="020B0604020202020204" pitchFamily="34" charset="0"/>
              </a:rPr>
              <a:t> právní ochrana uprchlého cizince, který ve státě, jehož je státním občanem nebo kde bydlel (pokud jde o osobu bez </a:t>
            </a:r>
            <a:r>
              <a:rPr lang="cs-CZ" sz="4400" dirty="0" smtClean="0">
                <a:latin typeface="Arial" panose="020B0604020202020204" pitchFamily="34" charset="0"/>
                <a:cs typeface="Arial" panose="020B0604020202020204" pitchFamily="34" charset="0"/>
              </a:rPr>
              <a:t>státního občanství</a:t>
            </a:r>
            <a:r>
              <a:rPr lang="cs-CZ" sz="4400" dirty="0">
                <a:latin typeface="Arial" panose="020B0604020202020204" pitchFamily="34" charset="0"/>
                <a:cs typeface="Arial" panose="020B0604020202020204" pitchFamily="34" charset="0"/>
              </a:rPr>
              <a:t>), má opodstatněné obavy z pronásledování, z rasových, náboženských nebo národnostních důvodů, z důvodů sexuální orientace či zdravotního stavu, kvůli zastávání určitých politických názorů či hlásání těchto názorů, přičemž tyto postoje jsou hodnoceny jako </a:t>
            </a:r>
            <a:r>
              <a:rPr lang="cs-CZ" sz="4400" dirty="0" smtClean="0">
                <a:latin typeface="Arial" panose="020B0604020202020204" pitchFamily="34" charset="0"/>
                <a:cs typeface="Arial" panose="020B0604020202020204" pitchFamily="34" charset="0"/>
              </a:rPr>
              <a:t>legitimní </a:t>
            </a:r>
          </a:p>
          <a:p>
            <a:pPr>
              <a:lnSpc>
                <a:spcPct val="15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obává </a:t>
            </a:r>
            <a:r>
              <a:rPr lang="cs-CZ" sz="4400" dirty="0">
                <a:latin typeface="Arial" panose="020B0604020202020204" pitchFamily="34" charset="0"/>
                <a:cs typeface="Arial" panose="020B0604020202020204" pitchFamily="34" charset="0"/>
              </a:rPr>
              <a:t>se výkonu soudně či jinak uloženého trestu, jenž je hodnocen jako nepřiměřeně přísný, exemplární trest či jako trest nehumánní (např. z pohledu mnoha států trest smrti), nebo možnosti, že takový trest bude uložen, a vzhledem k těmto obavám se nechce nebo nemůže vrátit zpět do svého domovského státu. </a:t>
            </a:r>
            <a:endParaRPr lang="cs-CZ" sz="4400" dirty="0" smtClean="0">
              <a:latin typeface="Arial" panose="020B0604020202020204" pitchFamily="34" charset="0"/>
              <a:cs typeface="Arial" panose="020B0604020202020204" pitchFamily="34" charset="0"/>
            </a:endParaRPr>
          </a:p>
          <a:p>
            <a:endParaRPr lang="cs-CZ" sz="1200" dirty="0">
              <a:latin typeface="Arial" panose="020B0604020202020204" pitchFamily="34" charset="0"/>
              <a:cs typeface="Arial" panose="020B0604020202020204" pitchFamily="34" charset="0"/>
            </a:endParaRPr>
          </a:p>
        </p:txBody>
      </p:sp>
      <p:sp>
        <p:nvSpPr>
          <p:cNvPr id="4" name="Obdélník 3"/>
          <p:cNvSpPr/>
          <p:nvPr/>
        </p:nvSpPr>
        <p:spPr>
          <a:xfrm>
            <a:off x="529244" y="6425028"/>
            <a:ext cx="11133512" cy="369332"/>
          </a:xfrm>
          <a:prstGeom prst="rect">
            <a:avLst/>
          </a:prstGeom>
        </p:spPr>
        <p:txBody>
          <a:bodyPr wrap="square">
            <a:spAutoFit/>
          </a:bodyPr>
          <a:lstStyle/>
          <a:p>
            <a:pPr lvl="0">
              <a:buClr>
                <a:srgbClr val="90C226"/>
              </a:buClr>
            </a:pPr>
            <a:r>
              <a:rPr lang="cs-CZ" sz="900" dirty="0">
                <a:solidFill>
                  <a:schemeClr val="bg1">
                    <a:lumMod val="50000"/>
                  </a:schemeClr>
                </a:solidFill>
                <a:latin typeface="Arial" panose="020B0604020202020204" pitchFamily="34" charset="0"/>
                <a:cs typeface="Arial" panose="020B0604020202020204" pitchFamily="34" charset="0"/>
              </a:rPr>
              <a:t>Černý, J., Valášek, M. České státní občanství</a:t>
            </a:r>
            <a:r>
              <a:rPr lang="cs-CZ" sz="900" dirty="0" smtClean="0">
                <a:solidFill>
                  <a:schemeClr val="bg1">
                    <a:lumMod val="50000"/>
                  </a:schemeClr>
                </a:solidFill>
                <a:latin typeface="Arial" panose="020B0604020202020204" pitchFamily="34" charset="0"/>
                <a:cs typeface="Arial" panose="020B0604020202020204" pitchFamily="34" charset="0"/>
              </a:rPr>
              <a:t>.. Praha,1996</a:t>
            </a:r>
            <a:r>
              <a:rPr lang="cs-CZ" sz="900" dirty="0">
                <a:solidFill>
                  <a:schemeClr val="bg1">
                    <a:lumMod val="50000"/>
                  </a:schemeClr>
                </a:solidFill>
                <a:latin typeface="Arial" panose="020B0604020202020204" pitchFamily="34" charset="0"/>
                <a:cs typeface="Arial" panose="020B0604020202020204" pitchFamily="34" charset="0"/>
              </a:rPr>
              <a:t>, s. 31</a:t>
            </a:r>
            <a:r>
              <a:rPr lang="cs-CZ" sz="900" dirty="0" smtClean="0">
                <a:solidFill>
                  <a:schemeClr val="bg1">
                    <a:lumMod val="50000"/>
                  </a:schemeClr>
                </a:solidFill>
                <a:latin typeface="Arial" panose="020B0604020202020204" pitchFamily="34" charset="0"/>
                <a:cs typeface="Arial" panose="020B0604020202020204" pitchFamily="34" charset="0"/>
              </a:rPr>
              <a:t>.</a:t>
            </a:r>
          </a:p>
          <a:p>
            <a:pPr lvl="0">
              <a:buClr>
                <a:srgbClr val="90C226"/>
              </a:buClr>
            </a:pPr>
            <a:r>
              <a:rPr lang="cs-CZ" sz="900" dirty="0" smtClean="0">
                <a:solidFill>
                  <a:schemeClr val="bg1">
                    <a:lumMod val="50000"/>
                  </a:schemeClr>
                </a:solidFill>
                <a:latin typeface="Arial" panose="020B0604020202020204" pitchFamily="34" charset="0"/>
                <a:cs typeface="Arial" panose="020B0604020202020204" pitchFamily="34" charset="0"/>
              </a:rPr>
              <a:t>cs.wikipedia.org/wiki/Azyl</a:t>
            </a:r>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28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75977"/>
            <a:ext cx="8596668" cy="620684"/>
          </a:xfrm>
        </p:spPr>
        <p:txBody>
          <a:bodyPr>
            <a:noAutofit/>
          </a:bodyPr>
          <a:lstStyle/>
          <a:p>
            <a:r>
              <a:rPr lang="cs-CZ" dirty="0" smtClean="0"/>
              <a:t>PRÁVNÍ ÚPRAVA OBČANSTVÍ ČR</a:t>
            </a:r>
            <a:endParaRPr lang="cs-CZ" dirty="0"/>
          </a:p>
        </p:txBody>
      </p:sp>
      <p:sp>
        <p:nvSpPr>
          <p:cNvPr id="3" name="Zástupný symbol pro obsah 2"/>
          <p:cNvSpPr>
            <a:spLocks noGrp="1"/>
          </p:cNvSpPr>
          <p:nvPr>
            <p:ph idx="1"/>
          </p:nvPr>
        </p:nvSpPr>
        <p:spPr>
          <a:xfrm>
            <a:off x="311575" y="1104873"/>
            <a:ext cx="8596668" cy="3880773"/>
          </a:xfrm>
        </p:spPr>
        <p:txBody>
          <a:bodyPr/>
          <a:lstStyle/>
          <a:p>
            <a:pPr marL="0" lvl="0" indent="0">
              <a:buClr>
                <a:srgbClr val="90C226"/>
              </a:buClr>
              <a:buNone/>
            </a:pPr>
            <a:r>
              <a:rPr lang="cs-CZ" sz="1100" b="1" i="1" u="sng" dirty="0">
                <a:solidFill>
                  <a:srgbClr val="92D050"/>
                </a:solidFill>
                <a:latin typeface="Arial" panose="020B0604020202020204" pitchFamily="34" charset="0"/>
                <a:cs typeface="Arial" panose="020B0604020202020204" pitchFamily="34" charset="0"/>
              </a:rPr>
              <a:t>zákon č. 186/2013 Sb., o státním občanství České republiky (účinnost od 2014)</a:t>
            </a:r>
            <a:endParaRPr lang="cs-CZ" sz="1100" b="1" u="sng" dirty="0">
              <a:solidFill>
                <a:srgbClr val="92D050"/>
              </a:solidFill>
              <a:latin typeface="Arial" panose="020B0604020202020204" pitchFamily="34" charset="0"/>
              <a:cs typeface="Arial" panose="020B0604020202020204" pitchFamily="34" charset="0"/>
            </a:endParaRPr>
          </a:p>
          <a:p>
            <a:pPr lvl="0">
              <a:buClr>
                <a:srgbClr val="90C226"/>
              </a:buClr>
            </a:pPr>
            <a:r>
              <a:rPr lang="cs-CZ" sz="1100" i="1" dirty="0">
                <a:solidFill>
                  <a:prstClr val="black">
                    <a:lumMod val="75000"/>
                    <a:lumOff val="25000"/>
                  </a:prstClr>
                </a:solidFill>
                <a:latin typeface="Arial" panose="020B0604020202020204" pitchFamily="34" charset="0"/>
                <a:cs typeface="Arial" panose="020B0604020202020204" pitchFamily="34" charset="0"/>
              </a:rPr>
              <a:t>plně opouští princip jediného státního občanství a přiklání se k možnosti existence dvojího (vícerého) st. občanství</a:t>
            </a:r>
            <a:endParaRPr lang="cs-CZ" sz="1100" dirty="0">
              <a:solidFill>
                <a:prstClr val="black">
                  <a:lumMod val="75000"/>
                  <a:lumOff val="25000"/>
                </a:prstClr>
              </a:solidFill>
              <a:latin typeface="Arial" panose="020B0604020202020204" pitchFamily="34" charset="0"/>
              <a:cs typeface="Arial" panose="020B0604020202020204" pitchFamily="34" charset="0"/>
            </a:endParaRPr>
          </a:p>
          <a:p>
            <a:pPr lvl="0">
              <a:buClr>
                <a:srgbClr val="90C226"/>
              </a:buClr>
            </a:pPr>
            <a:r>
              <a:rPr lang="cs-CZ" sz="1100" b="1" dirty="0">
                <a:solidFill>
                  <a:prstClr val="black">
                    <a:lumMod val="75000"/>
                    <a:lumOff val="25000"/>
                  </a:prstClr>
                </a:solidFill>
                <a:latin typeface="Arial" panose="020B0604020202020204" pitchFamily="34" charset="0"/>
                <a:cs typeface="Arial" panose="020B0604020202020204" pitchFamily="34" charset="0"/>
              </a:rPr>
              <a:t>zrušuje zákon č. 40/1993 Sb., o nabývání a pozbývání státního občanství ČR a zákon č. 193/1999 Sb., o státním občanství některých bývalých československých státních občanů</a:t>
            </a:r>
            <a:endParaRPr lang="cs-CZ" sz="1100" dirty="0">
              <a:solidFill>
                <a:prstClr val="black">
                  <a:lumMod val="75000"/>
                  <a:lumOff val="25000"/>
                </a:prstClr>
              </a:solidFill>
              <a:latin typeface="Arial" panose="020B0604020202020204" pitchFamily="34" charset="0"/>
              <a:cs typeface="Arial" panose="020B0604020202020204" pitchFamily="34" charset="0"/>
            </a:endParaRPr>
          </a:p>
          <a:p>
            <a:pPr lvl="0">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upravuje způsoby nabývání a pozbývání státního občanství ČR, prokazování a zjišťování státního občanství ČR, vydávání osvědčení o státním občanství ČR, vedení evidence FO, </a:t>
            </a:r>
            <a:r>
              <a:rPr lang="cs-CZ" sz="1100" dirty="0" err="1">
                <a:solidFill>
                  <a:prstClr val="black">
                    <a:lumMod val="75000"/>
                    <a:lumOff val="25000"/>
                  </a:prstClr>
                </a:solidFill>
                <a:latin typeface="Arial" panose="020B0604020202020204" pitchFamily="34" charset="0"/>
                <a:cs typeface="Arial" panose="020B0604020202020204" pitchFamily="34" charset="0"/>
              </a:rPr>
              <a:t>kt</a:t>
            </a:r>
            <a:r>
              <a:rPr lang="cs-CZ" sz="1100" dirty="0">
                <a:solidFill>
                  <a:prstClr val="black">
                    <a:lumMod val="75000"/>
                    <a:lumOff val="25000"/>
                  </a:prstClr>
                </a:solidFill>
                <a:latin typeface="Arial" panose="020B0604020202020204" pitchFamily="34" charset="0"/>
                <a:cs typeface="Arial" panose="020B0604020202020204" pitchFamily="34" charset="0"/>
              </a:rPr>
              <a:t>. nabyly nebo pozbyly státní občanství ČR, a přestupky na úseku státního občanství</a:t>
            </a:r>
          </a:p>
          <a:p>
            <a:pPr lvl="0">
              <a:buClr>
                <a:srgbClr val="90C226"/>
              </a:buClr>
            </a:pPr>
            <a:r>
              <a:rPr lang="cs-CZ" sz="1100" dirty="0">
                <a:solidFill>
                  <a:prstClr val="black">
                    <a:lumMod val="75000"/>
                    <a:lumOff val="25000"/>
                  </a:prstClr>
                </a:solidFill>
                <a:latin typeface="Arial" panose="020B0604020202020204" pitchFamily="34" charset="0"/>
                <a:cs typeface="Arial" panose="020B0604020202020204" pitchFamily="34" charset="0"/>
              </a:rPr>
              <a:t>Připuštěno vícero občanství (i když se nevyvážu z předchozího státoobčanského svazku) – plné opuštění principu jediného státního občanství</a:t>
            </a:r>
          </a:p>
          <a:p>
            <a:pPr marL="0" indent="0">
              <a:buNone/>
            </a:pPr>
            <a:endParaRPr lang="cs-CZ" dirty="0"/>
          </a:p>
        </p:txBody>
      </p:sp>
      <p:sp>
        <p:nvSpPr>
          <p:cNvPr id="4" name="Obdélník 3"/>
          <p:cNvSpPr/>
          <p:nvPr/>
        </p:nvSpPr>
        <p:spPr>
          <a:xfrm>
            <a:off x="412865" y="6402862"/>
            <a:ext cx="7326284" cy="230832"/>
          </a:xfrm>
          <a:prstGeom prst="rect">
            <a:avLst/>
          </a:prstGeom>
        </p:spPr>
        <p:txBody>
          <a:bodyPr wrap="square">
            <a:spAutoFit/>
          </a:bodyPr>
          <a:lstStyle/>
          <a:p>
            <a:r>
              <a:rPr lang="cs-CZ" sz="900" i="1" dirty="0">
                <a:solidFill>
                  <a:schemeClr val="bg1">
                    <a:lumMod val="50000"/>
                  </a:schemeClr>
                </a:solidFill>
                <a:latin typeface="Arial" panose="020B0604020202020204" pitchFamily="34" charset="0"/>
                <a:cs typeface="Arial" panose="020B0604020202020204" pitchFamily="34" charset="0"/>
              </a:rPr>
              <a:t>zákon č. 186/2013 Sb., o státním občanství České republiky </a:t>
            </a:r>
            <a:endParaRPr lang="cs-CZ" sz="900" dirty="0">
              <a:solidFill>
                <a:schemeClr val="bg1">
                  <a:lumMod val="50000"/>
                </a:schemeClr>
              </a:solidFill>
            </a:endParaRPr>
          </a:p>
        </p:txBody>
      </p:sp>
    </p:spTree>
    <p:extLst>
      <p:ext uri="{BB962C8B-B14F-4D97-AF65-F5344CB8AC3E}">
        <p14:creationId xmlns:p14="http://schemas.microsoft.com/office/powerpoint/2010/main" val="118412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438080" y="104012"/>
            <a:ext cx="10058400" cy="1140102"/>
          </a:xfrm>
        </p:spPr>
        <p:txBody>
          <a:bodyPr>
            <a:normAutofit/>
          </a:bodyPr>
          <a:lstStyle/>
          <a:p>
            <a:pPr algn="ctr"/>
            <a:r>
              <a:rPr lang="cs-CZ" cap="none" dirty="0" smtClean="0">
                <a:cs typeface="Arial" panose="020B0604020202020204" pitchFamily="34" charset="0"/>
              </a:rPr>
              <a:t>TRVALÝ POBYT PRO CIZINCE V ČR</a:t>
            </a:r>
            <a:endParaRPr lang="cs-CZ" cap="none" dirty="0">
              <a:cs typeface="Arial" panose="020B0604020202020204" pitchFamily="34" charset="0"/>
            </a:endParaRPr>
          </a:p>
        </p:txBody>
      </p:sp>
      <p:sp>
        <p:nvSpPr>
          <p:cNvPr id="7" name="Zástupný symbol pro text 6">
            <a:extLst>
              <a:ext uri="{FF2B5EF4-FFF2-40B4-BE49-F238E27FC236}">
                <a16:creationId xmlns:a16="http://schemas.microsoft.com/office/drawing/2014/main" id="{A9ABC09A-B141-4D1D-B520-342CFF139281}"/>
              </a:ext>
            </a:extLst>
          </p:cNvPr>
          <p:cNvSpPr>
            <a:spLocks noGrp="1"/>
          </p:cNvSpPr>
          <p:nvPr>
            <p:ph type="body" idx="1"/>
          </p:nvPr>
        </p:nvSpPr>
        <p:spPr>
          <a:xfrm>
            <a:off x="377657" y="3758585"/>
            <a:ext cx="4754880" cy="561589"/>
          </a:xfrm>
        </p:spPr>
        <p:txBody>
          <a:bodyPr>
            <a:normAutofit/>
          </a:bodyPr>
          <a:lstStyle/>
          <a:p>
            <a:pPr algn="ctr"/>
            <a:r>
              <a:rPr lang="cs-CZ" sz="2000" dirty="0" smtClean="0">
                <a:latin typeface="+mj-lt"/>
                <a:cs typeface="Arial" panose="020B0604020202020204" pitchFamily="34" charset="0"/>
              </a:rPr>
              <a:t>OBČANÉ EU</a:t>
            </a:r>
            <a:endParaRPr lang="cs-CZ" sz="2000" dirty="0">
              <a:latin typeface="+mj-lt"/>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sz="half" idx="2"/>
          </p:nvPr>
        </p:nvSpPr>
        <p:spPr>
          <a:xfrm>
            <a:off x="349679" y="4237112"/>
            <a:ext cx="4810835" cy="1653456"/>
          </a:xfrm>
        </p:spPr>
        <p:txBody>
          <a:bodyPr>
            <a:normAutofit lnSpcReduction="10000"/>
          </a:bodyPr>
          <a:lstStyle/>
          <a:p>
            <a:pPr algn="just">
              <a:lnSpc>
                <a:spcPct val="150000"/>
              </a:lnSpc>
              <a:spcBef>
                <a:spcPts val="600"/>
              </a:spcBef>
            </a:pPr>
            <a:r>
              <a:rPr lang="cs-CZ" sz="1100" dirty="0">
                <a:latin typeface="Arial" panose="020B0604020202020204" pitchFamily="34" charset="0"/>
                <a:cs typeface="Arial" panose="020B0604020202020204" pitchFamily="34" charset="0"/>
              </a:rPr>
              <a:t>5 let nepřetržitého pobytu na území ČR</a:t>
            </a:r>
          </a:p>
          <a:p>
            <a:pPr marL="0" indent="0" algn="just">
              <a:lnSpc>
                <a:spcPct val="150000"/>
              </a:lnSpc>
              <a:spcBef>
                <a:spcPts val="600"/>
              </a:spcBef>
              <a:buNone/>
            </a:pPr>
            <a:r>
              <a:rPr lang="cs-CZ" sz="1100" dirty="0" smtClean="0">
                <a:latin typeface="Arial" panose="020B0604020202020204" pitchFamily="34" charset="0"/>
                <a:cs typeface="Arial" panose="020B0604020202020204" pitchFamily="34" charset="0"/>
              </a:rPr>
              <a:t>Nebo</a:t>
            </a:r>
            <a:endParaRPr lang="cs-CZ" sz="1100" dirty="0">
              <a:latin typeface="Arial" panose="020B0604020202020204" pitchFamily="34" charset="0"/>
              <a:cs typeface="Arial" panose="020B0604020202020204" pitchFamily="34" charset="0"/>
            </a:endParaRPr>
          </a:p>
          <a:p>
            <a:pPr algn="just">
              <a:lnSpc>
                <a:spcPct val="150000"/>
              </a:lnSpc>
              <a:spcBef>
                <a:spcPts val="600"/>
              </a:spcBef>
            </a:pPr>
            <a:r>
              <a:rPr lang="cs-CZ" sz="1100" dirty="0">
                <a:latin typeface="Arial" panose="020B0604020202020204" pitchFamily="34" charset="0"/>
                <a:cs typeface="Arial" panose="020B0604020202020204" pitchFamily="34" charset="0"/>
              </a:rPr>
              <a:t>jste rodinným příslušníkem občana EU (sám jste občanem nějakého státu EU, avšak tato podmínka platí i pokud byste byl občan třetího státu), který již na území ČR trvalý pobyt má a stačí pouze dva roky nepřetržitého pobytu.</a:t>
            </a:r>
          </a:p>
          <a:p>
            <a:pPr algn="just"/>
            <a:endParaRPr lang="cs-CZ" sz="1100" dirty="0"/>
          </a:p>
        </p:txBody>
      </p:sp>
      <p:sp>
        <p:nvSpPr>
          <p:cNvPr id="9" name="Zástupný symbol pro text 8">
            <a:extLst>
              <a:ext uri="{FF2B5EF4-FFF2-40B4-BE49-F238E27FC236}">
                <a16:creationId xmlns:a16="http://schemas.microsoft.com/office/drawing/2014/main" id="{9F7AC5A1-E1A1-4C4A-907E-77EFEB781514}"/>
              </a:ext>
            </a:extLst>
          </p:cNvPr>
          <p:cNvSpPr>
            <a:spLocks noGrp="1"/>
          </p:cNvSpPr>
          <p:nvPr>
            <p:ph type="body" sz="quarter" idx="3"/>
          </p:nvPr>
        </p:nvSpPr>
        <p:spPr>
          <a:xfrm>
            <a:off x="5741600" y="3694414"/>
            <a:ext cx="4754880" cy="640080"/>
          </a:xfrm>
        </p:spPr>
        <p:txBody>
          <a:bodyPr>
            <a:normAutofit/>
          </a:bodyPr>
          <a:lstStyle/>
          <a:p>
            <a:pPr algn="ctr"/>
            <a:r>
              <a:rPr lang="cs-CZ" sz="2000" dirty="0" smtClean="0">
                <a:latin typeface="+mj-lt"/>
                <a:cs typeface="Arial" panose="020B0604020202020204" pitchFamily="34" charset="0"/>
              </a:rPr>
              <a:t>OBČANÉ TŘETÍCH ZEMÍ</a:t>
            </a:r>
            <a:endParaRPr lang="cs-CZ" sz="2000" dirty="0">
              <a:latin typeface="+mj-lt"/>
              <a:cs typeface="Arial" panose="020B0604020202020204" pitchFamily="34" charset="0"/>
            </a:endParaRPr>
          </a:p>
        </p:txBody>
      </p:sp>
      <p:sp>
        <p:nvSpPr>
          <p:cNvPr id="10" name="Zástupný symbol pro obsah 9">
            <a:extLst>
              <a:ext uri="{FF2B5EF4-FFF2-40B4-BE49-F238E27FC236}">
                <a16:creationId xmlns:a16="http://schemas.microsoft.com/office/drawing/2014/main" id="{AC9573DA-13F4-40B7-82F0-5B05863D6230}"/>
              </a:ext>
            </a:extLst>
          </p:cNvPr>
          <p:cNvSpPr>
            <a:spLocks noGrp="1"/>
          </p:cNvSpPr>
          <p:nvPr>
            <p:ph sz="quarter" idx="4"/>
          </p:nvPr>
        </p:nvSpPr>
        <p:spPr>
          <a:xfrm>
            <a:off x="5769577" y="4237112"/>
            <a:ext cx="4635082" cy="1691656"/>
          </a:xfrm>
        </p:spPr>
        <p:txBody>
          <a:bodyPr>
            <a:normAutofit/>
          </a:bodyPr>
          <a:lstStyle/>
          <a:p>
            <a:pPr>
              <a:lnSpc>
                <a:spcPct val="150000"/>
              </a:lnSpc>
              <a:spcBef>
                <a:spcPts val="600"/>
              </a:spcBef>
            </a:pPr>
            <a:r>
              <a:rPr lang="cs-CZ" sz="1100" dirty="0">
                <a:latin typeface="Arial" panose="020B0604020202020204" pitchFamily="34" charset="0"/>
                <a:cs typeface="Arial" panose="020B0604020202020204" pitchFamily="34" charset="0"/>
              </a:rPr>
              <a:t>Stejné podmínky jako občané EU, ALE navíc se dokládá: </a:t>
            </a:r>
          </a:p>
          <a:p>
            <a:pPr lvl="1">
              <a:lnSpc>
                <a:spcPct val="150000"/>
              </a:lnSpc>
              <a:spcBef>
                <a:spcPts val="600"/>
              </a:spcBef>
            </a:pPr>
            <a:r>
              <a:rPr lang="cs-CZ" sz="1100" dirty="0">
                <a:latin typeface="Arial" panose="020B0604020202020204" pitchFamily="34" charset="0"/>
                <a:cs typeface="Arial" panose="020B0604020202020204" pitchFamily="34" charset="0"/>
              </a:rPr>
              <a:t>doklad o zajištění prostředků k pobytu</a:t>
            </a:r>
          </a:p>
          <a:p>
            <a:pPr lvl="1">
              <a:lnSpc>
                <a:spcPct val="150000"/>
              </a:lnSpc>
              <a:spcBef>
                <a:spcPts val="600"/>
              </a:spcBef>
            </a:pPr>
            <a:r>
              <a:rPr lang="cs-CZ" sz="1100" dirty="0">
                <a:latin typeface="Arial" panose="020B0604020202020204" pitchFamily="34" charset="0"/>
                <a:cs typeface="Arial" panose="020B0604020202020204" pitchFamily="34" charset="0"/>
              </a:rPr>
              <a:t>doklad o zkoušce z českého jazyka (má dvě části – písemnou a ústní)</a:t>
            </a:r>
          </a:p>
          <a:p>
            <a:pPr lvl="1">
              <a:lnSpc>
                <a:spcPct val="150000"/>
              </a:lnSpc>
              <a:spcBef>
                <a:spcPts val="600"/>
              </a:spcBef>
            </a:pPr>
            <a:r>
              <a:rPr lang="cs-CZ" sz="1100" dirty="0">
                <a:latin typeface="Arial" panose="020B0604020202020204" pitchFamily="34" charset="0"/>
                <a:cs typeface="Arial" panose="020B0604020202020204" pitchFamily="34" charset="0"/>
              </a:rPr>
              <a:t>výpis z evidence Rejstříku trestů</a:t>
            </a:r>
          </a:p>
          <a:p>
            <a:pPr marL="0" indent="0">
              <a:lnSpc>
                <a:spcPct val="150000"/>
              </a:lnSpc>
              <a:spcBef>
                <a:spcPts val="600"/>
              </a:spcBef>
              <a:buNone/>
            </a:pPr>
            <a:endParaRPr lang="cs-CZ" sz="1100"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18</a:t>
            </a:fld>
            <a:endParaRPr lang="en-US" dirty="0"/>
          </a:p>
        </p:txBody>
      </p:sp>
      <p:sp>
        <p:nvSpPr>
          <p:cNvPr id="12" name="Zástupný symbol pro obsah 9">
            <a:extLst>
              <a:ext uri="{FF2B5EF4-FFF2-40B4-BE49-F238E27FC236}">
                <a16:creationId xmlns:a16="http://schemas.microsoft.com/office/drawing/2014/main" id="{FCFA437B-0ED5-4540-8928-7795E41AE12F}"/>
              </a:ext>
            </a:extLst>
          </p:cNvPr>
          <p:cNvSpPr txBox="1">
            <a:spLocks/>
          </p:cNvSpPr>
          <p:nvPr/>
        </p:nvSpPr>
        <p:spPr>
          <a:xfrm>
            <a:off x="321702" y="5969203"/>
            <a:ext cx="9943070" cy="509441"/>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cs-CZ" sz="1200" dirty="0" smtClean="0">
                <a:latin typeface="Arial" panose="020B0604020202020204" pitchFamily="34" charset="0"/>
                <a:cs typeface="Arial" panose="020B0604020202020204" pitchFamily="34" charset="0"/>
              </a:rPr>
              <a:t>Průkaz o povolení k trvalému pobytu se vždy vydává na 10 let a poté ho lze opakovaně prodloužit.</a:t>
            </a:r>
          </a:p>
          <a:p>
            <a:r>
              <a:rPr lang="cs-CZ" sz="1200" dirty="0" smtClean="0">
                <a:latin typeface="Arial" panose="020B0604020202020204" pitchFamily="34" charset="0"/>
                <a:cs typeface="Arial" panose="020B0604020202020204" pitchFamily="34" charset="0"/>
              </a:rPr>
              <a:t>Výjimky pro dřívější vydání povolení: z humanitárních důvodů; </a:t>
            </a:r>
            <a:r>
              <a:rPr lang="cs-CZ" sz="1200" u="sng" dirty="0" smtClean="0">
                <a:latin typeface="Arial" panose="020B0604020202020204" pitchFamily="34" charset="0"/>
                <a:cs typeface="Arial" panose="020B0604020202020204" pitchFamily="34" charset="0"/>
              </a:rPr>
              <a:t>pro soužití s rodičem</a:t>
            </a:r>
            <a:r>
              <a:rPr lang="cs-CZ" sz="1200" dirty="0" smtClean="0">
                <a:latin typeface="Arial" panose="020B0604020202020204" pitchFamily="34" charset="0"/>
                <a:cs typeface="Arial" panose="020B0604020202020204" pitchFamily="34" charset="0"/>
              </a:rPr>
              <a:t>.</a:t>
            </a:r>
          </a:p>
          <a:p>
            <a:pPr marL="0" indent="0">
              <a:buNone/>
            </a:pPr>
            <a:endParaRPr lang="cs-CZ" sz="1100" dirty="0" smtClean="0"/>
          </a:p>
          <a:p>
            <a:pPr marL="0" indent="0">
              <a:buNone/>
            </a:pPr>
            <a:endParaRPr lang="cs-CZ" sz="1100" dirty="0"/>
          </a:p>
        </p:txBody>
      </p:sp>
      <p:sp>
        <p:nvSpPr>
          <p:cNvPr id="13" name="Obdélník 12"/>
          <p:cNvSpPr/>
          <p:nvPr/>
        </p:nvSpPr>
        <p:spPr>
          <a:xfrm>
            <a:off x="-103787" y="704126"/>
            <a:ext cx="9199680" cy="3116238"/>
          </a:xfrm>
          <a:prstGeom prst="rect">
            <a:avLst/>
          </a:prstGeom>
        </p:spPr>
        <p:txBody>
          <a:bodyPr wrap="square">
            <a:spAutoFit/>
          </a:bodyPr>
          <a:lstStyle/>
          <a:p>
            <a:pPr marL="742950" lvl="1" indent="-285750" defTabSz="457200">
              <a:lnSpc>
                <a:spcPct val="150000"/>
              </a:lnSpc>
              <a:spcBef>
                <a:spcPts val="600"/>
              </a:spcBef>
              <a:buClr>
                <a:srgbClr val="90C226"/>
              </a:buClr>
              <a:buSzPct val="80000"/>
              <a:buFont typeface="Wingdings 3" charset="2"/>
              <a:buChar char=""/>
            </a:pPr>
            <a:r>
              <a:rPr lang="cs-CZ" sz="1100" dirty="0" smtClean="0">
                <a:latin typeface="Arial" panose="020B0604020202020204" pitchFamily="34" charset="0"/>
                <a:cs typeface="Arial" panose="020B0604020202020204" pitchFamily="34" charset="0"/>
              </a:rPr>
              <a:t>Trvalý pobyt na území ČR je povolením k trvalému pobytu udělené cizinci za splnění velmi přísných zákonem stanovených podmínek. Jedná se o nejvíce „kvalifikovaný“ a zároveň o nejvyšší možný pobytový status. </a:t>
            </a:r>
          </a:p>
          <a:p>
            <a:pPr marL="742950" lvl="1" indent="-285750" defTabSz="457200">
              <a:lnSpc>
                <a:spcPct val="150000"/>
              </a:lnSpc>
              <a:spcBef>
                <a:spcPts val="600"/>
              </a:spcBef>
              <a:buClr>
                <a:srgbClr val="90C226"/>
              </a:buClr>
              <a:buSzPct val="80000"/>
              <a:buFont typeface="Wingdings 3" charset="2"/>
              <a:buChar char=""/>
            </a:pPr>
            <a:r>
              <a:rPr lang="cs-CZ" sz="1100" dirty="0" smtClean="0">
                <a:latin typeface="Arial" panose="020B0604020202020204" pitchFamily="34" charset="0"/>
                <a:cs typeface="Arial" panose="020B0604020202020204" pitchFamily="34" charset="0"/>
              </a:rPr>
              <a:t>V rámci řízení o udělení trvalého pobytu se důkladně ověřuje velká řada podstatných skutečností, týkajících se ekonomického a sociálního </a:t>
            </a:r>
            <a:r>
              <a:rPr lang="cs-CZ" sz="1100" dirty="0">
                <a:latin typeface="Arial" panose="020B0604020202020204" pitchFamily="34" charset="0"/>
                <a:cs typeface="Arial" panose="020B0604020202020204" pitchFamily="34" charset="0"/>
              </a:rPr>
              <a:t>ž</a:t>
            </a:r>
            <a:r>
              <a:rPr lang="cs-CZ" sz="1100" dirty="0" smtClean="0">
                <a:latin typeface="Arial" panose="020B0604020202020204" pitchFamily="34" charset="0"/>
                <a:cs typeface="Arial" panose="020B0604020202020204" pitchFamily="34" charset="0"/>
              </a:rPr>
              <a:t>ivota cizince, neboť tento status dává cizinci možnost plnohodnotně </a:t>
            </a:r>
            <a:r>
              <a:rPr lang="cs-CZ" sz="1100" dirty="0">
                <a:latin typeface="Arial" panose="020B0604020202020204" pitchFamily="34" charset="0"/>
                <a:cs typeface="Arial" panose="020B0604020202020204" pitchFamily="34" charset="0"/>
              </a:rPr>
              <a:t>ž</a:t>
            </a:r>
            <a:r>
              <a:rPr lang="cs-CZ" sz="1100" dirty="0" smtClean="0">
                <a:latin typeface="Arial" panose="020B0604020202020204" pitchFamily="34" charset="0"/>
                <a:cs typeface="Arial" panose="020B0604020202020204" pitchFamily="34" charset="0"/>
              </a:rPr>
              <a:t>ít v ČR a uplatňovat zde své základní </a:t>
            </a:r>
            <a:r>
              <a:rPr lang="cs-CZ" sz="1100" dirty="0">
                <a:latin typeface="Arial" panose="020B0604020202020204" pitchFamily="34" charset="0"/>
                <a:cs typeface="Arial" panose="020B0604020202020204" pitchFamily="34" charset="0"/>
              </a:rPr>
              <a:t>ž</a:t>
            </a:r>
            <a:r>
              <a:rPr lang="cs-CZ" sz="1100" dirty="0" smtClean="0">
                <a:latin typeface="Arial" panose="020B0604020202020204" pitchFamily="34" charset="0"/>
                <a:cs typeface="Arial" panose="020B0604020202020204" pitchFamily="34" charset="0"/>
              </a:rPr>
              <a:t>ivotní potřeby. </a:t>
            </a:r>
          </a:p>
          <a:p>
            <a:pPr marL="742950" lvl="1" indent="-285750" defTabSz="457200">
              <a:lnSpc>
                <a:spcPct val="150000"/>
              </a:lnSpc>
              <a:spcBef>
                <a:spcPts val="600"/>
              </a:spcBef>
              <a:buClr>
                <a:srgbClr val="90C226"/>
              </a:buClr>
              <a:buSzPct val="80000"/>
              <a:buFont typeface="Wingdings 3" charset="2"/>
              <a:buChar char=""/>
            </a:pPr>
            <a:r>
              <a:rPr lang="cs-CZ" sz="1100" dirty="0" smtClean="0">
                <a:latin typeface="Arial" panose="020B0604020202020204" pitchFamily="34" charset="0"/>
                <a:cs typeface="Arial" panose="020B0604020202020204" pitchFamily="34" charset="0"/>
              </a:rPr>
              <a:t>Podmínka trvalého pobytu na území České republiky je základním předpokladem pro udělení státního občanství ČR a v </a:t>
            </a:r>
            <a:r>
              <a:rPr lang="cs-CZ" sz="1100" dirty="0">
                <a:latin typeface="Arial" panose="020B0604020202020204" pitchFamily="34" charset="0"/>
                <a:cs typeface="Arial" panose="020B0604020202020204" pitchFamily="34" charset="0"/>
              </a:rPr>
              <a:t>ž</a:t>
            </a:r>
            <a:r>
              <a:rPr lang="cs-CZ" sz="1100" dirty="0" smtClean="0">
                <a:latin typeface="Arial" panose="020B0604020202020204" pitchFamily="34" charset="0"/>
                <a:cs typeface="Arial" panose="020B0604020202020204" pitchFamily="34" charset="0"/>
              </a:rPr>
              <a:t>ádném případě její nesplnění nelze prominout. Správní orgán však může uvažovat nad tím, zda nejsou splněny předpoklady k tomu, aby byla zkrácena požadovaná doba pobytu a požadavku se na území ČR převážně zdržovat. Skutkové okolnosti konkrétního případu hodnotí v rámci svého správního uvážení.</a:t>
            </a:r>
          </a:p>
          <a:p>
            <a:pPr marL="742950" lvl="1" indent="-285750" defTabSz="457200">
              <a:lnSpc>
                <a:spcPct val="150000"/>
              </a:lnSpc>
              <a:spcBef>
                <a:spcPts val="600"/>
              </a:spcBef>
              <a:buClr>
                <a:srgbClr val="90C226"/>
              </a:buClr>
              <a:buSzPct val="80000"/>
              <a:buFont typeface="Wingdings 3" charset="2"/>
              <a:buChar char=""/>
            </a:pPr>
            <a:r>
              <a:rPr lang="cs-CZ" sz="1100" dirty="0" smtClean="0">
                <a:latin typeface="Arial" panose="020B0604020202020204" pitchFamily="34" charset="0"/>
                <a:cs typeface="Arial" panose="020B0604020202020204" pitchFamily="34" charset="0"/>
              </a:rPr>
              <a:t>Trvalý pobyt, jakožto druh nejvyššího možného povolení pobytu cizince na území ČR, upravuje </a:t>
            </a:r>
            <a:r>
              <a:rPr lang="cs-CZ" sz="1100" b="1" dirty="0" smtClean="0">
                <a:latin typeface="Arial" panose="020B0604020202020204" pitchFamily="34" charset="0"/>
                <a:cs typeface="Arial" panose="020B0604020202020204" pitchFamily="34" charset="0"/>
              </a:rPr>
              <a:t>zákon č. 326/1999 Sb., o pobytu cizinců na území České republiky a o změně některých zákonů</a:t>
            </a:r>
            <a:r>
              <a:rPr lang="cs-CZ" sz="1100" dirty="0" smtClean="0">
                <a:latin typeface="Arial" panose="020B0604020202020204" pitchFamily="34" charset="0"/>
                <a:cs typeface="Arial" panose="020B0604020202020204" pitchFamily="34" charset="0"/>
              </a:rPr>
              <a:t>, ve znění pozdějších předpisů (dále „cizinecký zákon“).</a:t>
            </a:r>
            <a:endParaRPr lang="cs-CZ" sz="1100" dirty="0">
              <a:latin typeface="Arial" panose="020B0604020202020204" pitchFamily="34" charset="0"/>
              <a:cs typeface="Arial" panose="020B0604020202020204" pitchFamily="34" charset="0"/>
            </a:endParaRPr>
          </a:p>
        </p:txBody>
      </p:sp>
      <p:sp>
        <p:nvSpPr>
          <p:cNvPr id="14" name="Zástupný symbol pro zápatí 13"/>
          <p:cNvSpPr>
            <a:spLocks noGrp="1"/>
          </p:cNvSpPr>
          <p:nvPr>
            <p:ph type="ftr" sz="quarter" idx="11"/>
          </p:nvPr>
        </p:nvSpPr>
        <p:spPr>
          <a:xfrm>
            <a:off x="438080" y="6478644"/>
            <a:ext cx="6297612" cy="365125"/>
          </a:xfrm>
        </p:spPr>
        <p:txBody>
          <a:bodyPr/>
          <a:lstStyle/>
          <a:p>
            <a:r>
              <a:rPr lang="cs-CZ" dirty="0" smtClean="0"/>
              <a:t>www.mvcr.cz/clanek/obcane-tretich-zemi-trvaly-pobyt.aspx</a:t>
            </a:r>
            <a:endParaRPr lang="cs-CZ" dirty="0"/>
          </a:p>
        </p:txBody>
      </p:sp>
    </p:spTree>
    <p:extLst>
      <p:ext uri="{BB962C8B-B14F-4D97-AF65-F5344CB8AC3E}">
        <p14:creationId xmlns:p14="http://schemas.microsoft.com/office/powerpoint/2010/main" val="3274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77333" y="77586"/>
            <a:ext cx="8982055" cy="811876"/>
          </a:xfrm>
        </p:spPr>
        <p:txBody>
          <a:bodyPr>
            <a:normAutofit fontScale="90000"/>
          </a:bodyPr>
          <a:lstStyle/>
          <a:p>
            <a:r>
              <a:rPr lang="cs-CZ" dirty="0" smtClean="0"/>
              <a:t>STATISTIKA TRVALÝCH A PŘECHODNÝCH POBYTŮ</a:t>
            </a:r>
            <a:endParaRPr lang="cs-CZ" dirty="0"/>
          </a:p>
        </p:txBody>
      </p:sp>
      <p:sp>
        <p:nvSpPr>
          <p:cNvPr id="8" name="Zástupný symbol pro obsah 7"/>
          <p:cNvSpPr>
            <a:spLocks noGrp="1"/>
          </p:cNvSpPr>
          <p:nvPr>
            <p:ph idx="1"/>
          </p:nvPr>
        </p:nvSpPr>
        <p:spPr>
          <a:xfrm>
            <a:off x="243130" y="4370013"/>
            <a:ext cx="8596668" cy="3880773"/>
          </a:xfrm>
        </p:spPr>
        <p:txBody>
          <a:bodyPr>
            <a:normAutofit/>
          </a:bodyPr>
          <a:lstStyle/>
          <a:p>
            <a:pPr fontAlgn="base"/>
            <a:r>
              <a:rPr lang="cs-CZ" sz="1100" b="1" dirty="0">
                <a:latin typeface="Arial" panose="020B0604020202020204" pitchFamily="34" charset="0"/>
                <a:cs typeface="Arial" panose="020B0604020202020204" pitchFamily="34" charset="0"/>
              </a:rPr>
              <a:t>Počet cizinců s dlouhodobým nebo přechodným a trvalým pobytem byl v roce 2012 téměř vyrovnaný. Zatímco pro Vietnamce jsou typické trvalé pobyty, Slováci dávají přednost přechodným pobytům. Jen minimum cizinců má víza nad 90 dní, přičemž nejvíce jich mají občané Ruska.</a:t>
            </a:r>
          </a:p>
          <a:p>
            <a:pPr fontAlgn="base"/>
            <a:r>
              <a:rPr lang="cs-CZ" sz="1100" dirty="0">
                <a:latin typeface="Arial" panose="020B0604020202020204" pitchFamily="34" charset="0"/>
                <a:cs typeface="Arial" panose="020B0604020202020204" pitchFamily="34" charset="0"/>
              </a:rPr>
              <a:t>Ke konci roku 2012 bylo cizineckou policií evidováno 435 946 cizinců, což byl mírný nárůst oproti roku 2011.</a:t>
            </a:r>
            <a:br>
              <a:rPr lang="cs-CZ" sz="1100" dirty="0">
                <a:latin typeface="Arial" panose="020B0604020202020204" pitchFamily="34" charset="0"/>
                <a:cs typeface="Arial" panose="020B0604020202020204" pitchFamily="34" charset="0"/>
              </a:rPr>
            </a:br>
            <a:r>
              <a:rPr lang="cs-CZ" sz="1100" dirty="0">
                <a:latin typeface="Arial" panose="020B0604020202020204" pitchFamily="34" charset="0"/>
                <a:cs typeface="Arial" panose="020B0604020202020204" pitchFamily="34" charset="0"/>
              </a:rPr>
              <a:t>Cizinců s trvalým pobytem žilo v České republice 212 455 (celkem 49 % ze všech cizinců). Stejný podíl činil u cizinců s dlouhodobým nebo přechodným pobytem. Celkem se jednalo o 213 569 osob, kterých bylo o 1 114 více než osob s trvalým pobytem.</a:t>
            </a:r>
            <a:br>
              <a:rPr lang="cs-CZ" sz="1100" dirty="0">
                <a:latin typeface="Arial" panose="020B0604020202020204" pitchFamily="34" charset="0"/>
                <a:cs typeface="Arial" panose="020B0604020202020204" pitchFamily="34" charset="0"/>
              </a:rPr>
            </a:br>
            <a:r>
              <a:rPr lang="cs-CZ" sz="1100" dirty="0">
                <a:latin typeface="Arial" panose="020B0604020202020204" pitchFamily="34" charset="0"/>
                <a:cs typeface="Arial" panose="020B0604020202020204" pitchFamily="34" charset="0"/>
              </a:rPr>
              <a:t>Cizinců s vízem nad 90 dní bylo evidováno 9 922, což byla jen dvě procenta ze všech cizinců na území ČR. Nejmarkantnější byl podíl cizinců s trvalým pobytem v krajích Karlovarském a Zlínském, kde bylo v rámci kraje 63, resp. 61 % ze všech cizinců v kraji s tímto typem pobytu. Naopak vyšší zastoupení cizinců s přechodným nebo dlouhodobým pobytem, než tvořil celorepublikový průměr, bylo v krajích Hl. m. Praha a Pardubický. Podíl cizinců s vízy nad 90 dní byl ve všech krajích minimální a nepřesáhl pět procent, jen v kraji Hl. m. Praha jich bylo v porovnání s ostatními regiony více, a to 4,1 </a:t>
            </a:r>
            <a:r>
              <a:rPr lang="cs-CZ" sz="1100" dirty="0" smtClean="0">
                <a:latin typeface="Arial" panose="020B0604020202020204" pitchFamily="34" charset="0"/>
                <a:cs typeface="Arial" panose="020B0604020202020204" pitchFamily="34" charset="0"/>
              </a:rPr>
              <a:t>%.</a:t>
            </a:r>
          </a:p>
          <a:p>
            <a:pPr marL="0" indent="0" fontAlgn="base">
              <a:buNone/>
            </a:pPr>
            <a:r>
              <a:rPr lang="cs-CZ" sz="900" dirty="0" smtClean="0">
                <a:solidFill>
                  <a:schemeClr val="bg1">
                    <a:lumMod val="50000"/>
                  </a:schemeClr>
                </a:solidFill>
                <a:latin typeface="Arial" panose="020B0604020202020204" pitchFamily="34" charset="0"/>
                <a:cs typeface="Arial" panose="020B0604020202020204" pitchFamily="34" charset="0"/>
              </a:rPr>
              <a:t>http</a:t>
            </a:r>
            <a:r>
              <a:rPr lang="cs-CZ" sz="900" dirty="0">
                <a:solidFill>
                  <a:schemeClr val="bg1">
                    <a:lumMod val="50000"/>
                  </a:schemeClr>
                </a:solidFill>
                <a:latin typeface="Arial" panose="020B0604020202020204" pitchFamily="34" charset="0"/>
                <a:cs typeface="Arial" panose="020B0604020202020204" pitchFamily="34" charset="0"/>
              </a:rPr>
              <a:t>://</a:t>
            </a:r>
            <a:r>
              <a:rPr lang="cs-CZ" sz="900" dirty="0" smtClean="0">
                <a:solidFill>
                  <a:schemeClr val="bg1">
                    <a:lumMod val="50000"/>
                  </a:schemeClr>
                </a:solidFill>
                <a:latin typeface="Arial" panose="020B0604020202020204" pitchFamily="34" charset="0"/>
                <a:cs typeface="Arial" panose="020B0604020202020204" pitchFamily="34" charset="0"/>
              </a:rPr>
              <a:t>www.statistikaamy.cz/2014/02/trvalych-pobytu-pribylo</a:t>
            </a:r>
            <a:endParaRPr lang="cs-CZ" dirty="0"/>
          </a:p>
        </p:txBody>
      </p:sp>
      <p:pic>
        <p:nvPicPr>
          <p:cNvPr id="5122" name="Picture 2" descr="http://www.statistikaamy.cz/wp-content/uploads/2014/02/Va%C5%88kov%C3%A1_Karto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889462"/>
            <a:ext cx="6283026" cy="331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7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770313"/>
          </a:xfrm>
        </p:spPr>
        <p:txBody>
          <a:bodyPr/>
          <a:lstStyle/>
          <a:p>
            <a:pPr algn="ctr"/>
            <a:r>
              <a:rPr lang="cs-CZ" dirty="0" smtClean="0"/>
              <a:t>OBSAH</a:t>
            </a:r>
            <a:endParaRPr lang="cs-CZ" dirty="0"/>
          </a:p>
        </p:txBody>
      </p:sp>
      <p:sp>
        <p:nvSpPr>
          <p:cNvPr id="3" name="Zástupný symbol pro obsah 2"/>
          <p:cNvSpPr>
            <a:spLocks noGrp="1"/>
          </p:cNvSpPr>
          <p:nvPr>
            <p:ph idx="1"/>
          </p:nvPr>
        </p:nvSpPr>
        <p:spPr>
          <a:xfrm>
            <a:off x="469515" y="1379913"/>
            <a:ext cx="8596668" cy="3880773"/>
          </a:xfrm>
        </p:spPr>
        <p:txBody>
          <a:bodyPr>
            <a:normAutofit lnSpcReduction="10000"/>
          </a:bodyPr>
          <a:lstStyle/>
          <a:p>
            <a:r>
              <a:rPr lang="cs-CZ" dirty="0" smtClean="0">
                <a:latin typeface="Arial" panose="020B0604020202020204" pitchFamily="34" charset="0"/>
                <a:cs typeface="Arial" panose="020B0604020202020204" pitchFamily="34" charset="0"/>
              </a:rPr>
              <a:t>Lidská práva </a:t>
            </a:r>
          </a:p>
          <a:p>
            <a:r>
              <a:rPr lang="cs-CZ" dirty="0" smtClean="0">
                <a:latin typeface="Arial" panose="020B0604020202020204" pitchFamily="34" charset="0"/>
                <a:cs typeface="Arial" panose="020B0604020202020204" pitchFamily="34" charset="0"/>
              </a:rPr>
              <a:t>Listina základních práv a svobod</a:t>
            </a:r>
          </a:p>
          <a:p>
            <a:r>
              <a:rPr lang="cs-CZ" dirty="0">
                <a:latin typeface="Arial" panose="020B0604020202020204" pitchFamily="34" charset="0"/>
                <a:cs typeface="Arial" panose="020B0604020202020204" pitchFamily="34" charset="0"/>
              </a:rPr>
              <a:t>Subjekty práv a svobod v Listině </a:t>
            </a:r>
          </a:p>
          <a:p>
            <a:r>
              <a:rPr lang="cs-CZ" dirty="0" smtClean="0">
                <a:latin typeface="Arial" panose="020B0604020202020204" pitchFamily="34" charset="0"/>
                <a:cs typeface="Arial" panose="020B0604020202020204" pitchFamily="34" charset="0"/>
              </a:rPr>
              <a:t>Trvalý </a:t>
            </a:r>
            <a:r>
              <a:rPr lang="cs-CZ" dirty="0">
                <a:latin typeface="Arial" panose="020B0604020202020204" pitchFamily="34" charset="0"/>
                <a:cs typeface="Arial" panose="020B0604020202020204" pitchFamily="34" charset="0"/>
              </a:rPr>
              <a:t>pobyt pro cizince v </a:t>
            </a:r>
            <a:r>
              <a:rPr lang="cs-CZ" dirty="0" smtClean="0">
                <a:latin typeface="Arial" panose="020B0604020202020204" pitchFamily="34" charset="0"/>
                <a:cs typeface="Arial" panose="020B0604020202020204" pitchFamily="34" charset="0"/>
              </a:rPr>
              <a:t>ČR</a:t>
            </a:r>
          </a:p>
          <a:p>
            <a:r>
              <a:rPr lang="cs-CZ" dirty="0" smtClean="0">
                <a:latin typeface="Arial" panose="020B0604020202020204" pitchFamily="34" charset="0"/>
                <a:cs typeface="Arial" panose="020B0604020202020204" pitchFamily="34" charset="0"/>
              </a:rPr>
              <a:t>Statistika trvalých a přechodných pobytů</a:t>
            </a:r>
          </a:p>
          <a:p>
            <a:r>
              <a:rPr lang="cs-CZ" dirty="0" smtClean="0">
                <a:latin typeface="Arial" panose="020B0604020202020204" pitchFamily="34" charset="0"/>
                <a:cs typeface="Arial" panose="020B0604020202020204" pitchFamily="34" charset="0"/>
              </a:rPr>
              <a:t>Státní občanství</a:t>
            </a:r>
          </a:p>
          <a:p>
            <a:r>
              <a:rPr lang="cs-CZ" dirty="0" smtClean="0">
                <a:latin typeface="Arial" panose="020B0604020202020204" pitchFamily="34" charset="0"/>
                <a:cs typeface="Arial" panose="020B0604020202020204" pitchFamily="34" charset="0"/>
              </a:rPr>
              <a:t>Pojmy související se státním občanstvím</a:t>
            </a:r>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Postup a podmínky udělení </a:t>
            </a:r>
            <a:r>
              <a:rPr lang="cs-CZ" dirty="0" smtClean="0">
                <a:latin typeface="Arial" panose="020B0604020202020204" pitchFamily="34" charset="0"/>
                <a:cs typeface="Arial" panose="020B0604020202020204" pitchFamily="34" charset="0"/>
              </a:rPr>
              <a:t>občanství</a:t>
            </a:r>
          </a:p>
          <a:p>
            <a:r>
              <a:rPr lang="cs-CZ" dirty="0" smtClean="0">
                <a:latin typeface="Arial" panose="020B0604020202020204" pitchFamily="34" charset="0"/>
                <a:cs typeface="Arial" panose="020B0604020202020204" pitchFamily="34" charset="0"/>
              </a:rPr>
              <a:t>Zánik státního občanství</a:t>
            </a:r>
          </a:p>
          <a:p>
            <a:r>
              <a:rPr lang="cs-CZ" dirty="0" smtClean="0">
                <a:latin typeface="Arial" panose="020B0604020202020204" pitchFamily="34" charset="0"/>
                <a:cs typeface="Arial" panose="020B0604020202020204" pitchFamily="34" charset="0"/>
              </a:rPr>
              <a:t>Statistika udělených státních občanství</a:t>
            </a:r>
            <a:endParaRPr lang="cs-CZ" dirty="0">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207132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3384" y="218902"/>
            <a:ext cx="10353655" cy="1320800"/>
          </a:xfrm>
        </p:spPr>
        <p:txBody>
          <a:bodyPr/>
          <a:lstStyle/>
          <a:p>
            <a:r>
              <a:rPr lang="cs-CZ" dirty="0"/>
              <a:t>STATISTIKA TRVALÝCH A PŘECHODNÝCH POBYTŮ</a:t>
            </a:r>
          </a:p>
        </p:txBody>
      </p:sp>
      <p:sp>
        <p:nvSpPr>
          <p:cNvPr id="3" name="Zástupný symbol pro obsah 2"/>
          <p:cNvSpPr>
            <a:spLocks noGrp="1"/>
          </p:cNvSpPr>
          <p:nvPr>
            <p:ph idx="1"/>
          </p:nvPr>
        </p:nvSpPr>
        <p:spPr>
          <a:xfrm>
            <a:off x="253384" y="1196313"/>
            <a:ext cx="8596668" cy="3880773"/>
          </a:xfrm>
        </p:spPr>
        <p:txBody>
          <a:bodyPr>
            <a:normAutofit/>
          </a:bodyPr>
          <a:lstStyle/>
          <a:p>
            <a:pPr>
              <a:lnSpc>
                <a:spcPct val="150000"/>
              </a:lnSpc>
              <a:spcBef>
                <a:spcPts val="600"/>
              </a:spcBef>
            </a:pPr>
            <a:r>
              <a:rPr lang="cs-CZ" sz="1100" dirty="0">
                <a:latin typeface="Arial" panose="020B0604020202020204" pitchFamily="34" charset="0"/>
                <a:cs typeface="Arial" panose="020B0604020202020204" pitchFamily="34" charset="0"/>
              </a:rPr>
              <a:t>Počet cizinců s trvalým pobytem v posledních deseti letech neustále narůstal. V roce 2004 tvořili cizinci s tímto typem pobytu 39 % z celkového počtu cizinců, v roce 2012 již 49 </a:t>
            </a:r>
            <a:r>
              <a:rPr lang="cs-CZ" sz="1100" dirty="0" smtClean="0">
                <a:latin typeface="Arial" panose="020B0604020202020204" pitchFamily="34" charset="0"/>
                <a:cs typeface="Arial" panose="020B0604020202020204" pitchFamily="34" charset="0"/>
              </a:rPr>
              <a:t>%.</a:t>
            </a:r>
          </a:p>
          <a:p>
            <a:pPr>
              <a:lnSpc>
                <a:spcPct val="150000"/>
              </a:lnSpc>
              <a:spcBef>
                <a:spcPts val="600"/>
              </a:spcBef>
            </a:pPr>
            <a:r>
              <a:rPr lang="cs-CZ" sz="1100" dirty="0" smtClean="0">
                <a:latin typeface="Arial" panose="020B0604020202020204" pitchFamily="34" charset="0"/>
                <a:cs typeface="Arial" panose="020B0604020202020204" pitchFamily="34" charset="0"/>
              </a:rPr>
              <a:t>U</a:t>
            </a:r>
            <a:r>
              <a:rPr lang="cs-CZ" sz="1100" dirty="0">
                <a:latin typeface="Arial" panose="020B0604020202020204" pitchFamily="34" charset="0"/>
                <a:cs typeface="Arial" panose="020B0604020202020204" pitchFamily="34" charset="0"/>
              </a:rPr>
              <a:t> cizinců s trvalým pobytem převažovali muži nad ženami stejně jako v populaci cizinců celkem. Ovšem převaha mužů byla menší než u cizinců celkem (cizinci celkem: 57:43, cizinci s trvalým pobytem: 53:47). Muži s trva­lým pobytem se na celkovém počtu cizinců mužů v ČR podíleli 45 %. Ženy s trvalými pobyty tvořily více než polovinu (53 %) ze všech žen s cizí státní </a:t>
            </a:r>
            <a:r>
              <a:rPr lang="cs-CZ" sz="1100" dirty="0" smtClean="0">
                <a:latin typeface="Arial" panose="020B0604020202020204" pitchFamily="34" charset="0"/>
                <a:cs typeface="Arial" panose="020B0604020202020204" pitchFamily="34" charset="0"/>
              </a:rPr>
              <a:t>příslušností.</a:t>
            </a:r>
          </a:p>
          <a:p>
            <a:pPr>
              <a:lnSpc>
                <a:spcPct val="150000"/>
              </a:lnSpc>
              <a:spcBef>
                <a:spcPts val="600"/>
              </a:spcBef>
            </a:pPr>
            <a:r>
              <a:rPr lang="cs-CZ" sz="1100" dirty="0" smtClean="0">
                <a:latin typeface="Arial" panose="020B0604020202020204" pitchFamily="34" charset="0"/>
                <a:cs typeface="Arial" panose="020B0604020202020204" pitchFamily="34" charset="0"/>
              </a:rPr>
              <a:t>Nejvíce </a:t>
            </a:r>
            <a:r>
              <a:rPr lang="cs-CZ" sz="1100" dirty="0">
                <a:latin typeface="Arial" panose="020B0604020202020204" pitchFamily="34" charset="0"/>
                <a:cs typeface="Arial" panose="020B0604020202020204" pitchFamily="34" charset="0"/>
              </a:rPr>
              <a:t>cizinců s trvalým pobytem mělo občanství Ukrajiny (27 %). Na druhé příčce se umístili státní příslušníci Viet­namu (19 %). Slováci představovali třetí nejvyšší podíl z cizinců s trvalým pobytem (16 %). V mezikrajském srovnání bylo významné především dominantní zastoupení Vietnamců v Karlovarském kraji, kde téměř každý druhý cizinec s trvalým pobytem měl vietnamské občanství (49 %) nebo občanů Slovenska ve Zlínském kraji (36 %). Zajímavé bylo také vyšší zastoupení (34 %) kategorie „ostatní“ v kraji Hl. m. Praha, kde je již tradičně soustředěno nejvíce cizinců. Co se státního občanství týče, patří metropole také k nejvíce heterogenním regionům.</a:t>
            </a:r>
          </a:p>
        </p:txBody>
      </p:sp>
      <p:sp>
        <p:nvSpPr>
          <p:cNvPr id="4" name="Obdélník 3"/>
          <p:cNvSpPr/>
          <p:nvPr/>
        </p:nvSpPr>
        <p:spPr>
          <a:xfrm>
            <a:off x="394701" y="6505740"/>
            <a:ext cx="7726834" cy="230832"/>
          </a:xfrm>
          <a:prstGeom prst="rect">
            <a:avLst/>
          </a:prstGeom>
        </p:spPr>
        <p:txBody>
          <a:bodyPr wrap="square">
            <a:spAutoFit/>
          </a:bodyPr>
          <a:lstStyle/>
          <a:p>
            <a:r>
              <a:rPr lang="cs-CZ" sz="900" dirty="0" smtClean="0">
                <a:solidFill>
                  <a:schemeClr val="bg1">
                    <a:lumMod val="50000"/>
                  </a:schemeClr>
                </a:solidFill>
                <a:latin typeface="Arial" panose="020B0604020202020204" pitchFamily="34" charset="0"/>
                <a:cs typeface="Arial" panose="020B0604020202020204" pitchFamily="34" charset="0"/>
              </a:rPr>
              <a:t>http://www.statistikaamy.cz/2014/02/trvalych-pobytu-pribylo/</a:t>
            </a:r>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03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35527"/>
            <a:ext cx="8596668" cy="1320800"/>
          </a:xfrm>
        </p:spPr>
        <p:txBody>
          <a:bodyPr/>
          <a:lstStyle/>
          <a:p>
            <a:r>
              <a:rPr lang="cs-CZ" dirty="0" smtClean="0"/>
              <a:t>VZNIK STÁTNÍHO OBČANSTVÍ I.</a:t>
            </a:r>
            <a:endParaRPr lang="cs-CZ" dirty="0"/>
          </a:p>
        </p:txBody>
      </p:sp>
      <p:sp>
        <p:nvSpPr>
          <p:cNvPr id="3" name="Zástupný symbol pro obsah 2"/>
          <p:cNvSpPr>
            <a:spLocks noGrp="1"/>
          </p:cNvSpPr>
          <p:nvPr>
            <p:ph idx="1"/>
          </p:nvPr>
        </p:nvSpPr>
        <p:spPr>
          <a:xfrm>
            <a:off x="677334" y="1114540"/>
            <a:ext cx="8596668" cy="3880773"/>
          </a:xfrm>
        </p:spPr>
        <p:txBody>
          <a:bodyPr>
            <a:noAutofit/>
          </a:bodyPr>
          <a:lstStyle/>
          <a:p>
            <a:pPr lvl="0">
              <a:lnSpc>
                <a:spcPct val="150000"/>
              </a:lnSpc>
              <a:spcBef>
                <a:spcPts val="600"/>
              </a:spcBef>
              <a:buClr>
                <a:srgbClr val="90C226"/>
              </a:buClr>
            </a:pPr>
            <a:r>
              <a:rPr lang="cs-CZ" sz="1100" b="1" i="1" dirty="0" smtClean="0">
                <a:latin typeface="Arial" panose="020B0604020202020204" pitchFamily="34" charset="0"/>
                <a:ea typeface="Times New Roman" panose="02020603050405020304" pitchFamily="18" charset="0"/>
                <a:cs typeface="Arial" panose="020B0604020202020204" pitchFamily="34" charset="0"/>
              </a:rPr>
              <a:t>1/ narození </a:t>
            </a:r>
            <a:r>
              <a:rPr lang="cs-CZ" sz="1100" b="1" i="1" dirty="0">
                <a:latin typeface="Arial" panose="020B0604020202020204" pitchFamily="34" charset="0"/>
                <a:ea typeface="Times New Roman" panose="02020603050405020304" pitchFamily="18" charset="0"/>
                <a:cs typeface="Arial" panose="020B0604020202020204" pitchFamily="34" charset="0"/>
              </a:rPr>
              <a:t>- filiace</a:t>
            </a:r>
            <a:r>
              <a:rPr lang="cs-CZ" sz="1100" dirty="0">
                <a:latin typeface="Arial" panose="020B0604020202020204" pitchFamily="34" charset="0"/>
                <a:ea typeface="Times New Roman" panose="02020603050405020304" pitchFamily="18" charset="0"/>
                <a:cs typeface="Arial" panose="020B0604020202020204" pitchFamily="34" charset="0"/>
              </a:rPr>
              <a:t> - dítě nabývá občanství ČR, pokud alespoň jeden z rodičů občanem ČR (ius </a:t>
            </a:r>
            <a:r>
              <a:rPr lang="cs-CZ" sz="1100" dirty="0" err="1">
                <a:latin typeface="Arial" panose="020B0604020202020204" pitchFamily="34" charset="0"/>
                <a:ea typeface="Times New Roman" panose="02020603050405020304" pitchFamily="18" charset="0"/>
                <a:cs typeface="Arial" panose="020B0604020202020204" pitchFamily="34" charset="0"/>
              </a:rPr>
              <a:t>sanguinis</a:t>
            </a:r>
            <a:r>
              <a:rPr lang="cs-CZ" sz="1100" dirty="0">
                <a:latin typeface="Arial" panose="020B0604020202020204" pitchFamily="34" charset="0"/>
                <a:ea typeface="Times New Roman" panose="02020603050405020304" pitchFamily="18" charset="0"/>
                <a:cs typeface="Arial" panose="020B0604020202020204" pitchFamily="34" charset="0"/>
              </a:rPr>
              <a:t>), nebo jsou-li rodiče </a:t>
            </a:r>
            <a:r>
              <a:rPr lang="cs-CZ" sz="1100" dirty="0" err="1">
                <a:latin typeface="Arial" panose="020B0604020202020204" pitchFamily="34" charset="0"/>
                <a:ea typeface="Times New Roman" panose="02020603050405020304" pitchFamily="18" charset="0"/>
                <a:cs typeface="Arial" panose="020B0604020202020204" pitchFamily="34" charset="0"/>
              </a:rPr>
              <a:t>apatridé</a:t>
            </a:r>
            <a:r>
              <a:rPr lang="cs-CZ" sz="1100" dirty="0">
                <a:latin typeface="Arial" panose="020B0604020202020204" pitchFamily="34" charset="0"/>
                <a:ea typeface="Times New Roman" panose="02020603050405020304" pitchFamily="18" charset="0"/>
                <a:cs typeface="Arial" panose="020B0604020202020204" pitchFamily="34" charset="0"/>
              </a:rPr>
              <a:t> + alespoň jeden z nich má trvalý pobyt na území ČR + dítě se narodí na území ČR (ius soli) </a:t>
            </a:r>
            <a:r>
              <a:rPr lang="cs-CZ" sz="1100" dirty="0" smtClean="0">
                <a:latin typeface="Arial" panose="020B0604020202020204" pitchFamily="34" charset="0"/>
                <a:ea typeface="Times New Roman" panose="02020603050405020304" pitchFamily="18" charset="0"/>
                <a:cs typeface="Arial" panose="020B0604020202020204" pitchFamily="34" charset="0"/>
              </a:rPr>
              <a:t> - </a:t>
            </a:r>
            <a:r>
              <a:rPr lang="cs-CZ" sz="1100" dirty="0" smtClean="0">
                <a:latin typeface="Arial" panose="020B0604020202020204" pitchFamily="34" charset="0"/>
                <a:ea typeface="Calibri" panose="020F0502020204030204" pitchFamily="34" charset="0"/>
                <a:cs typeface="Arial" panose="020B0604020202020204" pitchFamily="34" charset="0"/>
              </a:rPr>
              <a:t>primární </a:t>
            </a:r>
            <a:r>
              <a:rPr lang="cs-CZ" sz="1100" dirty="0">
                <a:latin typeface="Arial" panose="020B0604020202020204" pitchFamily="34" charset="0"/>
                <a:ea typeface="Calibri" panose="020F0502020204030204" pitchFamily="34" charset="0"/>
                <a:cs typeface="Arial" panose="020B0604020202020204" pitchFamily="34" charset="0"/>
              </a:rPr>
              <a:t>nabytí státního občanství </a:t>
            </a:r>
            <a:r>
              <a:rPr lang="cs-CZ" sz="1100" dirty="0" smtClean="0">
                <a:latin typeface="Arial" panose="020B0604020202020204" pitchFamily="34" charset="0"/>
                <a:ea typeface="Calibri" panose="020F0502020204030204" pitchFamily="34" charset="0"/>
                <a:cs typeface="Arial" panose="020B0604020202020204" pitchFamily="34" charset="0"/>
              </a:rPr>
              <a:t>ČR</a:t>
            </a:r>
          </a:p>
          <a:p>
            <a:pPr lvl="0">
              <a:lnSpc>
                <a:spcPct val="150000"/>
              </a:lnSpc>
              <a:spcBef>
                <a:spcPts val="600"/>
              </a:spcBef>
              <a:buClr>
                <a:srgbClr val="90C226"/>
              </a:buClr>
            </a:pPr>
            <a:r>
              <a:rPr lang="cs-CZ" sz="1100" b="1" i="1" dirty="0" smtClean="0">
                <a:latin typeface="Arial" panose="020B0604020202020204" pitchFamily="34" charset="0"/>
                <a:cs typeface="Arial" panose="020B0604020202020204" pitchFamily="34" charset="0"/>
              </a:rPr>
              <a:t>2/ osvojení</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dítě nabývá st. občanství, pokud alespoň jeden osvojitel je občanem ČR (neplatí pro osvojení zletilého</a:t>
            </a:r>
            <a:r>
              <a:rPr lang="cs-CZ" sz="1100" dirty="0" smtClean="0">
                <a:latin typeface="Arial" panose="020B0604020202020204" pitchFamily="34" charset="0"/>
                <a:cs typeface="Arial" panose="020B0604020202020204" pitchFamily="34" charset="0"/>
              </a:rPr>
              <a:t>!)</a:t>
            </a:r>
          </a:p>
          <a:p>
            <a:pPr lvl="0">
              <a:lnSpc>
                <a:spcPct val="150000"/>
              </a:lnSpc>
              <a:spcBef>
                <a:spcPts val="600"/>
              </a:spcBef>
              <a:buClr>
                <a:srgbClr val="90C226"/>
              </a:buClr>
            </a:pPr>
            <a:r>
              <a:rPr lang="cs-CZ" sz="1100" b="1" i="1" dirty="0" smtClean="0">
                <a:latin typeface="Arial" panose="020B0604020202020204" pitchFamily="34" charset="0"/>
                <a:cs typeface="Arial" panose="020B0604020202020204" pitchFamily="34" charset="0"/>
              </a:rPr>
              <a:t>3/ určení </a:t>
            </a:r>
            <a:r>
              <a:rPr lang="cs-CZ" sz="1100" b="1" i="1" dirty="0">
                <a:latin typeface="Arial" panose="020B0604020202020204" pitchFamily="34" charset="0"/>
                <a:cs typeface="Arial" panose="020B0604020202020204" pitchFamily="34" charset="0"/>
              </a:rPr>
              <a:t>otcovství</a:t>
            </a:r>
            <a:r>
              <a:rPr lang="cs-CZ" sz="1100" dirty="0">
                <a:latin typeface="Arial" panose="020B0604020202020204" pitchFamily="34" charset="0"/>
                <a:cs typeface="Arial" panose="020B0604020202020204" pitchFamily="34" charset="0"/>
              </a:rPr>
              <a:t> </a:t>
            </a:r>
          </a:p>
          <a:p>
            <a:pPr lvl="1">
              <a:lnSpc>
                <a:spcPct val="150000"/>
              </a:lnSpc>
              <a:spcBef>
                <a:spcPts val="600"/>
              </a:spcBef>
              <a:buFont typeface="Arial" panose="020B0604020202020204" pitchFamily="34" charset="0"/>
              <a:buChar char="•"/>
            </a:pPr>
            <a:r>
              <a:rPr lang="cs-CZ" sz="1100" dirty="0">
                <a:latin typeface="Arial" panose="020B0604020202020204" pitchFamily="34" charset="0"/>
                <a:ea typeface="Calibri" panose="020F0502020204030204" pitchFamily="34" charset="0"/>
                <a:cs typeface="Arial" panose="020B0604020202020204" pitchFamily="34" charset="0"/>
              </a:rPr>
              <a:t>ze zákona (automaticky) nabývá státní občanství ČR dítě, k němuž určil otcovství souhlasným prohlášením učiněným s matkou dítěte státní občan České republiky, pokud je matka dítěte:</a:t>
            </a:r>
          </a:p>
          <a:p>
            <a:pPr lvl="4">
              <a:lnSpc>
                <a:spcPct val="150000"/>
              </a:lnSpc>
              <a:spcBef>
                <a:spcPts val="600"/>
              </a:spcBef>
              <a:buFont typeface="Arial" panose="020B0604020202020204" pitchFamily="34" charset="0"/>
              <a:buChar char="•"/>
            </a:pPr>
            <a:r>
              <a:rPr lang="cs-CZ" sz="1100" dirty="0">
                <a:latin typeface="Arial" panose="020B0604020202020204" pitchFamily="34" charset="0"/>
                <a:ea typeface="Calibri" panose="020F0502020204030204" pitchFamily="34" charset="0"/>
                <a:cs typeface="Arial" panose="020B0604020202020204" pitchFamily="34" charset="0"/>
              </a:rPr>
              <a:t>občankou členského státu EU nebo Švýcarska nebo státu, který je smluvní stranou Dohody o EHS</a:t>
            </a:r>
          </a:p>
          <a:p>
            <a:pPr lvl="4">
              <a:lnSpc>
                <a:spcPct val="150000"/>
              </a:lnSpc>
              <a:spcBef>
                <a:spcPts val="600"/>
              </a:spcBef>
              <a:buFont typeface="Arial" panose="020B0604020202020204" pitchFamily="34" charset="0"/>
              <a:buChar char="•"/>
            </a:pPr>
            <a:r>
              <a:rPr lang="cs-CZ" sz="1100" dirty="0" err="1">
                <a:latin typeface="Arial" panose="020B0604020202020204" pitchFamily="34" charset="0"/>
                <a:ea typeface="Calibri" panose="020F0502020204030204" pitchFamily="34" charset="0"/>
                <a:cs typeface="Arial" panose="020B0604020202020204" pitchFamily="34" charset="0"/>
              </a:rPr>
              <a:t>apatridou</a:t>
            </a:r>
            <a:r>
              <a:rPr lang="cs-CZ" sz="1100" dirty="0">
                <a:latin typeface="Arial" panose="020B0604020202020204" pitchFamily="34" charset="0"/>
                <a:ea typeface="Calibri" panose="020F0502020204030204" pitchFamily="34" charset="0"/>
                <a:cs typeface="Arial" panose="020B0604020202020204" pitchFamily="34" charset="0"/>
              </a:rPr>
              <a:t> </a:t>
            </a:r>
            <a:r>
              <a:rPr lang="cs-CZ" sz="1100" dirty="0" smtClean="0">
                <a:latin typeface="Arial" panose="020B0604020202020204" pitchFamily="34" charset="0"/>
                <a:ea typeface="Calibri" panose="020F0502020204030204" pitchFamily="34" charset="0"/>
                <a:cs typeface="Arial" panose="020B0604020202020204" pitchFamily="34" charset="0"/>
              </a:rPr>
              <a:t>nebo občankou </a:t>
            </a:r>
            <a:r>
              <a:rPr lang="cs-CZ" sz="1100" dirty="0">
                <a:latin typeface="Arial" panose="020B0604020202020204" pitchFamily="34" charset="0"/>
                <a:ea typeface="Calibri" panose="020F0502020204030204" pitchFamily="34" charset="0"/>
                <a:cs typeface="Arial" panose="020B0604020202020204" pitchFamily="34" charset="0"/>
              </a:rPr>
              <a:t>jiného než shora uvedeného státu a má povolen trvalý pobyt na území České republiky.</a:t>
            </a:r>
          </a:p>
          <a:p>
            <a:pPr lvl="1">
              <a:lnSpc>
                <a:spcPct val="150000"/>
              </a:lnSpc>
              <a:spcBef>
                <a:spcPts val="600"/>
              </a:spcBef>
              <a:buFont typeface="Arial" panose="020B0604020202020204" pitchFamily="34" charset="0"/>
              <a:buChar char="•"/>
            </a:pPr>
            <a:r>
              <a:rPr lang="cs-CZ" sz="1100" dirty="0">
                <a:latin typeface="Arial" panose="020B0604020202020204" pitchFamily="34" charset="0"/>
                <a:ea typeface="Calibri" panose="020F0502020204030204" pitchFamily="34" charset="0"/>
                <a:cs typeface="Arial" panose="020B0604020202020204" pitchFamily="34" charset="0"/>
              </a:rPr>
              <a:t>ze zákona (automaticky) dále nabývá státní občanství ČR dítě, u kterého bylo rozhodnutím soudu určeno, že jeho otcem je státní občan České republiky</a:t>
            </a:r>
          </a:p>
          <a:p>
            <a:pPr lvl="1">
              <a:lnSpc>
                <a:spcPct val="150000"/>
              </a:lnSpc>
              <a:spcBef>
                <a:spcPts val="600"/>
              </a:spcBef>
              <a:buFont typeface="Arial" panose="020B0604020202020204" pitchFamily="34" charset="0"/>
              <a:buChar char="•"/>
            </a:pPr>
            <a:r>
              <a:rPr lang="cs-CZ" sz="1100" dirty="0">
                <a:latin typeface="Arial" panose="020B0604020202020204" pitchFamily="34" charset="0"/>
                <a:ea typeface="Calibri" panose="020F0502020204030204" pitchFamily="34" charset="0"/>
                <a:cs typeface="Arial" panose="020B0604020202020204" pitchFamily="34" charset="0"/>
              </a:rPr>
              <a:t>dítě, ke kterému určil otcovství souhlasným prohlášením učiněným s matkou dítěte státní občan ČR, a matka dítěte je cizinka (mimo výše uvedené), pokud rodiče prokáží otcovství genetickou zkouškou formou znaleckého posudku.</a:t>
            </a:r>
          </a:p>
          <a:p>
            <a:pPr marL="0" lvl="0" indent="0">
              <a:lnSpc>
                <a:spcPct val="150000"/>
              </a:lnSpc>
              <a:spcBef>
                <a:spcPts val="600"/>
              </a:spcBef>
              <a:buNone/>
            </a:pPr>
            <a:endParaRPr lang="cs-CZ" sz="1400" dirty="0">
              <a:latin typeface="Arial" panose="020B0604020202020204" pitchFamily="34" charset="0"/>
              <a:ea typeface="Calibri" panose="020F0502020204030204" pitchFamily="34" charset="0"/>
              <a:cs typeface="Arial" panose="020B0604020202020204" pitchFamily="34" charset="0"/>
            </a:endParaRPr>
          </a:p>
          <a:p>
            <a:pPr marL="1348740" indent="0" algn="just">
              <a:lnSpc>
                <a:spcPct val="150000"/>
              </a:lnSpc>
              <a:spcBef>
                <a:spcPts val="600"/>
              </a:spcBef>
              <a:buNone/>
            </a:pPr>
            <a:r>
              <a:rPr lang="cs-CZ" sz="1400" dirty="0">
                <a:latin typeface="Arial" panose="020B0604020202020204" pitchFamily="34" charset="0"/>
                <a:ea typeface="Calibri" panose="020F0502020204030204" pitchFamily="34" charset="0"/>
                <a:cs typeface="Arial" panose="020B0604020202020204" pitchFamily="34" charset="0"/>
              </a:rPr>
              <a:t> </a:t>
            </a:r>
          </a:p>
          <a:p>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96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60464"/>
            <a:ext cx="8596668" cy="886691"/>
          </a:xfrm>
        </p:spPr>
        <p:txBody>
          <a:bodyPr>
            <a:normAutofit/>
          </a:bodyPr>
          <a:lstStyle/>
          <a:p>
            <a:r>
              <a:rPr lang="cs-CZ" dirty="0" smtClean="0"/>
              <a:t>VZNIK STÁTNÍHO OBČANSTVÍ II.</a:t>
            </a:r>
            <a:endParaRPr lang="cs-CZ" dirty="0"/>
          </a:p>
        </p:txBody>
      </p:sp>
      <p:sp>
        <p:nvSpPr>
          <p:cNvPr id="3" name="Zástupný symbol pro obsah 2"/>
          <p:cNvSpPr>
            <a:spLocks noGrp="1"/>
          </p:cNvSpPr>
          <p:nvPr>
            <p:ph idx="1"/>
          </p:nvPr>
        </p:nvSpPr>
        <p:spPr>
          <a:xfrm>
            <a:off x="677334" y="963557"/>
            <a:ext cx="8596668" cy="3880773"/>
          </a:xfrm>
        </p:spPr>
        <p:txBody>
          <a:bodyPr>
            <a:noAutofit/>
          </a:bodyPr>
          <a:lstStyle/>
          <a:p>
            <a:pPr>
              <a:lnSpc>
                <a:spcPct val="150000"/>
              </a:lnSpc>
              <a:spcBef>
                <a:spcPts val="600"/>
              </a:spcBef>
            </a:pPr>
            <a:r>
              <a:rPr lang="cs-CZ" sz="1100" b="1" i="1" dirty="0" smtClean="0">
                <a:solidFill>
                  <a:prstClr val="black">
                    <a:lumMod val="75000"/>
                    <a:lumOff val="25000"/>
                  </a:prstClr>
                </a:solidFill>
                <a:latin typeface="Arial" panose="020B0604020202020204" pitchFamily="34" charset="0"/>
                <a:cs typeface="Arial" panose="020B0604020202020204" pitchFamily="34" charset="0"/>
              </a:rPr>
              <a:t>4/ nalezením </a:t>
            </a:r>
            <a:r>
              <a:rPr lang="cs-CZ" sz="1100" b="1" i="1" dirty="0">
                <a:solidFill>
                  <a:prstClr val="black">
                    <a:lumMod val="75000"/>
                    <a:lumOff val="25000"/>
                  </a:prstClr>
                </a:solidFill>
                <a:latin typeface="Arial" panose="020B0604020202020204" pitchFamily="34" charset="0"/>
                <a:cs typeface="Arial" panose="020B0604020202020204" pitchFamily="34" charset="0"/>
              </a:rPr>
              <a:t>na území ČR</a:t>
            </a:r>
            <a:r>
              <a:rPr lang="cs-CZ" sz="1100" dirty="0">
                <a:solidFill>
                  <a:prstClr val="black">
                    <a:lumMod val="75000"/>
                    <a:lumOff val="25000"/>
                  </a:prstClr>
                </a:solidFill>
                <a:latin typeface="Arial" panose="020B0604020202020204" pitchFamily="34" charset="0"/>
                <a:cs typeface="Arial" panose="020B0604020202020204" pitchFamily="34" charset="0"/>
              </a:rPr>
              <a:t> - dítě mladší 3 let nalezené na území České republiky, jehož totožnost se nepodaří zjistit, nabývá občanství ČR dnem nalezení na území ČR, pokud do 6 měsíců ode dne nalezení nevyjde najevo, že nabylo státní občanství jiného státu, důkazní břemeno nesou orgány </a:t>
            </a:r>
            <a:r>
              <a:rPr lang="cs-CZ" sz="1100" dirty="0" smtClean="0">
                <a:solidFill>
                  <a:prstClr val="black">
                    <a:lumMod val="75000"/>
                    <a:lumOff val="25000"/>
                  </a:prstClr>
                </a:solidFill>
                <a:latin typeface="Arial" panose="020B0604020202020204" pitchFamily="34" charset="0"/>
                <a:cs typeface="Arial" panose="020B0604020202020204" pitchFamily="34" charset="0"/>
              </a:rPr>
              <a:t>ČR</a:t>
            </a:r>
          </a:p>
          <a:p>
            <a:pPr>
              <a:lnSpc>
                <a:spcPct val="150000"/>
              </a:lnSpc>
              <a:spcBef>
                <a:spcPts val="600"/>
              </a:spcBef>
            </a:pPr>
            <a:r>
              <a:rPr lang="cs-CZ" sz="1100" b="1" i="1" dirty="0" smtClean="0">
                <a:solidFill>
                  <a:prstClr val="black">
                    <a:lumMod val="75000"/>
                    <a:lumOff val="25000"/>
                  </a:prstClr>
                </a:solidFill>
                <a:latin typeface="Arial" panose="020B0604020202020204" pitchFamily="34" charset="0"/>
                <a:cs typeface="Arial" panose="020B0604020202020204" pitchFamily="34" charset="0"/>
              </a:rPr>
              <a:t>5/ prohlášením</a:t>
            </a:r>
            <a:r>
              <a:rPr lang="cs-CZ" sz="1100" dirty="0" smtClean="0">
                <a:solidFill>
                  <a:prstClr val="black">
                    <a:lumMod val="75000"/>
                    <a:lumOff val="25000"/>
                  </a:prstClr>
                </a:solidFill>
                <a:latin typeface="Arial" panose="020B0604020202020204" pitchFamily="34" charset="0"/>
                <a:cs typeface="Arial" panose="020B0604020202020204" pitchFamily="34" charset="0"/>
              </a:rPr>
              <a:t> </a:t>
            </a:r>
            <a:r>
              <a:rPr lang="cs-CZ" sz="1100" b="1" dirty="0">
                <a:solidFill>
                  <a:prstClr val="black">
                    <a:lumMod val="75000"/>
                    <a:lumOff val="25000"/>
                  </a:prstClr>
                </a:solidFill>
                <a:latin typeface="Arial" panose="020B0604020202020204" pitchFamily="34" charset="0"/>
                <a:cs typeface="Arial" panose="020B0604020202020204" pitchFamily="34" charset="0"/>
              </a:rPr>
              <a:t>- </a:t>
            </a:r>
            <a:r>
              <a:rPr lang="cs-CZ" sz="1100" dirty="0">
                <a:solidFill>
                  <a:prstClr val="black">
                    <a:lumMod val="75000"/>
                    <a:lumOff val="25000"/>
                  </a:prstClr>
                </a:solidFill>
                <a:latin typeface="Arial" panose="020B0604020202020204" pitchFamily="34" charset="0"/>
                <a:cs typeface="Arial" panose="020B0604020202020204" pitchFamily="34" charset="0"/>
              </a:rPr>
              <a:t>FO, která byla k 31. 12. 1992 občanem ČSFR, ale neměla ani státní občanství ČR ani státní občanství SR, si může zvolit státní občanství ČR prohlášením. Rodiče (i jen jeden) mohou do prohlášení zahrnout i </a:t>
            </a:r>
            <a:r>
              <a:rPr lang="cs-CZ" sz="1100" dirty="0" smtClean="0">
                <a:solidFill>
                  <a:prstClr val="black">
                    <a:lumMod val="75000"/>
                    <a:lumOff val="25000"/>
                  </a:prstClr>
                </a:solidFill>
                <a:latin typeface="Arial" panose="020B0604020202020204" pitchFamily="34" charset="0"/>
                <a:cs typeface="Arial" panose="020B0604020202020204" pitchFamily="34" charset="0"/>
              </a:rPr>
              <a:t>dítě</a:t>
            </a:r>
          </a:p>
          <a:p>
            <a:pPr>
              <a:lnSpc>
                <a:spcPct val="150000"/>
              </a:lnSpc>
              <a:spcBef>
                <a:spcPts val="600"/>
              </a:spcBef>
            </a:pPr>
            <a:r>
              <a:rPr lang="cs-CZ" sz="1100" b="1" i="1" dirty="0" smtClean="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6/ v </a:t>
            </a:r>
            <a:r>
              <a:rPr lang="cs-CZ" sz="1100" b="1" i="1"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souvislosti se svěřením do ústavní, pěstounské nebo jiné formy náhradní péče </a:t>
            </a:r>
            <a:endParaRPr lang="cs-CZ" sz="11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endParaRPr>
          </a:p>
          <a:p>
            <a:pPr lvl="1">
              <a:lnSpc>
                <a:spcPct val="150000"/>
              </a:lnSpc>
              <a:spcBef>
                <a:spcPts val="600"/>
              </a:spcBef>
              <a:buClr>
                <a:srgbClr val="90C226"/>
              </a:buClr>
              <a:buFont typeface="Arial" panose="020B0604020202020204" pitchFamily="34" charset="0"/>
              <a:buChar char="•"/>
            </a:pPr>
            <a:r>
              <a:rPr lang="cs-CZ" sz="11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dítě, </a:t>
            </a:r>
            <a:r>
              <a:rPr lang="cs-CZ" sz="11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které </a:t>
            </a:r>
            <a:r>
              <a:rPr lang="cs-CZ" sz="11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se narodí na území ČR a na tomto území se zdržuje v souladu s právními předpisy a </a:t>
            </a:r>
            <a:r>
              <a:rPr lang="cs-CZ" sz="11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které </a:t>
            </a:r>
            <a:r>
              <a:rPr lang="cs-CZ" sz="11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v den svého narození bylo a nadále je bezdomovcem, bylo-li svěřeno do náhradní péče</a:t>
            </a:r>
          </a:p>
          <a:p>
            <a:pPr lvl="1">
              <a:lnSpc>
                <a:spcPct val="150000"/>
              </a:lnSpc>
              <a:spcBef>
                <a:spcPts val="600"/>
              </a:spcBef>
              <a:buClr>
                <a:srgbClr val="90C226"/>
              </a:buClr>
              <a:buFont typeface="Arial" panose="020B0604020202020204" pitchFamily="34" charset="0"/>
              <a:buChar char="•"/>
            </a:pPr>
            <a:r>
              <a:rPr lang="cs-CZ" sz="11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dnem nabytí PM rozhodnutí soudu o svěření do náhradní </a:t>
            </a:r>
            <a:r>
              <a:rPr lang="cs-CZ" sz="11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péče</a:t>
            </a:r>
          </a:p>
          <a:p>
            <a:pPr>
              <a:lnSpc>
                <a:spcPct val="150000"/>
              </a:lnSpc>
              <a:spcBef>
                <a:spcPts val="600"/>
              </a:spcBef>
            </a:pPr>
            <a:r>
              <a:rPr lang="cs-CZ" sz="1100" b="1" i="1" dirty="0" smtClean="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7/ udělením </a:t>
            </a:r>
            <a:r>
              <a:rPr lang="cs-CZ" sz="1100" b="1" i="1"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 naturalizace</a:t>
            </a:r>
            <a:r>
              <a:rPr lang="cs-CZ" sz="11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 - není právní nárok</a:t>
            </a:r>
            <a:r>
              <a:rPr lang="cs-CZ" sz="1100" dirty="0" smtClean="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spcBef>
                <a:spcPts val="600"/>
              </a:spcBef>
            </a:pPr>
            <a:endParaRPr lang="cs-CZ" sz="11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ts val="600"/>
              </a:spcBef>
              <a:buNone/>
            </a:pPr>
            <a:r>
              <a:rPr lang="cs-CZ" sz="1100" b="1" dirty="0">
                <a:solidFill>
                  <a:srgbClr val="92D050"/>
                </a:solidFill>
              </a:rPr>
              <a:t>Doklady o státním občanství - prokazování </a:t>
            </a:r>
            <a:r>
              <a:rPr lang="cs-CZ" sz="1100" b="1" dirty="0" smtClean="0">
                <a:solidFill>
                  <a:srgbClr val="92D050"/>
                </a:solidFill>
              </a:rPr>
              <a:t>občanství</a:t>
            </a:r>
          </a:p>
          <a:p>
            <a:pPr marL="0" indent="0">
              <a:lnSpc>
                <a:spcPct val="150000"/>
              </a:lnSpc>
              <a:spcBef>
                <a:spcPts val="600"/>
              </a:spcBef>
              <a:buNone/>
            </a:pPr>
            <a:r>
              <a:rPr lang="cs-CZ" sz="1100" dirty="0" smtClean="0"/>
              <a:t>Občanský </a:t>
            </a:r>
            <a:r>
              <a:rPr lang="cs-CZ" sz="1100" dirty="0"/>
              <a:t>průkaz</a:t>
            </a:r>
          </a:p>
          <a:p>
            <a:pPr marL="0" lvl="0" indent="0">
              <a:lnSpc>
                <a:spcPct val="150000"/>
              </a:lnSpc>
              <a:spcBef>
                <a:spcPts val="600"/>
              </a:spcBef>
              <a:buNone/>
            </a:pPr>
            <a:r>
              <a:rPr lang="cs-CZ" sz="1100" dirty="0"/>
              <a:t>Cestovní doklad</a:t>
            </a:r>
          </a:p>
          <a:p>
            <a:pPr marL="0" lvl="0" indent="0">
              <a:lnSpc>
                <a:spcPct val="150000"/>
              </a:lnSpc>
              <a:spcBef>
                <a:spcPts val="600"/>
              </a:spcBef>
              <a:buNone/>
            </a:pPr>
            <a:r>
              <a:rPr lang="cs-CZ" sz="1100" dirty="0"/>
              <a:t>Osvědčení, popřípadě potvrzení o státním občanství ČR</a:t>
            </a:r>
          </a:p>
          <a:p>
            <a:pPr marL="0" lvl="0" indent="0">
              <a:lnSpc>
                <a:spcPct val="150000"/>
              </a:lnSpc>
              <a:spcBef>
                <a:spcPts val="600"/>
              </a:spcBef>
              <a:buNone/>
            </a:pPr>
            <a:r>
              <a:rPr lang="cs-CZ" sz="1100" dirty="0"/>
              <a:t>Listina o nabytí či udělení st. občanství</a:t>
            </a:r>
          </a:p>
          <a:p>
            <a:pPr>
              <a:lnSpc>
                <a:spcPct val="150000"/>
              </a:lnSpc>
              <a:spcBef>
                <a:spcPts val="600"/>
              </a:spcBef>
            </a:pPr>
            <a:endParaRPr lang="cs-CZ" sz="1100" dirty="0">
              <a:solidFill>
                <a:prstClr val="black">
                  <a:lumMod val="75000"/>
                  <a:lumOff val="25000"/>
                </a:prstClr>
              </a:solidFill>
              <a:latin typeface="Arial" panose="020B0604020202020204" pitchFamily="34" charset="0"/>
              <a:ea typeface="Times New Roman" panose="02020603050405020304" pitchFamily="18" charset="0"/>
              <a:cs typeface="Arial" panose="020B0604020202020204" pitchFamily="34" charset="0"/>
            </a:endParaRPr>
          </a:p>
          <a:p>
            <a:pPr marL="360045" lvl="0" indent="0">
              <a:buClr>
                <a:srgbClr val="90C226"/>
              </a:buClr>
              <a:buNone/>
            </a:pPr>
            <a:r>
              <a:rPr lang="cs-CZ" sz="140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 </a:t>
            </a:r>
          </a:p>
          <a:p>
            <a:pPr lvl="1">
              <a:buClr>
                <a:srgbClr val="90C226"/>
              </a:buClr>
              <a:buFont typeface="Courier New" panose="02070309020205020404" pitchFamily="49" charset="0"/>
              <a:buChar char="o"/>
            </a:pPr>
            <a:endParaRPr lang="cs-CZ" sz="1400" dirty="0" smtClean="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617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213637" y="488898"/>
            <a:ext cx="10058400" cy="1107649"/>
          </a:xfrm>
        </p:spPr>
        <p:txBody>
          <a:bodyPr>
            <a:normAutofit/>
          </a:bodyPr>
          <a:lstStyle/>
          <a:p>
            <a:pPr algn="ctr"/>
            <a:r>
              <a:rPr lang="cs-CZ" cap="none" dirty="0" smtClean="0">
                <a:cs typeface="Arial" panose="020B0604020202020204" pitchFamily="34" charset="0"/>
              </a:rPr>
              <a:t>UDĚLENÍ STÁTNÍHO OBČANSTVÍ ČR</a:t>
            </a:r>
            <a:endParaRPr lang="cs-CZ"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idx="1"/>
          </p:nvPr>
        </p:nvSpPr>
        <p:spPr>
          <a:xfrm>
            <a:off x="471332" y="1259036"/>
            <a:ext cx="9212996" cy="4683273"/>
          </a:xfrm>
        </p:spPr>
        <p:txBody>
          <a:bodyPr>
            <a:normAutofit/>
          </a:bodyPr>
          <a:lstStyle/>
          <a:p>
            <a:pPr algn="just"/>
            <a:r>
              <a:rPr lang="cs-CZ" sz="1100" dirty="0">
                <a:latin typeface="Arial" panose="020B0604020202020204" pitchFamily="34" charset="0"/>
                <a:cs typeface="Arial" panose="020B0604020202020204" pitchFamily="34" charset="0"/>
              </a:rPr>
              <a:t>Žádat o udělení českého státního občanství mohou státní občané cizího státu nebo osoby bez státního občanství s </a:t>
            </a:r>
            <a:r>
              <a:rPr lang="cs-CZ" sz="1100" u="sng" dirty="0">
                <a:latin typeface="Arial" panose="020B0604020202020204" pitchFamily="34" charset="0"/>
                <a:cs typeface="Arial" panose="020B0604020202020204" pitchFamily="34" charset="0"/>
              </a:rPr>
              <a:t>trvalým pobytem </a:t>
            </a:r>
            <a:r>
              <a:rPr lang="cs-CZ" sz="1100" dirty="0">
                <a:latin typeface="Arial" panose="020B0604020202020204" pitchFamily="34" charset="0"/>
                <a:cs typeface="Arial" panose="020B0604020202020204" pitchFamily="34" charset="0"/>
              </a:rPr>
              <a:t>na území České republiky splňující tyto předpoklady: </a:t>
            </a:r>
          </a:p>
          <a:p>
            <a:pPr lvl="1" algn="just"/>
            <a:r>
              <a:rPr lang="cs-CZ" sz="1100" dirty="0">
                <a:latin typeface="Arial" panose="020B0604020202020204" pitchFamily="34" charset="0"/>
                <a:cs typeface="Arial" panose="020B0604020202020204" pitchFamily="34" charset="0"/>
              </a:rPr>
              <a:t>Žadatel je integrován do společnosti z hlediska rodinného, pracovního a sociálního</a:t>
            </a:r>
          </a:p>
          <a:p>
            <a:pPr lvl="1" algn="just"/>
            <a:r>
              <a:rPr lang="cs-CZ" sz="1100" dirty="0">
                <a:latin typeface="Arial" panose="020B0604020202020204" pitchFamily="34" charset="0"/>
                <a:cs typeface="Arial" panose="020B0604020202020204" pitchFamily="34" charset="0"/>
              </a:rPr>
              <a:t>Žadatel neohrožuje bezpečnost státu</a:t>
            </a:r>
          </a:p>
          <a:p>
            <a:pPr lvl="1" algn="just"/>
            <a:r>
              <a:rPr lang="cs-CZ" sz="1100" dirty="0">
                <a:latin typeface="Arial" panose="020B0604020202020204" pitchFamily="34" charset="0"/>
                <a:cs typeface="Arial" panose="020B0604020202020204" pitchFamily="34" charset="0"/>
              </a:rPr>
              <a:t>Žadatel má v ČR trvalý pobyt (u občanů EU min. 3 roky, žadatelé ze 3. zemí min. 5 let)</a:t>
            </a:r>
          </a:p>
          <a:p>
            <a:pPr lvl="1" algn="just"/>
            <a:r>
              <a:rPr lang="cs-CZ" sz="1100" dirty="0">
                <a:latin typeface="Arial" panose="020B0604020202020204" pitchFamily="34" charset="0"/>
                <a:cs typeface="Arial" panose="020B0604020202020204" pitchFamily="34" charset="0"/>
              </a:rPr>
              <a:t>Žadatel se na území ČR skutečně zdržuje</a:t>
            </a:r>
          </a:p>
          <a:p>
            <a:pPr lvl="1" algn="just"/>
            <a:r>
              <a:rPr lang="cs-CZ" sz="1100" dirty="0">
                <a:latin typeface="Arial" panose="020B0604020202020204" pitchFamily="34" charset="0"/>
                <a:cs typeface="Arial" panose="020B0604020202020204" pitchFamily="34" charset="0"/>
              </a:rPr>
              <a:t>Trestní bezúhonnost</a:t>
            </a:r>
          </a:p>
          <a:p>
            <a:pPr lvl="1" algn="just"/>
            <a:r>
              <a:rPr lang="cs-CZ" sz="1100" dirty="0">
                <a:latin typeface="Arial" panose="020B0604020202020204" pitchFamily="34" charset="0"/>
                <a:cs typeface="Arial" panose="020B0604020202020204" pitchFamily="34" charset="0"/>
              </a:rPr>
              <a:t>Znalost českého jazyka</a:t>
            </a:r>
          </a:p>
          <a:p>
            <a:pPr lvl="1" algn="just"/>
            <a:r>
              <a:rPr lang="cs-CZ" sz="1100" dirty="0">
                <a:latin typeface="Arial" panose="020B0604020202020204" pitchFamily="34" charset="0"/>
                <a:cs typeface="Arial" panose="020B0604020202020204" pitchFamily="34" charset="0"/>
              </a:rPr>
              <a:t>Znalost českých reálií</a:t>
            </a:r>
          </a:p>
          <a:p>
            <a:pPr lvl="1" algn="just"/>
            <a:r>
              <a:rPr lang="cs-CZ" sz="1100" dirty="0">
                <a:latin typeface="Arial" panose="020B0604020202020204" pitchFamily="34" charset="0"/>
                <a:cs typeface="Arial" panose="020B0604020202020204" pitchFamily="34" charset="0"/>
              </a:rPr>
              <a:t>Prokázání výše a zdroje příjmů</a:t>
            </a:r>
          </a:p>
          <a:p>
            <a:pPr lvl="1" algn="just"/>
            <a:r>
              <a:rPr lang="cs-CZ" sz="1100" dirty="0">
                <a:latin typeface="Arial" panose="020B0604020202020204" pitchFamily="34" charset="0"/>
                <a:cs typeface="Arial" panose="020B0604020202020204" pitchFamily="34" charset="0"/>
              </a:rPr>
              <a:t>Nezatěžování systému státní podpory nebo systému podpory v hmotné nouzi</a:t>
            </a:r>
          </a:p>
          <a:p>
            <a:pPr marL="274320" lvl="1" indent="0" algn="just">
              <a:buNone/>
            </a:pPr>
            <a:endParaRPr lang="cs-CZ" sz="1100" dirty="0">
              <a:latin typeface="Arial" panose="020B0604020202020204" pitchFamily="34" charset="0"/>
              <a:cs typeface="Arial" panose="020B0604020202020204" pitchFamily="34" charset="0"/>
            </a:endParaRPr>
          </a:p>
          <a:p>
            <a:pPr marL="274320" lvl="1" indent="0" algn="just">
              <a:buNone/>
            </a:pPr>
            <a:r>
              <a:rPr lang="cs-CZ" sz="1100" dirty="0">
                <a:latin typeface="Arial" panose="020B0604020202020204" pitchFamily="34" charset="0"/>
                <a:cs typeface="Arial" panose="020B0604020202020204" pitchFamily="34" charset="0"/>
              </a:rPr>
              <a:t>Pozn. Ke všem bodům jsou stanoveny výjimky zejm. pro osoby mladší 18 let, VYJMA povinnosti trestní bezúhonnosti. </a:t>
            </a:r>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23</a:t>
            </a:fld>
            <a:endParaRPr lang="en-US" dirty="0"/>
          </a:p>
        </p:txBody>
      </p:sp>
      <p:sp>
        <p:nvSpPr>
          <p:cNvPr id="7" name="TextovéPole 6">
            <a:extLst>
              <a:ext uri="{FF2B5EF4-FFF2-40B4-BE49-F238E27FC236}">
                <a16:creationId xmlns:a16="http://schemas.microsoft.com/office/drawing/2014/main" id="{3A7ABD0E-02DE-4968-97B2-9970AF9D224F}"/>
              </a:ext>
            </a:extLst>
          </p:cNvPr>
          <p:cNvSpPr txBox="1"/>
          <p:nvPr/>
        </p:nvSpPr>
        <p:spPr>
          <a:xfrm>
            <a:off x="704768" y="6505540"/>
            <a:ext cx="8569234" cy="230832"/>
          </a:xfrm>
          <a:prstGeom prst="rect">
            <a:avLst/>
          </a:prstGeom>
          <a:noFill/>
        </p:spPr>
        <p:txBody>
          <a:bodyPr wrap="square" rtlCol="0">
            <a:spAutoFit/>
          </a:bodyPr>
          <a:lstStyle/>
          <a:p>
            <a:r>
              <a:rPr lang="cs-CZ" sz="900" i="1" dirty="0">
                <a:solidFill>
                  <a:schemeClr val="bg1">
                    <a:lumMod val="50000"/>
                  </a:schemeClr>
                </a:solidFill>
                <a:latin typeface="Arial" panose="020B0604020202020204" pitchFamily="34" charset="0"/>
                <a:cs typeface="Arial" panose="020B0604020202020204" pitchFamily="34" charset="0"/>
              </a:rPr>
              <a:t>Zdroj: http://www.mvcr.cz/clanek/udeleni-statniho-obcanstvi-ceske-republiky.aspx</a:t>
            </a:r>
          </a:p>
        </p:txBody>
      </p:sp>
    </p:spTree>
    <p:extLst>
      <p:ext uri="{BB962C8B-B14F-4D97-AF65-F5344CB8AC3E}">
        <p14:creationId xmlns:p14="http://schemas.microsoft.com/office/powerpoint/2010/main" val="541242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712124"/>
          </a:xfrm>
        </p:spPr>
        <p:txBody>
          <a:bodyPr/>
          <a:lstStyle/>
          <a:p>
            <a:pPr algn="ctr"/>
            <a:r>
              <a:rPr lang="cs-CZ" dirty="0" smtClean="0"/>
              <a:t>STÁTOOBČANSKÝ SLIB</a:t>
            </a:r>
            <a:endParaRPr lang="cs-CZ" dirty="0"/>
          </a:p>
        </p:txBody>
      </p:sp>
      <p:sp>
        <p:nvSpPr>
          <p:cNvPr id="3" name="Zástupný symbol pro obsah 2"/>
          <p:cNvSpPr>
            <a:spLocks noGrp="1"/>
          </p:cNvSpPr>
          <p:nvPr>
            <p:ph idx="1"/>
          </p:nvPr>
        </p:nvSpPr>
        <p:spPr>
          <a:xfrm>
            <a:off x="569269" y="1488613"/>
            <a:ext cx="8596668" cy="3880773"/>
          </a:xfrm>
        </p:spPr>
        <p:txBody>
          <a:bodyPr>
            <a:normAutofit fontScale="92500" lnSpcReduction="20000"/>
          </a:bodyPr>
          <a:lstStyle/>
          <a:p>
            <a:pPr marL="0" indent="0">
              <a:buNone/>
            </a:pPr>
            <a:r>
              <a:rPr lang="cs-CZ" sz="1100" b="1" i="1" dirty="0">
                <a:latin typeface="Arial" panose="020B0604020202020204" pitchFamily="34" charset="0"/>
                <a:cs typeface="Arial" panose="020B0604020202020204" pitchFamily="34" charset="0"/>
              </a:rPr>
              <a:t>Státoobčanský slib</a:t>
            </a:r>
          </a:p>
          <a:p>
            <a:pPr>
              <a:lnSpc>
                <a:spcPct val="150000"/>
              </a:lnSpc>
              <a:spcBef>
                <a:spcPts val="600"/>
              </a:spcBef>
            </a:pPr>
            <a:r>
              <a:rPr lang="cs-CZ" sz="1100" b="1" dirty="0">
                <a:latin typeface="Arial" panose="020B0604020202020204" pitchFamily="34" charset="0"/>
                <a:cs typeface="Arial" panose="020B0604020202020204" pitchFamily="34" charset="0"/>
              </a:rPr>
              <a:t>§ 27 </a:t>
            </a:r>
            <a:r>
              <a:rPr lang="cs-CZ" sz="1100" b="1" dirty="0" smtClean="0">
                <a:latin typeface="Arial" panose="020B0604020202020204" pitchFamily="34" charset="0"/>
                <a:cs typeface="Arial" panose="020B0604020202020204" pitchFamily="34" charset="0"/>
              </a:rPr>
              <a:t>Zákona </a:t>
            </a:r>
            <a:r>
              <a:rPr lang="cs-CZ" sz="1100" b="1" dirty="0">
                <a:latin typeface="Arial" panose="020B0604020202020204" pitchFamily="34" charset="0"/>
                <a:cs typeface="Arial" panose="020B0604020202020204" pitchFamily="34" charset="0"/>
              </a:rPr>
              <a:t>o státním občanství </a:t>
            </a:r>
            <a:r>
              <a:rPr lang="cs-CZ" sz="1100" b="1" dirty="0" smtClean="0">
                <a:latin typeface="Arial" panose="020B0604020202020204" pitchFamily="34" charset="0"/>
                <a:cs typeface="Arial" panose="020B0604020202020204" pitchFamily="34" charset="0"/>
              </a:rPr>
              <a:t>186/2013 Sb.</a:t>
            </a:r>
            <a:endParaRPr lang="cs-CZ" sz="1100" b="1" dirty="0">
              <a:latin typeface="Arial" panose="020B0604020202020204" pitchFamily="34" charset="0"/>
              <a:cs typeface="Arial" panose="020B0604020202020204" pitchFamily="34" charset="0"/>
            </a:endParaRPr>
          </a:p>
          <a:p>
            <a:pPr>
              <a:lnSpc>
                <a:spcPct val="150000"/>
              </a:lnSpc>
              <a:spcBef>
                <a:spcPts val="600"/>
              </a:spcBef>
            </a:pPr>
            <a:r>
              <a:rPr lang="cs-CZ" sz="1100" b="1" dirty="0">
                <a:latin typeface="Arial" panose="020B0604020202020204" pitchFamily="34" charset="0"/>
                <a:cs typeface="Arial" panose="020B0604020202020204" pitchFamily="34" charset="0"/>
              </a:rPr>
              <a:t>(1)</a:t>
            </a:r>
            <a:r>
              <a:rPr lang="cs-CZ" sz="1100" dirty="0">
                <a:latin typeface="Arial" panose="020B0604020202020204" pitchFamily="34" charset="0"/>
                <a:cs typeface="Arial" panose="020B0604020202020204" pitchFamily="34" charset="0"/>
              </a:rPr>
              <a:t> Státní občanství České republiky se nabývá dnem složení státoobčanského slibu, popřípadě dnem nabytí právní moci rozhodnutí o prominutí složení státoobčanského slibu, nebo dnem převzetí listiny o udělení státního občanství České republiky dítěti mladšímu 15 let jeho zákonným zástupcem.</a:t>
            </a:r>
          </a:p>
          <a:p>
            <a:pPr>
              <a:lnSpc>
                <a:spcPct val="150000"/>
              </a:lnSpc>
              <a:spcBef>
                <a:spcPts val="600"/>
              </a:spcBef>
            </a:pPr>
            <a:r>
              <a:rPr lang="cs-CZ" sz="1100" b="1" dirty="0">
                <a:latin typeface="Arial" panose="020B0604020202020204" pitchFamily="34" charset="0"/>
                <a:cs typeface="Arial" panose="020B0604020202020204" pitchFamily="34" charset="0"/>
              </a:rPr>
              <a:t>(2)</a:t>
            </a:r>
            <a:r>
              <a:rPr lang="cs-CZ" sz="1100" dirty="0">
                <a:latin typeface="Arial" panose="020B0604020202020204" pitchFamily="34" charset="0"/>
                <a:cs typeface="Arial" panose="020B0604020202020204" pitchFamily="34" charset="0"/>
              </a:rPr>
              <a:t> Státoobčanský slib zní: „Slibuji na svou čest věrnost České republice. Slibuji, že budu dodržovat její Ústavu a ostatní zákony České republiky.“</a:t>
            </a:r>
          </a:p>
          <a:p>
            <a:pPr>
              <a:lnSpc>
                <a:spcPct val="150000"/>
              </a:lnSpc>
              <a:spcBef>
                <a:spcPts val="600"/>
              </a:spcBef>
            </a:pPr>
            <a:r>
              <a:rPr lang="cs-CZ" sz="1100" b="1" dirty="0">
                <a:latin typeface="Arial" panose="020B0604020202020204" pitchFamily="34" charset="0"/>
                <a:cs typeface="Arial" panose="020B0604020202020204" pitchFamily="34" charset="0"/>
              </a:rPr>
              <a:t>(3)</a:t>
            </a:r>
            <a:r>
              <a:rPr lang="cs-CZ" sz="1100" dirty="0">
                <a:latin typeface="Arial" panose="020B0604020202020204" pitchFamily="34" charset="0"/>
                <a:cs typeface="Arial" panose="020B0604020202020204" pitchFamily="34" charset="0"/>
              </a:rPr>
              <a:t> Státoobčanský slib skládá žadatel, který dosáhl věku 15 let.</a:t>
            </a:r>
          </a:p>
          <a:p>
            <a:pPr>
              <a:lnSpc>
                <a:spcPct val="150000"/>
              </a:lnSpc>
              <a:spcBef>
                <a:spcPts val="600"/>
              </a:spcBef>
            </a:pPr>
            <a:r>
              <a:rPr lang="cs-CZ" sz="1100" b="1" dirty="0">
                <a:latin typeface="Arial" panose="020B0604020202020204" pitchFamily="34" charset="0"/>
                <a:cs typeface="Arial" panose="020B0604020202020204" pitchFamily="34" charset="0"/>
              </a:rPr>
              <a:t>(4)</a:t>
            </a:r>
            <a:r>
              <a:rPr lang="cs-CZ" sz="1100" dirty="0">
                <a:latin typeface="Arial" panose="020B0604020202020204" pitchFamily="34" charset="0"/>
                <a:cs typeface="Arial" panose="020B0604020202020204" pitchFamily="34" charset="0"/>
              </a:rPr>
              <a:t> Státoobčanský slib se skládá veřejně a slavnostním způsobem před ředitelem krajského úřadu, v hlavním městě Praze před tajemníkem úřadu městské části hlavního města Prahy stanovené v příloze č. 1 k tomuto zákonu, nebo před jím pověřenou osobou. Státoobčanský slib lze v případě důvodů hodných zvláštního zřetele složit i v cizině před vedoucím zastupitelského úřadu nebo konzulárního úřadu České republiky, s výjimkou konzulárního úřadu vedeného honorárním konzulárním úředníkem (dále jen „zastupitelský úřad“) nebo před jím pověřenou osobou.</a:t>
            </a:r>
          </a:p>
          <a:p>
            <a:pPr>
              <a:lnSpc>
                <a:spcPct val="150000"/>
              </a:lnSpc>
              <a:spcBef>
                <a:spcPts val="600"/>
              </a:spcBef>
            </a:pPr>
            <a:r>
              <a:rPr lang="cs-CZ" sz="1100" b="1" dirty="0">
                <a:latin typeface="Arial" panose="020B0604020202020204" pitchFamily="34" charset="0"/>
                <a:cs typeface="Arial" panose="020B0604020202020204" pitchFamily="34" charset="0"/>
              </a:rPr>
              <a:t>(5)</a:t>
            </a:r>
            <a:r>
              <a:rPr lang="cs-CZ" sz="1100" dirty="0">
                <a:latin typeface="Arial" panose="020B0604020202020204" pitchFamily="34" charset="0"/>
                <a:cs typeface="Arial" panose="020B0604020202020204" pitchFamily="34" charset="0"/>
              </a:rPr>
              <a:t> Žadatel může složit státoobčanský slib nejpozději do 12 měsíců ode dne, kdy mu byla výzva ke složení státoobčanského slibu doručena. Pokud státoobčanský slib v této lhůtě nesloží, ministerstvo usnesením řízení zastaví a rozhodnutí o udělení státního občanství České republiky zruší.</a:t>
            </a:r>
          </a:p>
          <a:p>
            <a:pPr>
              <a:lnSpc>
                <a:spcPct val="150000"/>
              </a:lnSpc>
              <a:spcBef>
                <a:spcPts val="600"/>
              </a:spcBef>
            </a:pPr>
            <a:r>
              <a:rPr lang="cs-CZ" sz="1100" b="1" dirty="0">
                <a:latin typeface="Arial" panose="020B0604020202020204" pitchFamily="34" charset="0"/>
                <a:cs typeface="Arial" panose="020B0604020202020204" pitchFamily="34" charset="0"/>
              </a:rPr>
              <a:t>(6)</a:t>
            </a:r>
            <a:r>
              <a:rPr lang="cs-CZ" sz="1100" dirty="0">
                <a:latin typeface="Arial" panose="020B0604020202020204" pitchFamily="34" charset="0"/>
                <a:cs typeface="Arial" panose="020B0604020202020204" pitchFamily="34" charset="0"/>
              </a:rPr>
              <a:t> Ministerstvo může složení státoobčanského slibu z důvodů hodných zvláštního zřetele prominout</a:t>
            </a:r>
            <a:endParaRPr lang="cs-CZ" sz="1100" dirty="0"/>
          </a:p>
        </p:txBody>
      </p:sp>
    </p:spTree>
    <p:extLst>
      <p:ext uri="{BB962C8B-B14F-4D97-AF65-F5344CB8AC3E}">
        <p14:creationId xmlns:p14="http://schemas.microsoft.com/office/powerpoint/2010/main" val="350722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18901"/>
            <a:ext cx="8596668" cy="728750"/>
          </a:xfrm>
        </p:spPr>
        <p:txBody>
          <a:bodyPr>
            <a:noAutofit/>
          </a:bodyPr>
          <a:lstStyle/>
          <a:p>
            <a:pPr algn="ctr"/>
            <a:r>
              <a:rPr lang="cs-CZ" dirty="0" smtClean="0"/>
              <a:t>ZÁNIK STÁTNÍHO OBČANSTVÍ ČR</a:t>
            </a:r>
            <a:r>
              <a:rPr lang="cs-CZ" b="1" dirty="0" smtClean="0"/>
              <a:t/>
            </a:r>
            <a:br>
              <a:rPr lang="cs-CZ" b="1" dirty="0" smtClean="0"/>
            </a:br>
            <a:endParaRPr lang="cs-CZ" dirty="0"/>
          </a:p>
        </p:txBody>
      </p:sp>
      <p:sp>
        <p:nvSpPr>
          <p:cNvPr id="3" name="Zástupný symbol pro obsah 2"/>
          <p:cNvSpPr>
            <a:spLocks noGrp="1"/>
          </p:cNvSpPr>
          <p:nvPr>
            <p:ph idx="1"/>
          </p:nvPr>
        </p:nvSpPr>
        <p:spPr>
          <a:xfrm>
            <a:off x="502767" y="1039725"/>
            <a:ext cx="7809961" cy="3880773"/>
          </a:xfrm>
        </p:spPr>
        <p:txBody>
          <a:bodyPr>
            <a:noAutofit/>
          </a:bodyPr>
          <a:lstStyle/>
          <a:p>
            <a:pPr marL="0" indent="0">
              <a:buNone/>
            </a:pPr>
            <a:endParaRPr lang="cs-CZ" sz="1100" dirty="0" smtClean="0">
              <a:latin typeface="Arial" panose="020B0604020202020204" pitchFamily="34" charset="0"/>
              <a:cs typeface="Arial" panose="020B0604020202020204" pitchFamily="34" charset="0"/>
            </a:endParaRPr>
          </a:p>
          <a:p>
            <a:r>
              <a:rPr lang="cs-CZ" sz="1100" dirty="0" smtClean="0">
                <a:latin typeface="Arial" panose="020B0604020202020204" pitchFamily="34" charset="0"/>
                <a:cs typeface="Arial" panose="020B0604020202020204" pitchFamily="34" charset="0"/>
              </a:rPr>
              <a:t>Jediným </a:t>
            </a:r>
            <a:r>
              <a:rPr lang="cs-CZ" sz="1100" dirty="0">
                <a:latin typeface="Arial" panose="020B0604020202020204" pitchFamily="34" charset="0"/>
                <a:cs typeface="Arial" panose="020B0604020202020204" pitchFamily="34" charset="0"/>
              </a:rPr>
              <a:t>zákonným způsobem pozbytí českého státního občanství bude od 1.1.2014 jeho pozbytí na základě prohlášení o vzdání se státního občanství České republiky. Toto prohlášení bude vázáno na splnění následujících podmínek ze strany státního občana České republiky;</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trvale se zdržuje v cizině</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není v České republice přihlášen k trvalému pobytu a</a:t>
            </a:r>
          </a:p>
          <a:p>
            <a:pPr>
              <a:buFont typeface="Arial" panose="020B0604020202020204" pitchFamily="34" charset="0"/>
              <a:buChar char="•"/>
            </a:pPr>
            <a:r>
              <a:rPr lang="cs-CZ" sz="1100" dirty="0">
                <a:latin typeface="Arial" panose="020B0604020202020204" pitchFamily="34" charset="0"/>
                <a:cs typeface="Arial" panose="020B0604020202020204" pitchFamily="34" charset="0"/>
              </a:rPr>
              <a:t>je zároveň státním občanem cizího státu, nebo žádá o nabytí cizího státního občanství a prohlášení o vzdání se státního občanství České republiky činí v souvislosti s nabytím tohoto státního občanství.</a:t>
            </a:r>
          </a:p>
          <a:p>
            <a:r>
              <a:rPr lang="cs-CZ" sz="1100" dirty="0">
                <a:latin typeface="Arial" panose="020B0604020202020204" pitchFamily="34" charset="0"/>
                <a:cs typeface="Arial" panose="020B0604020202020204" pitchFamily="34" charset="0"/>
              </a:rPr>
              <a:t>Řízení o prohlášeních o pozbytí státního občanství </a:t>
            </a:r>
            <a:r>
              <a:rPr lang="cs-CZ" sz="1100" dirty="0" smtClean="0">
                <a:latin typeface="Arial" panose="020B0604020202020204" pitchFamily="34" charset="0"/>
                <a:cs typeface="Arial" panose="020B0604020202020204" pitchFamily="34" charset="0"/>
              </a:rPr>
              <a:t>vedou </a:t>
            </a:r>
            <a:r>
              <a:rPr lang="cs-CZ" sz="1100" dirty="0">
                <a:latin typeface="Arial" panose="020B0604020202020204" pitchFamily="34" charset="0"/>
                <a:cs typeface="Arial" panose="020B0604020202020204" pitchFamily="34" charset="0"/>
              </a:rPr>
              <a:t>krajské úřady. Učinit prohlášení </a:t>
            </a:r>
            <a:r>
              <a:rPr lang="cs-CZ" sz="1100" dirty="0" smtClean="0">
                <a:latin typeface="Arial" panose="020B0604020202020204" pitchFamily="34" charset="0"/>
                <a:cs typeface="Arial" panose="020B0604020202020204" pitchFamily="34" charset="0"/>
              </a:rPr>
              <a:t>je </a:t>
            </a:r>
            <a:r>
              <a:rPr lang="cs-CZ" sz="1100" dirty="0">
                <a:latin typeface="Arial" panose="020B0604020202020204" pitchFamily="34" charset="0"/>
                <a:cs typeface="Arial" panose="020B0604020202020204" pitchFamily="34" charset="0"/>
              </a:rPr>
              <a:t>možné i před zastupitelským úřadem České republiky, který podání (prohlášení) se stanovenými doklady postoupí k vyřízení příslušnému krajskému úřadu.</a:t>
            </a:r>
            <a:r>
              <a:rPr lang="cs-CZ" dirty="0"/>
              <a:t> </a:t>
            </a:r>
            <a:endParaRPr lang="cs-CZ" sz="1100" dirty="0">
              <a:latin typeface="Arial" panose="020B0604020202020204" pitchFamily="34" charset="0"/>
              <a:cs typeface="Arial" panose="020B0604020202020204" pitchFamily="34" charset="0"/>
            </a:endParaRPr>
          </a:p>
          <a:p>
            <a:r>
              <a:rPr lang="cs-CZ" sz="1100" dirty="0" smtClean="0">
                <a:latin typeface="Arial" panose="020B0604020202020204" pitchFamily="34" charset="0"/>
                <a:cs typeface="Arial" panose="020B0604020202020204" pitchFamily="34" charset="0"/>
              </a:rPr>
              <a:t>Zastupitelský </a:t>
            </a:r>
            <a:r>
              <a:rPr lang="cs-CZ" sz="1100" dirty="0">
                <a:latin typeface="Arial" panose="020B0604020202020204" pitchFamily="34" charset="0"/>
                <a:cs typeface="Arial" panose="020B0604020202020204" pitchFamily="34" charset="0"/>
              </a:rPr>
              <a:t>úřad České republiky vydá </a:t>
            </a:r>
            <a:r>
              <a:rPr lang="cs-CZ" sz="1100" b="1" dirty="0">
                <a:latin typeface="Arial" panose="020B0604020202020204" pitchFamily="34" charset="0"/>
                <a:cs typeface="Arial" panose="020B0604020202020204" pitchFamily="34" charset="0"/>
              </a:rPr>
              <a:t>doklad o pozbytí státního občanství ČR</a:t>
            </a:r>
            <a:endParaRPr lang="cs-CZ" sz="1100" dirty="0">
              <a:latin typeface="Arial" panose="020B0604020202020204" pitchFamily="34" charset="0"/>
              <a:cs typeface="Arial" panose="020B0604020202020204" pitchFamily="34" charset="0"/>
            </a:endParaRPr>
          </a:p>
          <a:p>
            <a:r>
              <a:rPr lang="cs-CZ" sz="1100" dirty="0" smtClean="0">
                <a:latin typeface="Arial" panose="020B0604020202020204" pitchFamily="34" charset="0"/>
                <a:cs typeface="Arial" panose="020B0604020202020204" pitchFamily="34" charset="0"/>
              </a:rPr>
              <a:t>Nabytím nového státního občanství již staré neztrácíme</a:t>
            </a:r>
          </a:p>
          <a:p>
            <a:pPr marL="0" indent="0">
              <a:buNone/>
            </a:pPr>
            <a:endParaRPr lang="cs-CZ" sz="1100" b="1" dirty="0" smtClean="0">
              <a:latin typeface="Arial" panose="020B0604020202020204" pitchFamily="34" charset="0"/>
              <a:cs typeface="Arial" panose="020B0604020202020204" pitchFamily="34" charset="0"/>
            </a:endParaRPr>
          </a:p>
          <a:p>
            <a:pPr marL="0" indent="0">
              <a:buNone/>
            </a:pPr>
            <a:endParaRPr lang="cs-CZ" sz="1100" dirty="0">
              <a:latin typeface="Arial" panose="020B0604020202020204" pitchFamily="34" charset="0"/>
              <a:cs typeface="Arial" panose="020B0604020202020204" pitchFamily="34" charset="0"/>
            </a:endParaRPr>
          </a:p>
          <a:p>
            <a:endParaRPr lang="cs-CZ" sz="1100" dirty="0" smtClean="0">
              <a:latin typeface="Arial" panose="020B0604020202020204" pitchFamily="34" charset="0"/>
              <a:cs typeface="Arial" panose="020B0604020202020204" pitchFamily="34" charset="0"/>
            </a:endParaRPr>
          </a:p>
        </p:txBody>
      </p:sp>
      <p:sp>
        <p:nvSpPr>
          <p:cNvPr id="4" name="Obdélník 3"/>
          <p:cNvSpPr/>
          <p:nvPr/>
        </p:nvSpPr>
        <p:spPr>
          <a:xfrm>
            <a:off x="502767" y="6489116"/>
            <a:ext cx="9273000" cy="230832"/>
          </a:xfrm>
          <a:prstGeom prst="rect">
            <a:avLst/>
          </a:prstGeom>
        </p:spPr>
        <p:txBody>
          <a:bodyPr wrap="square">
            <a:spAutoFit/>
          </a:bodyPr>
          <a:lstStyle/>
          <a:p>
            <a:r>
              <a:rPr lang="cs-CZ" sz="900" dirty="0" smtClean="0">
                <a:solidFill>
                  <a:schemeClr val="bg1">
                    <a:lumMod val="50000"/>
                  </a:schemeClr>
                </a:solidFill>
              </a:rPr>
              <a:t>http://www.mvcr.cz/clanek/informace-k-novemu-zakonu-o-statnim-obcanstvi-cr.aspx</a:t>
            </a:r>
            <a:endParaRPr lang="cs-CZ" sz="900" dirty="0">
              <a:solidFill>
                <a:schemeClr val="bg1">
                  <a:lumMod val="50000"/>
                </a:schemeClr>
              </a:solidFill>
            </a:endParaRPr>
          </a:p>
        </p:txBody>
      </p:sp>
    </p:spTree>
    <p:extLst>
      <p:ext uri="{BB962C8B-B14F-4D97-AF65-F5344CB8AC3E}">
        <p14:creationId xmlns:p14="http://schemas.microsoft.com/office/powerpoint/2010/main" val="315395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2068" y="85898"/>
            <a:ext cx="11043612" cy="1320800"/>
          </a:xfrm>
        </p:spPr>
        <p:txBody>
          <a:bodyPr/>
          <a:lstStyle/>
          <a:p>
            <a:r>
              <a:rPr lang="cs-CZ" dirty="0" smtClean="0"/>
              <a:t>STATISTIKA UDĚLENÝCH STÁTNÍCH OBČANSTVÍ ČR</a:t>
            </a:r>
            <a:endParaRPr lang="cs-CZ" dirty="0"/>
          </a:p>
        </p:txBody>
      </p:sp>
      <p:sp>
        <p:nvSpPr>
          <p:cNvPr id="3" name="Zástupný symbol pro obsah 2"/>
          <p:cNvSpPr>
            <a:spLocks noGrp="1"/>
          </p:cNvSpPr>
          <p:nvPr>
            <p:ph idx="1"/>
          </p:nvPr>
        </p:nvSpPr>
        <p:spPr>
          <a:xfrm>
            <a:off x="279861" y="805614"/>
            <a:ext cx="8596668" cy="3880773"/>
          </a:xfrm>
        </p:spPr>
        <p:txBody>
          <a:bodyPr>
            <a:normAutofit fontScale="25000" lnSpcReduction="20000"/>
          </a:bodyPr>
          <a:lstStyle/>
          <a:p>
            <a:pPr>
              <a:lnSpc>
                <a:spcPct val="170000"/>
              </a:lnSpc>
              <a:spcBef>
                <a:spcPts val="600"/>
              </a:spcBef>
            </a:pPr>
            <a:r>
              <a:rPr lang="cs-CZ" sz="4400" dirty="0">
                <a:latin typeface="Arial" panose="020B0604020202020204" pitchFamily="34" charset="0"/>
                <a:cs typeface="Arial" panose="020B0604020202020204" pitchFamily="34" charset="0"/>
              </a:rPr>
              <a:t>Nová právní úprava se v roce 2014 projevila nejvyšším počtem udělených státních občanství ČR (5 114 osob) od roku 2000. Zároveň byla vedena správní řízení u žádostí podaných podle původního zákona č. 40/1993, o nabývání a pozbývání státního občanství České republiky. </a:t>
            </a:r>
            <a:endParaRPr lang="cs-CZ" sz="4400" dirty="0" smtClean="0">
              <a:latin typeface="Arial" panose="020B0604020202020204" pitchFamily="34" charset="0"/>
              <a:cs typeface="Arial" panose="020B0604020202020204" pitchFamily="34" charset="0"/>
            </a:endParaRPr>
          </a:p>
          <a:p>
            <a:pPr>
              <a:lnSpc>
                <a:spcPct val="170000"/>
              </a:lnSpc>
              <a:spcBef>
                <a:spcPts val="600"/>
              </a:spcBef>
            </a:pPr>
            <a:r>
              <a:rPr lang="cs-CZ" sz="4400" dirty="0" smtClean="0">
                <a:latin typeface="Arial" panose="020B0604020202020204" pitchFamily="34" charset="0"/>
                <a:cs typeface="Arial" panose="020B0604020202020204" pitchFamily="34" charset="0"/>
              </a:rPr>
              <a:t>Podle </a:t>
            </a:r>
            <a:r>
              <a:rPr lang="cs-CZ" sz="4400" dirty="0">
                <a:latin typeface="Arial" panose="020B0604020202020204" pitchFamily="34" charset="0"/>
                <a:cs typeface="Arial" panose="020B0604020202020204" pitchFamily="34" charset="0"/>
              </a:rPr>
              <a:t>předchozího státního občanství byli mezi novými občany ČR nejvíce zastoupeni Ukrajinci (40,6 %), Slováci (11,2 %), Rusové (9,1 %), Rumuni (6,1 %) a Vietnamci (5,8 </a:t>
            </a:r>
            <a:r>
              <a:rPr lang="cs-CZ" sz="4400" dirty="0" smtClean="0">
                <a:latin typeface="Arial" panose="020B0604020202020204" pitchFamily="34" charset="0"/>
                <a:cs typeface="Arial" panose="020B0604020202020204" pitchFamily="34" charset="0"/>
              </a:rPr>
              <a:t>%).</a:t>
            </a:r>
          </a:p>
          <a:p>
            <a:pPr>
              <a:lnSpc>
                <a:spcPct val="170000"/>
              </a:lnSpc>
              <a:spcBef>
                <a:spcPts val="600"/>
              </a:spcBef>
            </a:pPr>
            <a:r>
              <a:rPr lang="cs-CZ" sz="4400" dirty="0" smtClean="0">
                <a:latin typeface="Arial" panose="020B0604020202020204" pitchFamily="34" charset="0"/>
                <a:cs typeface="Arial" panose="020B0604020202020204" pitchFamily="34" charset="0"/>
              </a:rPr>
              <a:t>Díky </a:t>
            </a:r>
            <a:r>
              <a:rPr lang="cs-CZ" sz="4400" dirty="0">
                <a:latin typeface="Arial" panose="020B0604020202020204" pitchFamily="34" charset="0"/>
                <a:cs typeface="Arial" panose="020B0604020202020204" pitchFamily="34" charset="0"/>
              </a:rPr>
              <a:t>ustanovení podle § 35 a § 73 zákona č. 186/2013, které umožnilo druhé generaci cizinců nabýt občanství prohlášením, získalo v roce 2014 občanství ČR </a:t>
            </a:r>
            <a:r>
              <a:rPr lang="cs-CZ" sz="4400" b="1" dirty="0">
                <a:latin typeface="Arial" panose="020B0604020202020204" pitchFamily="34" charset="0"/>
                <a:cs typeface="Arial" panose="020B0604020202020204" pitchFamily="34" charset="0"/>
              </a:rPr>
              <a:t>3 779 osob</a:t>
            </a:r>
            <a:r>
              <a:rPr lang="cs-CZ" sz="4400" dirty="0">
                <a:latin typeface="Arial" panose="020B0604020202020204" pitchFamily="34" charset="0"/>
                <a:cs typeface="Arial" panose="020B0604020202020204" pitchFamily="34" charset="0"/>
              </a:rPr>
              <a:t>, tj. téměř tři čtvrtiny z celkového počtu nabytých občanství v daném roce. Nutno podotknout, že § 73 umožňoval nabytí státního občanství osobám starším než 18 až 21 let, na které se vztahuje § 35, a pouze do konce roku 2014. Přirozeně toho využili potomci migrantů, kteří v Česku vyrostli, ale podle předchozí legislativy možnost této snadnější cesty k českému pasu neměli. V dalších letech se tento institut bude týkat pouze osob ve stanoveném věkovém rozmezí</a:t>
            </a:r>
            <a:r>
              <a:rPr lang="cs-CZ" sz="4400" dirty="0" smtClean="0">
                <a:latin typeface="Arial" panose="020B0604020202020204" pitchFamily="34" charset="0"/>
                <a:cs typeface="Arial" panose="020B0604020202020204" pitchFamily="34" charset="0"/>
              </a:rPr>
              <a:t>.</a:t>
            </a:r>
          </a:p>
          <a:p>
            <a:pPr>
              <a:lnSpc>
                <a:spcPct val="170000"/>
              </a:lnSpc>
              <a:spcBef>
                <a:spcPts val="600"/>
              </a:spcBef>
            </a:pPr>
            <a:r>
              <a:rPr lang="cs-CZ" sz="4400" dirty="0">
                <a:latin typeface="Arial" panose="020B0604020202020204" pitchFamily="34" charset="0"/>
                <a:cs typeface="Arial" panose="020B0604020202020204" pitchFamily="34" charset="0"/>
              </a:rPr>
              <a:t>Celkem bylo od roku 1999 uděleno státní občanství ČR 54 608 osobám, z toho 46,6 % tvořili bývalí občané Slovenska a 15 % osoby s původním státním občanstvím Ukrajiny. Z ostatních zemí podle původních státních příslušností žádná nepřekročila 4 %. Uvedené dvě nejpočetnější skupiny bývalých cizinců mají však ve srovnávaném období odlišný průběh. Zatímco počet žadatelů – Slováků, rok od roku klesá, protože naši sousedé využívali institut prohlášení již od začátku nového tisíciletí, počty Ukrajinců se každoročně zvyšují. Důvodem jsou rostoucí počty osob splňujících podmínku délky pobytu nutnou pro udělení občanství</a:t>
            </a:r>
            <a:r>
              <a:rPr lang="cs-CZ" sz="4400" dirty="0" smtClean="0">
                <a:latin typeface="Arial" panose="020B0604020202020204" pitchFamily="34" charset="0"/>
                <a:cs typeface="Arial" panose="020B0604020202020204" pitchFamily="34" charset="0"/>
              </a:rPr>
              <a:t>.</a:t>
            </a:r>
          </a:p>
          <a:p>
            <a:pPr>
              <a:lnSpc>
                <a:spcPct val="170000"/>
              </a:lnSpc>
              <a:spcBef>
                <a:spcPts val="600"/>
              </a:spcBef>
            </a:pPr>
            <a:r>
              <a:rPr lang="cs-CZ" sz="4400" dirty="0" smtClean="0">
                <a:latin typeface="Arial" panose="020B0604020202020204" pitchFamily="34" charset="0"/>
                <a:cs typeface="Arial" panose="020B0604020202020204" pitchFamily="34" charset="0"/>
              </a:rPr>
              <a:t>Celkem </a:t>
            </a:r>
            <a:r>
              <a:rPr lang="cs-CZ" sz="4400" dirty="0">
                <a:latin typeface="Arial" panose="020B0604020202020204" pitchFamily="34" charset="0"/>
                <a:cs typeface="Arial" panose="020B0604020202020204" pitchFamily="34" charset="0"/>
              </a:rPr>
              <a:t>1,7 % nabytých státních občanství patřilo osobám, kterým byl předtím udělen v České republice azyl. Jejich rozdělení souvisí se zeměmi, které patří mezi nejčetnější v počtu přiznaných azylů. Nejvíce azylantů, kteří získali občanství ČR, je z Běloruska (140) a tvoří čtvrtinu z celkového počtu nových občanů ČR původem z Běloruska. V případě bývalých občanů Ruské federace 117 azylantů představuje 6 %, u Arménie 112 azylantů 18 % z Arménů, kteří získali občanství ČR. Bezkonkurenčně největší podíl azylantů na nových občanech ČR je u osob původem z Afghánistánu (56 %).</a:t>
            </a:r>
          </a:p>
        </p:txBody>
      </p:sp>
      <p:sp>
        <p:nvSpPr>
          <p:cNvPr id="4" name="Obdélník 3"/>
          <p:cNvSpPr/>
          <p:nvPr/>
        </p:nvSpPr>
        <p:spPr>
          <a:xfrm>
            <a:off x="279861" y="6522366"/>
            <a:ext cx="8905701" cy="230832"/>
          </a:xfrm>
          <a:prstGeom prst="rect">
            <a:avLst/>
          </a:prstGeom>
        </p:spPr>
        <p:txBody>
          <a:bodyPr wrap="square">
            <a:spAutoFit/>
          </a:bodyPr>
          <a:lstStyle/>
          <a:p>
            <a:r>
              <a:rPr lang="cs-CZ" sz="900" dirty="0" smtClean="0">
                <a:solidFill>
                  <a:schemeClr val="bg1">
                    <a:lumMod val="50000"/>
                  </a:schemeClr>
                </a:solidFill>
                <a:latin typeface="Arial" panose="020B0604020202020204" pitchFamily="34" charset="0"/>
                <a:cs typeface="Arial" panose="020B0604020202020204" pitchFamily="34" charset="0"/>
              </a:rPr>
              <a:t>http://www.statistikaamy.cz/2016/02/pocty-udelenych-statnich-obcanstvi-v-cr</a:t>
            </a:r>
            <a:endParaRPr lang="cs-CZ" dirty="0"/>
          </a:p>
        </p:txBody>
      </p:sp>
    </p:spTree>
    <p:extLst>
      <p:ext uri="{BB962C8B-B14F-4D97-AF65-F5344CB8AC3E}">
        <p14:creationId xmlns:p14="http://schemas.microsoft.com/office/powerpoint/2010/main" val="317530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41EFA-4A3C-49AC-96D0-C80B618684CB}"/>
              </a:ext>
            </a:extLst>
          </p:cNvPr>
          <p:cNvSpPr>
            <a:spLocks noGrp="1"/>
          </p:cNvSpPr>
          <p:nvPr>
            <p:ph type="title"/>
          </p:nvPr>
        </p:nvSpPr>
        <p:spPr>
          <a:xfrm>
            <a:off x="909293" y="178652"/>
            <a:ext cx="10058400" cy="898802"/>
          </a:xfrm>
        </p:spPr>
        <p:txBody>
          <a:bodyPr>
            <a:noAutofit/>
          </a:bodyPr>
          <a:lstStyle/>
          <a:p>
            <a:pPr algn="ctr"/>
            <a:r>
              <a:rPr lang="cs-CZ" cap="none" dirty="0" smtClean="0">
                <a:cs typeface="Arial" panose="020B0604020202020204" pitchFamily="34" charset="0"/>
              </a:rPr>
              <a:t>PŘÍKLAD TESTOVÝCH OTÁZEK Z ČESKÝCH REÁLIÍ</a:t>
            </a:r>
            <a:br>
              <a:rPr lang="cs-CZ" cap="none" dirty="0" smtClean="0">
                <a:cs typeface="Arial" panose="020B0604020202020204" pitchFamily="34" charset="0"/>
              </a:rPr>
            </a:br>
            <a:r>
              <a:rPr lang="cs-CZ" dirty="0" smtClean="0">
                <a:cs typeface="Arial" panose="020B0604020202020204" pitchFamily="34" charset="0"/>
              </a:rPr>
              <a:t>K UDĚLENÍ OBČANSTVÍ</a:t>
            </a:r>
            <a:endParaRPr lang="cs-CZ" cap="none" dirty="0">
              <a:cs typeface="Arial" panose="020B0604020202020204" pitchFamily="34" charset="0"/>
            </a:endParaRPr>
          </a:p>
        </p:txBody>
      </p:sp>
      <p:sp>
        <p:nvSpPr>
          <p:cNvPr id="3" name="Zástupný symbol pro obsah 2">
            <a:extLst>
              <a:ext uri="{FF2B5EF4-FFF2-40B4-BE49-F238E27FC236}">
                <a16:creationId xmlns:a16="http://schemas.microsoft.com/office/drawing/2014/main" id="{4B9ABA3D-AC3A-4D09-9A8C-BAB6866C5E16}"/>
              </a:ext>
            </a:extLst>
          </p:cNvPr>
          <p:cNvSpPr>
            <a:spLocks noGrp="1"/>
          </p:cNvSpPr>
          <p:nvPr>
            <p:ph sz="half" idx="1"/>
          </p:nvPr>
        </p:nvSpPr>
        <p:spPr>
          <a:xfrm>
            <a:off x="2563088" y="2194560"/>
            <a:ext cx="4754880" cy="3977640"/>
          </a:xfrm>
        </p:spPr>
        <p:txBody>
          <a:bodyPr>
            <a:normAutofit/>
          </a:bodyPr>
          <a:lstStyle/>
          <a:p>
            <a:endParaRPr lang="cs-CZ" dirty="0"/>
          </a:p>
          <a:p>
            <a:endParaRPr lang="cs-CZ" dirty="0"/>
          </a:p>
          <a:p>
            <a:endParaRPr lang="cs-CZ" dirty="0"/>
          </a:p>
          <a:p>
            <a:pPr marL="0" indent="0">
              <a:buNone/>
            </a:pPr>
            <a:endParaRPr lang="cs-CZ" dirty="0"/>
          </a:p>
          <a:p>
            <a:endParaRPr lang="cs-CZ" dirty="0"/>
          </a:p>
          <a:p>
            <a:endParaRPr lang="cs-CZ" dirty="0"/>
          </a:p>
          <a:p>
            <a:endParaRPr lang="cs-CZ" dirty="0"/>
          </a:p>
          <a:p>
            <a:endParaRPr lang="cs-CZ" dirty="0"/>
          </a:p>
          <a:p>
            <a:pPr marL="0" indent="0" algn="just">
              <a:buNone/>
            </a:pPr>
            <a:endParaRPr lang="cs-CZ" dirty="0"/>
          </a:p>
        </p:txBody>
      </p:sp>
      <p:sp>
        <p:nvSpPr>
          <p:cNvPr id="8" name="Zástupný symbol pro obsah 7">
            <a:extLst>
              <a:ext uri="{FF2B5EF4-FFF2-40B4-BE49-F238E27FC236}">
                <a16:creationId xmlns:a16="http://schemas.microsoft.com/office/drawing/2014/main" id="{AD417C02-8167-4A45-A246-D990940441C0}"/>
              </a:ext>
            </a:extLst>
          </p:cNvPr>
          <p:cNvSpPr>
            <a:spLocks noGrp="1"/>
          </p:cNvSpPr>
          <p:nvPr>
            <p:ph sz="half" idx="2"/>
          </p:nvPr>
        </p:nvSpPr>
        <p:spPr>
          <a:xfrm>
            <a:off x="6281096" y="1498778"/>
            <a:ext cx="4754880" cy="4907709"/>
          </a:xfrm>
        </p:spPr>
        <p:txBody>
          <a:bodyPr>
            <a:normAutofit/>
          </a:bodyPr>
          <a:lstStyle/>
          <a:p>
            <a:pPr marL="0" indent="0">
              <a:buNone/>
            </a:pPr>
            <a:r>
              <a:rPr lang="cs-CZ" sz="1050" i="1" dirty="0">
                <a:latin typeface="Arial" panose="020B0604020202020204" pitchFamily="34" charset="0"/>
                <a:cs typeface="Arial" panose="020B0604020202020204" pitchFamily="34" charset="0"/>
              </a:rPr>
              <a:t>Ve kterém z těchto krajů Česka je v současné době nejvyšší procento nezaměstnaných? </a:t>
            </a:r>
          </a:p>
          <a:p>
            <a:pPr marL="0" indent="0">
              <a:buNone/>
            </a:pPr>
            <a:r>
              <a:rPr lang="cs-CZ" sz="1050" dirty="0">
                <a:latin typeface="Arial" panose="020B0604020202020204" pitchFamily="34" charset="0"/>
                <a:cs typeface="Arial" panose="020B0604020202020204" pitchFamily="34" charset="0"/>
              </a:rPr>
              <a:t>A) V Ústeckém kraji. </a:t>
            </a:r>
          </a:p>
          <a:p>
            <a:pPr marL="0" indent="0">
              <a:buNone/>
            </a:pPr>
            <a:r>
              <a:rPr lang="cs-CZ" sz="1050" dirty="0">
                <a:latin typeface="Arial" panose="020B0604020202020204" pitchFamily="34" charset="0"/>
                <a:cs typeface="Arial" panose="020B0604020202020204" pitchFamily="34" charset="0"/>
              </a:rPr>
              <a:t>B) V Jihočeském kraji. </a:t>
            </a:r>
          </a:p>
          <a:p>
            <a:pPr marL="0" indent="0">
              <a:buNone/>
            </a:pPr>
            <a:r>
              <a:rPr lang="cs-CZ" sz="1050" dirty="0">
                <a:latin typeface="Arial" panose="020B0604020202020204" pitchFamily="34" charset="0"/>
                <a:cs typeface="Arial" panose="020B0604020202020204" pitchFamily="34" charset="0"/>
              </a:rPr>
              <a:t>C) V Libereckém kraji. </a:t>
            </a:r>
          </a:p>
          <a:p>
            <a:pPr marL="0" indent="0">
              <a:buNone/>
            </a:pPr>
            <a:r>
              <a:rPr lang="cs-CZ" sz="1050" dirty="0">
                <a:latin typeface="Arial" panose="020B0604020202020204" pitchFamily="34" charset="0"/>
                <a:cs typeface="Arial" panose="020B0604020202020204" pitchFamily="34" charset="0"/>
              </a:rPr>
              <a:t>D) Ve Středočeském kraji. </a:t>
            </a:r>
          </a:p>
          <a:p>
            <a:pPr marL="0" indent="0">
              <a:buNone/>
            </a:pPr>
            <a:r>
              <a:rPr lang="cs-CZ" sz="1000" i="1" dirty="0">
                <a:latin typeface="Arial" panose="020B0604020202020204" pitchFamily="34" charset="0"/>
                <a:cs typeface="Arial" panose="020B0604020202020204" pitchFamily="34" charset="0"/>
              </a:rPr>
              <a:t>V Kopřivnici se vyrábí nákladní automobily tradiční značky. Jak se tato značka jmenuje? </a:t>
            </a:r>
          </a:p>
          <a:p>
            <a:pPr marL="0" indent="0">
              <a:buNone/>
            </a:pPr>
            <a:r>
              <a:rPr lang="cs-CZ" sz="1000" dirty="0">
                <a:latin typeface="Arial" panose="020B0604020202020204" pitchFamily="34" charset="0"/>
                <a:cs typeface="Arial" panose="020B0604020202020204" pitchFamily="34" charset="0"/>
              </a:rPr>
              <a:t>A) Tatra. </a:t>
            </a:r>
          </a:p>
          <a:p>
            <a:pPr marL="0" indent="0">
              <a:buNone/>
            </a:pPr>
            <a:r>
              <a:rPr lang="cs-CZ" sz="1000" dirty="0">
                <a:latin typeface="Arial" panose="020B0604020202020204" pitchFamily="34" charset="0"/>
                <a:cs typeface="Arial" panose="020B0604020202020204" pitchFamily="34" charset="0"/>
              </a:rPr>
              <a:t>B) Zetor. </a:t>
            </a:r>
          </a:p>
          <a:p>
            <a:pPr marL="0" indent="0">
              <a:buNone/>
            </a:pPr>
            <a:r>
              <a:rPr lang="cs-CZ" sz="1000" dirty="0">
                <a:latin typeface="Arial" panose="020B0604020202020204" pitchFamily="34" charset="0"/>
                <a:cs typeface="Arial" panose="020B0604020202020204" pitchFamily="34" charset="0"/>
              </a:rPr>
              <a:t>C) Škoda. </a:t>
            </a:r>
          </a:p>
          <a:p>
            <a:pPr marL="0" indent="0">
              <a:buNone/>
            </a:pPr>
            <a:r>
              <a:rPr lang="cs-CZ" sz="1000" dirty="0">
                <a:latin typeface="Arial" panose="020B0604020202020204" pitchFamily="34" charset="0"/>
                <a:cs typeface="Arial" panose="020B0604020202020204" pitchFamily="34" charset="0"/>
              </a:rPr>
              <a:t>D) Karosa. </a:t>
            </a:r>
          </a:p>
          <a:p>
            <a:pPr marL="0" indent="0">
              <a:buNone/>
            </a:pPr>
            <a:r>
              <a:rPr lang="cs-CZ" sz="1000" i="1" dirty="0">
                <a:latin typeface="Arial" panose="020B0604020202020204" pitchFamily="34" charset="0"/>
                <a:cs typeface="Arial" panose="020B0604020202020204" pitchFamily="34" charset="0"/>
              </a:rPr>
              <a:t>Který československý a český prezident je na obrázku?</a:t>
            </a:r>
          </a:p>
          <a:p>
            <a:pPr marL="0" indent="0">
              <a:buNone/>
            </a:pPr>
            <a:r>
              <a:rPr lang="cs-CZ" sz="1000" dirty="0">
                <a:latin typeface="Arial" panose="020B0604020202020204" pitchFamily="34" charset="0"/>
                <a:cs typeface="Arial" panose="020B0604020202020204" pitchFamily="34" charset="0"/>
              </a:rPr>
              <a:t>A) Miloš Zeman.</a:t>
            </a:r>
          </a:p>
          <a:p>
            <a:pPr marL="0" indent="0">
              <a:buNone/>
            </a:pPr>
            <a:r>
              <a:rPr lang="cs-CZ" sz="1000" dirty="0">
                <a:latin typeface="Arial" panose="020B0604020202020204" pitchFamily="34" charset="0"/>
                <a:cs typeface="Arial" panose="020B0604020202020204" pitchFamily="34" charset="0"/>
              </a:rPr>
              <a:t>B) Václav Klaus.</a:t>
            </a:r>
          </a:p>
          <a:p>
            <a:pPr marL="0" indent="0">
              <a:buNone/>
            </a:pPr>
            <a:r>
              <a:rPr lang="cs-CZ" sz="1000" dirty="0">
                <a:latin typeface="Arial" panose="020B0604020202020204" pitchFamily="34" charset="0"/>
                <a:cs typeface="Arial" panose="020B0604020202020204" pitchFamily="34" charset="0"/>
              </a:rPr>
              <a:t>C) Václav Havel.</a:t>
            </a:r>
          </a:p>
          <a:p>
            <a:pPr marL="0" indent="0">
              <a:buNone/>
            </a:pPr>
            <a:r>
              <a:rPr lang="cs-CZ" sz="1000" dirty="0">
                <a:latin typeface="Arial" panose="020B0604020202020204" pitchFamily="34" charset="0"/>
                <a:cs typeface="Arial" panose="020B0604020202020204" pitchFamily="34" charset="0"/>
              </a:rPr>
              <a:t>D) Alexandr Dubček.</a:t>
            </a:r>
          </a:p>
          <a:p>
            <a:pPr marL="0" indent="0" algn="r">
              <a:buNone/>
            </a:pPr>
            <a:r>
              <a:rPr lang="cs-CZ" sz="1000" i="1" dirty="0">
                <a:latin typeface="Arial" panose="020B0604020202020204" pitchFamily="34" charset="0"/>
                <a:cs typeface="Arial" panose="020B0604020202020204" pitchFamily="34" charset="0"/>
              </a:rPr>
              <a:t>Dostupné: http://obcanstvi.cestina-pro-cizince.cz/</a:t>
            </a:r>
          </a:p>
          <a:p>
            <a:pPr marL="0" indent="0">
              <a:buNone/>
            </a:pPr>
            <a:endParaRPr lang="cs-CZ" sz="1000" dirty="0"/>
          </a:p>
        </p:txBody>
      </p:sp>
      <p:sp>
        <p:nvSpPr>
          <p:cNvPr id="4" name="Zástupný symbol pro číslo snímku 3">
            <a:extLst>
              <a:ext uri="{FF2B5EF4-FFF2-40B4-BE49-F238E27FC236}">
                <a16:creationId xmlns:a16="http://schemas.microsoft.com/office/drawing/2014/main" id="{37FE5186-D50A-4C2E-9B06-88AAC000BD80}"/>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7" name="Zástupný symbol pro obsah 2">
            <a:extLst>
              <a:ext uri="{FF2B5EF4-FFF2-40B4-BE49-F238E27FC236}">
                <a16:creationId xmlns:a16="http://schemas.microsoft.com/office/drawing/2014/main" id="{6168724C-F552-402C-82EB-0283D2B6D689}"/>
              </a:ext>
            </a:extLst>
          </p:cNvPr>
          <p:cNvSpPr txBox="1">
            <a:spLocks/>
          </p:cNvSpPr>
          <p:nvPr/>
        </p:nvSpPr>
        <p:spPr>
          <a:xfrm>
            <a:off x="456976" y="1566469"/>
            <a:ext cx="5041784" cy="484001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None/>
            </a:pPr>
            <a:r>
              <a:rPr lang="cs-CZ" sz="1100" i="1" dirty="0">
                <a:latin typeface="Arial" panose="020B0604020202020204" pitchFamily="34" charset="0"/>
                <a:cs typeface="Arial" panose="020B0604020202020204" pitchFamily="34" charset="0"/>
              </a:rPr>
              <a:t>Ve kterém období vznikla současná Ústava České republiky? </a:t>
            </a:r>
          </a:p>
          <a:p>
            <a:pPr marL="0" indent="0" algn="just">
              <a:buNone/>
            </a:pPr>
            <a:r>
              <a:rPr lang="cs-CZ" sz="1100" dirty="0">
                <a:latin typeface="Arial" panose="020B0604020202020204" pitchFamily="34" charset="0"/>
                <a:cs typeface="Arial" panose="020B0604020202020204" pitchFamily="34" charset="0"/>
              </a:rPr>
              <a:t>A)V roce 1990 po pádu komunismu. </a:t>
            </a:r>
          </a:p>
          <a:p>
            <a:pPr marL="0" indent="0" algn="just">
              <a:buNone/>
            </a:pPr>
            <a:r>
              <a:rPr lang="cs-CZ" sz="1100" dirty="0">
                <a:latin typeface="Arial" panose="020B0604020202020204" pitchFamily="34" charset="0"/>
                <a:cs typeface="Arial" panose="020B0604020202020204" pitchFamily="34" charset="0"/>
              </a:rPr>
              <a:t>B) V roce 1992 při rozpadu Československa. </a:t>
            </a:r>
          </a:p>
          <a:p>
            <a:pPr marL="0" indent="0" algn="just">
              <a:buNone/>
            </a:pPr>
            <a:r>
              <a:rPr lang="cs-CZ" sz="1100" dirty="0">
                <a:latin typeface="Arial" panose="020B0604020202020204" pitchFamily="34" charset="0"/>
                <a:cs typeface="Arial" panose="020B0604020202020204" pitchFamily="34" charset="0"/>
              </a:rPr>
              <a:t>C) V roce 1999 při vstupu České republiky do NATO. </a:t>
            </a:r>
          </a:p>
          <a:p>
            <a:pPr marL="0" indent="0" algn="just">
              <a:buNone/>
            </a:pPr>
            <a:r>
              <a:rPr lang="cs-CZ" sz="1100" dirty="0">
                <a:latin typeface="Arial" panose="020B0604020202020204" pitchFamily="34" charset="0"/>
                <a:cs typeface="Arial" panose="020B0604020202020204" pitchFamily="34" charset="0"/>
              </a:rPr>
              <a:t>D) V roce 2004 při vstupu České republiky do Evropské unie</a:t>
            </a:r>
            <a:r>
              <a:rPr lang="cs-CZ" sz="1200" dirty="0">
                <a:latin typeface="Arial" panose="020B0604020202020204" pitchFamily="34" charset="0"/>
                <a:cs typeface="Arial" panose="020B0604020202020204" pitchFamily="34" charset="0"/>
              </a:rPr>
              <a:t>.</a:t>
            </a:r>
          </a:p>
          <a:p>
            <a:pPr marL="0" indent="0" algn="just">
              <a:buNone/>
            </a:pPr>
            <a:r>
              <a:rPr lang="cs-CZ" sz="1100" i="1" dirty="0">
                <a:latin typeface="Arial" panose="020B0604020202020204" pitchFamily="34" charset="0"/>
                <a:cs typeface="Arial" panose="020B0604020202020204" pitchFamily="34" charset="0"/>
              </a:rPr>
              <a:t>Kdo může rozhodnout o změně Ústavy České republiky? </a:t>
            </a:r>
          </a:p>
          <a:p>
            <a:pPr marL="0" indent="0" algn="just">
              <a:buNone/>
            </a:pPr>
            <a:r>
              <a:rPr lang="cs-CZ" sz="1100" dirty="0">
                <a:latin typeface="Arial" panose="020B0604020202020204" pitchFamily="34" charset="0"/>
                <a:cs typeface="Arial" panose="020B0604020202020204" pitchFamily="34" charset="0"/>
              </a:rPr>
              <a:t>A)Vláda. </a:t>
            </a:r>
          </a:p>
          <a:p>
            <a:pPr marL="0" indent="0" algn="just">
              <a:buNone/>
            </a:pPr>
            <a:r>
              <a:rPr lang="cs-CZ" sz="1100" dirty="0">
                <a:latin typeface="Arial" panose="020B0604020202020204" pitchFamily="34" charset="0"/>
                <a:cs typeface="Arial" panose="020B0604020202020204" pitchFamily="34" charset="0"/>
              </a:rPr>
              <a:t>B) Prezident. </a:t>
            </a:r>
          </a:p>
          <a:p>
            <a:pPr marL="0" indent="0" algn="just">
              <a:buNone/>
            </a:pPr>
            <a:r>
              <a:rPr lang="cs-CZ" sz="1100" dirty="0">
                <a:latin typeface="Arial" panose="020B0604020202020204" pitchFamily="34" charset="0"/>
                <a:cs typeface="Arial" panose="020B0604020202020204" pitchFamily="34" charset="0"/>
              </a:rPr>
              <a:t>C) Parlament. </a:t>
            </a:r>
          </a:p>
          <a:p>
            <a:pPr marL="0" indent="0" algn="just">
              <a:buNone/>
            </a:pPr>
            <a:r>
              <a:rPr lang="cs-CZ" sz="1100" dirty="0">
                <a:latin typeface="Arial" panose="020B0604020202020204" pitchFamily="34" charset="0"/>
                <a:cs typeface="Arial" panose="020B0604020202020204" pitchFamily="34" charset="0"/>
              </a:rPr>
              <a:t>D) Předseda vlády</a:t>
            </a:r>
          </a:p>
          <a:p>
            <a:pPr marL="0" indent="0" algn="just">
              <a:buNone/>
            </a:pPr>
            <a:r>
              <a:rPr lang="cs-CZ" sz="1100" i="1" dirty="0">
                <a:latin typeface="Arial" panose="020B0604020202020204" pitchFamily="34" charset="0"/>
                <a:cs typeface="Arial" panose="020B0604020202020204" pitchFamily="34" charset="0"/>
              </a:rPr>
              <a:t>Které z těchto míst není na seznamu světového kulturního dědictví UNESCO? </a:t>
            </a:r>
          </a:p>
          <a:p>
            <a:pPr marL="0" indent="0" algn="just">
              <a:buNone/>
            </a:pPr>
            <a:r>
              <a:rPr lang="cs-CZ" sz="1100" dirty="0">
                <a:latin typeface="Arial" panose="020B0604020202020204" pitchFamily="34" charset="0"/>
                <a:cs typeface="Arial" panose="020B0604020202020204" pitchFamily="34" charset="0"/>
              </a:rPr>
              <a:t>A) Hrad Karlštejn. </a:t>
            </a:r>
          </a:p>
          <a:p>
            <a:pPr marL="0" indent="0" algn="just">
              <a:buNone/>
            </a:pPr>
            <a:r>
              <a:rPr lang="cs-CZ" sz="1100" dirty="0">
                <a:latin typeface="Arial" panose="020B0604020202020204" pitchFamily="34" charset="0"/>
                <a:cs typeface="Arial" panose="020B0604020202020204" pitchFamily="34" charset="0"/>
              </a:rPr>
              <a:t>B) Historické centrum Prahy. </a:t>
            </a:r>
          </a:p>
          <a:p>
            <a:pPr marL="0" indent="0" algn="just">
              <a:buNone/>
            </a:pPr>
            <a:r>
              <a:rPr lang="cs-CZ" sz="1100" dirty="0">
                <a:latin typeface="Arial" panose="020B0604020202020204" pitchFamily="34" charset="0"/>
                <a:cs typeface="Arial" panose="020B0604020202020204" pitchFamily="34" charset="0"/>
              </a:rPr>
              <a:t>C) Zámek a zahrady Kroměříž. </a:t>
            </a:r>
          </a:p>
          <a:p>
            <a:pPr marL="0" indent="0" algn="just">
              <a:buNone/>
            </a:pPr>
            <a:r>
              <a:rPr lang="cs-CZ" sz="1100" dirty="0">
                <a:latin typeface="Arial" panose="020B0604020202020204" pitchFamily="34" charset="0"/>
                <a:cs typeface="Arial" panose="020B0604020202020204" pitchFamily="34" charset="0"/>
              </a:rPr>
              <a:t>D) Historické centrum Kutné Hory. </a:t>
            </a:r>
          </a:p>
        </p:txBody>
      </p:sp>
      <p:pic>
        <p:nvPicPr>
          <p:cNvPr id="10" name="Obrázek 9">
            <a:extLst>
              <a:ext uri="{FF2B5EF4-FFF2-40B4-BE49-F238E27FC236}">
                <a16:creationId xmlns:a16="http://schemas.microsoft.com/office/drawing/2014/main" id="{0BF6A37B-4B16-464D-8801-751483BC0682}"/>
              </a:ext>
            </a:extLst>
          </p:cNvPr>
          <p:cNvPicPr>
            <a:picLocks noChangeAspect="1"/>
          </p:cNvPicPr>
          <p:nvPr/>
        </p:nvPicPr>
        <p:blipFill>
          <a:blip r:embed="rId2"/>
          <a:stretch>
            <a:fillRect/>
          </a:stretch>
        </p:blipFill>
        <p:spPr>
          <a:xfrm>
            <a:off x="9647413" y="4734404"/>
            <a:ext cx="1797713" cy="1181170"/>
          </a:xfrm>
          <a:prstGeom prst="rect">
            <a:avLst/>
          </a:prstGeom>
        </p:spPr>
      </p:pic>
    </p:spTree>
    <p:extLst>
      <p:ext uri="{BB962C8B-B14F-4D97-AF65-F5344CB8AC3E}">
        <p14:creationId xmlns:p14="http://schemas.microsoft.com/office/powerpoint/2010/main" val="535842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97821" y="2854036"/>
            <a:ext cx="8596668" cy="1320800"/>
          </a:xfrm>
        </p:spPr>
        <p:txBody>
          <a:bodyPr/>
          <a:lstStyle/>
          <a:p>
            <a:r>
              <a:rPr lang="cs-CZ" dirty="0" smtClean="0"/>
              <a:t>DĚKUJI ZA POZORNOST</a:t>
            </a:r>
            <a:endParaRPr lang="cs-CZ" dirty="0"/>
          </a:p>
        </p:txBody>
      </p:sp>
      <p:sp>
        <p:nvSpPr>
          <p:cNvPr id="5" name="Zástupný symbol pro číslo snímku 4"/>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8508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2891" y="102523"/>
            <a:ext cx="8596668" cy="1320800"/>
          </a:xfrm>
        </p:spPr>
        <p:txBody>
          <a:bodyPr/>
          <a:lstStyle/>
          <a:p>
            <a:pPr algn="ctr"/>
            <a:r>
              <a:rPr lang="cs-CZ" dirty="0" smtClean="0"/>
              <a:t>LIDSKÁ PRÁVA</a:t>
            </a:r>
            <a:endParaRPr lang="cs-CZ" dirty="0"/>
          </a:p>
        </p:txBody>
      </p:sp>
      <p:sp>
        <p:nvSpPr>
          <p:cNvPr id="3" name="Zástupný symbol pro obsah 2"/>
          <p:cNvSpPr>
            <a:spLocks noGrp="1"/>
          </p:cNvSpPr>
          <p:nvPr>
            <p:ph idx="1"/>
          </p:nvPr>
        </p:nvSpPr>
        <p:spPr>
          <a:xfrm>
            <a:off x="353138" y="762923"/>
            <a:ext cx="8596668" cy="3880773"/>
          </a:xfrm>
        </p:spPr>
        <p:txBody>
          <a:bodyPr>
            <a:noAutofit/>
          </a:bodyPr>
          <a:lstStyle/>
          <a:p>
            <a:pPr algn="just">
              <a:lnSpc>
                <a:spcPct val="150000"/>
              </a:lnSpc>
              <a:spcBef>
                <a:spcPts val="600"/>
              </a:spcBef>
            </a:pPr>
            <a:r>
              <a:rPr lang="cs-CZ" sz="1100" dirty="0">
                <a:latin typeface="Arial" panose="020B0604020202020204" pitchFamily="34" charset="0"/>
                <a:ea typeface="Times New Roman" panose="02020603050405020304" pitchFamily="18" charset="0"/>
                <a:cs typeface="Arial" panose="020B0604020202020204" pitchFamily="34" charset="0"/>
              </a:rPr>
              <a:t>Lidská práva představují jeden ze základních znaků moderního demokratického státu. V právním prostředí České republiky došlo zejména po roce 1989 k znovuotevření otázek týkajících se lidských práv a k jejich postupnému zapracování do </a:t>
            </a:r>
            <a:r>
              <a:rPr lang="cs-CZ" sz="1100" dirty="0" err="1">
                <a:latin typeface="Arial" panose="020B0604020202020204" pitchFamily="34" charset="0"/>
                <a:ea typeface="Times New Roman" panose="02020603050405020304" pitchFamily="18" charset="0"/>
                <a:cs typeface="Arial" panose="020B0604020202020204" pitchFamily="34" charset="0"/>
              </a:rPr>
              <a:t>pozitivněprávní</a:t>
            </a:r>
            <a:r>
              <a:rPr lang="cs-CZ" sz="1100" dirty="0">
                <a:latin typeface="Arial" panose="020B0604020202020204" pitchFamily="34" charset="0"/>
                <a:ea typeface="Times New Roman" panose="02020603050405020304" pitchFamily="18" charset="0"/>
                <a:cs typeface="Arial" panose="020B0604020202020204" pitchFamily="34" charset="0"/>
              </a:rPr>
              <a:t> úpravy. Během 15 let od pádu totality prošla oblast lidských práv v České republice rozsáhlým </a:t>
            </a:r>
            <a:r>
              <a:rPr lang="cs-CZ" sz="1100" dirty="0" smtClean="0">
                <a:latin typeface="Arial" panose="020B0604020202020204" pitchFamily="34" charset="0"/>
                <a:ea typeface="Times New Roman" panose="02020603050405020304" pitchFamily="18" charset="0"/>
                <a:cs typeface="Arial" panose="020B0604020202020204" pitchFamily="34" charset="0"/>
              </a:rPr>
              <a:t>vývojem, </a:t>
            </a:r>
            <a:r>
              <a:rPr lang="cs-CZ" sz="1100" dirty="0">
                <a:latin typeface="Arial" panose="020B0604020202020204" pitchFamily="34" charset="0"/>
                <a:ea typeface="Times New Roman" panose="02020603050405020304" pitchFamily="18" charset="0"/>
                <a:cs typeface="Arial" panose="020B0604020202020204" pitchFamily="34" charset="0"/>
              </a:rPr>
              <a:t>který se podepsal na tom, že dnes můžeme Českou republiku považovat za plnohodnotného člena skupiny </a:t>
            </a:r>
            <a:r>
              <a:rPr lang="cs-CZ" sz="1100" dirty="0" smtClean="0">
                <a:latin typeface="Arial" panose="020B0604020202020204" pitchFamily="34" charset="0"/>
                <a:ea typeface="Times New Roman" panose="02020603050405020304" pitchFamily="18" charset="0"/>
                <a:cs typeface="Arial" panose="020B0604020202020204" pitchFamily="34" charset="0"/>
              </a:rPr>
              <a:t>demokratických </a:t>
            </a:r>
            <a:r>
              <a:rPr lang="cs-CZ" sz="1100" dirty="0">
                <a:latin typeface="Arial" panose="020B0604020202020204" pitchFamily="34" charset="0"/>
                <a:ea typeface="Times New Roman" panose="02020603050405020304" pitchFamily="18" charset="0"/>
                <a:cs typeface="Arial" panose="020B0604020202020204" pitchFamily="34" charset="0"/>
              </a:rPr>
              <a:t>států respektujících lidská práva.</a:t>
            </a:r>
          </a:p>
          <a:p>
            <a:pPr algn="just">
              <a:lnSpc>
                <a:spcPct val="150000"/>
              </a:lnSpc>
              <a:spcBef>
                <a:spcPts val="600"/>
              </a:spcBef>
            </a:pPr>
            <a:r>
              <a:rPr lang="cs-CZ" sz="1100" dirty="0" err="1" smtClean="0">
                <a:latin typeface="Arial" panose="020B0604020202020204" pitchFamily="34" charset="0"/>
                <a:ea typeface="Times New Roman" panose="02020603050405020304" pitchFamily="18" charset="0"/>
                <a:cs typeface="Arial" panose="020B0604020202020204" pitchFamily="34" charset="0"/>
              </a:rPr>
              <a:t>Pozitivněprávní</a:t>
            </a:r>
            <a:r>
              <a:rPr lang="cs-CZ" sz="1100" dirty="0" smtClean="0">
                <a:latin typeface="Arial" panose="020B0604020202020204" pitchFamily="34" charset="0"/>
                <a:ea typeface="Times New Roman" panose="02020603050405020304" pitchFamily="18" charset="0"/>
                <a:cs typeface="Arial" panose="020B0604020202020204" pitchFamily="34" charset="0"/>
              </a:rPr>
              <a:t> </a:t>
            </a:r>
            <a:r>
              <a:rPr lang="cs-CZ" sz="1100" dirty="0">
                <a:latin typeface="Arial" panose="020B0604020202020204" pitchFamily="34" charset="0"/>
                <a:ea typeface="Times New Roman" panose="02020603050405020304" pitchFamily="18" charset="0"/>
                <a:cs typeface="Arial" panose="020B0604020202020204" pitchFamily="34" charset="0"/>
              </a:rPr>
              <a:t>úprava lidských práv na území ČR byla značně ovlivněna povahou státních režimů, které tu existovaly (Rakousko-Uhersko až dnešní Česká republika). V období tzv. první Československé republiky byly základní práva zakotveny v poslední hlavě Ústavy a představovaly pro občana sféru nedotknutelnou státní mocí. </a:t>
            </a:r>
            <a:endParaRPr lang="cs-CZ" sz="11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pPr>
            <a:r>
              <a:rPr lang="cs-CZ" sz="1100" dirty="0" smtClean="0">
                <a:latin typeface="Arial" panose="020B0604020202020204" pitchFamily="34" charset="0"/>
                <a:ea typeface="Times New Roman" panose="02020603050405020304" pitchFamily="18" charset="0"/>
                <a:cs typeface="Arial" panose="020B0604020202020204" pitchFamily="34" charset="0"/>
              </a:rPr>
              <a:t>Zakotvení </a:t>
            </a:r>
            <a:r>
              <a:rPr lang="cs-CZ" sz="1100" dirty="0">
                <a:latin typeface="Arial" panose="020B0604020202020204" pitchFamily="34" charset="0"/>
                <a:ea typeface="Times New Roman" panose="02020603050405020304" pitchFamily="18" charset="0"/>
                <a:cs typeface="Arial" panose="020B0604020202020204" pitchFamily="34" charset="0"/>
              </a:rPr>
              <a:t>základních práv po roce 1948 do tzv. květnové Ústavy a do Ústavy z roku 1960 bylo odrazem tehdejšího totalitního režimu. Pro toto období byla charakteristická deformace individuálních práv ve prospěch kolektivního zájmu. Po roce 1989 se vývoj v oblasti lidských práv se ubíral směrem typickým pro vyspělé demokratické státy. Zásadním zlomem bylo přijetí ústavního zákona č. 23/1991, který uvozoval Listinu základních práv a svobod, kde jsou zakotveny tradiční demokratická práva a </a:t>
            </a:r>
            <a:r>
              <a:rPr lang="cs-CZ" sz="1100" dirty="0" smtClean="0">
                <a:latin typeface="Arial" panose="020B0604020202020204" pitchFamily="34" charset="0"/>
                <a:ea typeface="Times New Roman" panose="02020603050405020304" pitchFamily="18" charset="0"/>
                <a:cs typeface="Arial" panose="020B0604020202020204" pitchFamily="34" charset="0"/>
              </a:rPr>
              <a:t>svobody.</a:t>
            </a:r>
          </a:p>
          <a:p>
            <a:pPr algn="just">
              <a:lnSpc>
                <a:spcPct val="150000"/>
              </a:lnSpc>
              <a:spcBef>
                <a:spcPts val="600"/>
              </a:spcBef>
            </a:pPr>
            <a:r>
              <a:rPr lang="cs-CZ" sz="1100" dirty="0" smtClean="0">
                <a:latin typeface="Arial" panose="020B0604020202020204" pitchFamily="34" charset="0"/>
                <a:ea typeface="Times New Roman" panose="02020603050405020304" pitchFamily="18" charset="0"/>
                <a:cs typeface="Arial" panose="020B0604020202020204" pitchFamily="34" charset="0"/>
              </a:rPr>
              <a:t>V</a:t>
            </a:r>
            <a:r>
              <a:rPr lang="cs-CZ" sz="1100" dirty="0">
                <a:latin typeface="Arial" panose="020B0604020202020204" pitchFamily="34" charset="0"/>
                <a:ea typeface="Times New Roman" panose="02020603050405020304" pitchFamily="18" charset="0"/>
                <a:cs typeface="Arial" panose="020B0604020202020204" pitchFamily="34" charset="0"/>
              </a:rPr>
              <a:t> případě porušení lidských práv je možné se obrátit na nezávislé soudy, podat stížnost k Ústavnímu soudu. Pokud ani potom není zjednána náprava na vnitrostátní úrovni, je možné se obrátit na Evropský soud pro lidská práva. Právě zajištění ochrany lidských práv na mezinárodněprávní úrovni představuje další důležitou pojistku před jejich omezováním. Zapojení mezinárodního práva sebou přinesl hlavně článek 10 Ústavy ČR, podle něhož jsou součástí právního řádu ČR ratifikované a vyhlášené mezinárodní smlouvy</a:t>
            </a:r>
            <a:r>
              <a:rPr lang="cs-CZ" sz="1100"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pPr>
            <a:r>
              <a:rPr lang="cs-CZ" sz="1100" dirty="0">
                <a:latin typeface="Arial" panose="020B0604020202020204" pitchFamily="34" charset="0"/>
                <a:cs typeface="Arial" panose="020B0604020202020204" pitchFamily="34" charset="0"/>
              </a:rPr>
              <a:t>V samotném názvu Listiny se vyskytuje pojem základní práva a svobody. V praxi většinou nedochází k nějakému striktnímu rozlišování. Pod termínem právo si lze představit nárok určitého subjektu vůči státu, jehož povinností je tato práva zaručit a blíže upravit. Svoboda zaručuje autonomní prostor, do kterého je vyloučeno zasahovat, možný zásah je povolen jen na základě zákona a za splnění ústavních </a:t>
            </a:r>
            <a:r>
              <a:rPr lang="cs-CZ" sz="1100" dirty="0" smtClean="0">
                <a:latin typeface="Arial" panose="020B0604020202020204" pitchFamily="34" charset="0"/>
                <a:cs typeface="Arial" panose="020B0604020202020204" pitchFamily="34" charset="0"/>
              </a:rPr>
              <a:t>podmínek</a:t>
            </a:r>
            <a:endParaRPr lang="cs-CZ" sz="1100" dirty="0">
              <a:latin typeface="Arial" panose="020B0604020202020204" pitchFamily="34" charset="0"/>
              <a:ea typeface="Times New Roman" panose="02020603050405020304" pitchFamily="18" charset="0"/>
              <a:cs typeface="Arial" panose="020B0604020202020204" pitchFamily="34" charset="0"/>
            </a:endParaRPr>
          </a:p>
          <a:p>
            <a:pPr marL="0" lvl="0" indent="0">
              <a:buClr>
                <a:srgbClr val="90C226"/>
              </a:buClr>
              <a:buNone/>
            </a:pPr>
            <a:endParaRPr lang="cs-CZ" sz="900" dirty="0">
              <a:solidFill>
                <a:prstClr val="white">
                  <a:lumMod val="50000"/>
                </a:prstClr>
              </a:solidFill>
              <a:latin typeface="Arial" panose="020B0604020202020204" pitchFamily="34" charset="0"/>
              <a:cs typeface="Arial" panose="020B0604020202020204" pitchFamily="34" charset="0"/>
            </a:endParaRPr>
          </a:p>
          <a:p>
            <a:pPr marL="0" indent="0" algn="just">
              <a:lnSpc>
                <a:spcPct val="150000"/>
              </a:lnSpc>
              <a:buNone/>
            </a:pPr>
            <a:endParaRPr lang="cs-CZ" sz="11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buNone/>
            </a:pPr>
            <a:r>
              <a:rPr lang="cs-CZ" sz="800" dirty="0" smtClean="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cs-CZ" sz="800" dirty="0">
              <a:solidFill>
                <a:schemeClr val="bg1">
                  <a:lumMod val="50000"/>
                </a:schemeClr>
              </a:solidFill>
              <a:latin typeface="Arial" panose="020B0604020202020204" pitchFamily="34" charset="0"/>
              <a:cs typeface="Arial" panose="020B0604020202020204" pitchFamily="34" charset="0"/>
            </a:endParaRPr>
          </a:p>
        </p:txBody>
      </p:sp>
      <p:sp>
        <p:nvSpPr>
          <p:cNvPr id="4" name="Obdélník 3"/>
          <p:cNvSpPr/>
          <p:nvPr/>
        </p:nvSpPr>
        <p:spPr>
          <a:xfrm>
            <a:off x="353138" y="6273225"/>
            <a:ext cx="10104274" cy="584775"/>
          </a:xfrm>
          <a:prstGeom prst="rect">
            <a:avLst/>
          </a:prstGeom>
        </p:spPr>
        <p:txBody>
          <a:bodyPr wrap="square">
            <a:spAutoFit/>
          </a:bodyPr>
          <a:lstStyle/>
          <a:p>
            <a:pPr lvl="0">
              <a:buClr>
                <a:srgbClr val="90C226"/>
              </a:buClr>
            </a:pPr>
            <a:r>
              <a:rPr lang="cs-CZ" sz="900" dirty="0" smtClean="0">
                <a:solidFill>
                  <a:prstClr val="white">
                    <a:lumMod val="50000"/>
                  </a:prstClr>
                </a:solidFill>
                <a:latin typeface="Arial" panose="020B0604020202020204" pitchFamily="34" charset="0"/>
                <a:ea typeface="Times New Roman" panose="02020603050405020304" pitchFamily="18" charset="0"/>
                <a:cs typeface="Arial" panose="020B0604020202020204" pitchFamily="34" charset="0"/>
              </a:rPr>
              <a:t>Zoubek, V. In </a:t>
            </a:r>
            <a:r>
              <a:rPr lang="cs-CZ" sz="900" dirty="0" err="1" smtClean="0">
                <a:solidFill>
                  <a:prstClr val="white">
                    <a:lumMod val="50000"/>
                  </a:prstClr>
                </a:solidFill>
                <a:latin typeface="Arial" panose="020B0604020202020204" pitchFamily="34" charset="0"/>
                <a:ea typeface="Times New Roman" panose="02020603050405020304" pitchFamily="18" charset="0"/>
                <a:cs typeface="Arial" panose="020B0604020202020204" pitchFamily="34" charset="0"/>
              </a:rPr>
              <a:t>Gerloch</a:t>
            </a:r>
            <a:r>
              <a:rPr lang="cs-CZ" sz="900" dirty="0" smtClean="0">
                <a:solidFill>
                  <a:prstClr val="white">
                    <a:lumMod val="50000"/>
                  </a:prstClr>
                </a:solidFill>
                <a:latin typeface="Arial" panose="020B0604020202020204" pitchFamily="34" charset="0"/>
                <a:ea typeface="Times New Roman" panose="02020603050405020304" pitchFamily="18" charset="0"/>
                <a:cs typeface="Arial" panose="020B0604020202020204" pitchFamily="34" charset="0"/>
              </a:rPr>
              <a:t>, A., Hřebejk, J. Ústavní systém České republiky, základy českého ústavního práva. 4., 2002. s. 322 - 323</a:t>
            </a:r>
          </a:p>
          <a:p>
            <a:pPr lvl="0">
              <a:buClr>
                <a:srgbClr val="90C226"/>
              </a:buClr>
            </a:pPr>
            <a:r>
              <a:rPr lang="cs-CZ" sz="900" dirty="0" smtClean="0">
                <a:solidFill>
                  <a:prstClr val="white">
                    <a:lumMod val="50000"/>
                  </a:prstClr>
                </a:solidFill>
                <a:latin typeface="Arial" panose="020B0604020202020204" pitchFamily="34" charset="0"/>
                <a:cs typeface="Arial" panose="020B0604020202020204" pitchFamily="34" charset="0"/>
              </a:rPr>
              <a:t>Pavlíček, V. a kol. Ústavní právo a státověda, II. díl, Ústavní právo České republiky, část 2. Praha., 2004. s. 48</a:t>
            </a:r>
          </a:p>
          <a:p>
            <a:pPr>
              <a:spcBef>
                <a:spcPts val="600"/>
              </a:spcBef>
            </a:pPr>
            <a:endParaRPr lang="cs-CZ"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528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4083" y="293716"/>
            <a:ext cx="8596668" cy="628996"/>
          </a:xfrm>
        </p:spPr>
        <p:txBody>
          <a:bodyPr>
            <a:noAutofit/>
          </a:bodyPr>
          <a:lstStyle/>
          <a:p>
            <a:r>
              <a:rPr lang="cs-CZ" dirty="0" smtClean="0"/>
              <a:t>LISTINA ZÁKLADNÍCH PRÁV A SVOBOD I.</a:t>
            </a:r>
            <a:endParaRPr lang="cs-CZ" dirty="0"/>
          </a:p>
        </p:txBody>
      </p:sp>
      <p:sp>
        <p:nvSpPr>
          <p:cNvPr id="3" name="Zástupný symbol pro obsah 2"/>
          <p:cNvSpPr>
            <a:spLocks noGrp="1"/>
          </p:cNvSpPr>
          <p:nvPr>
            <p:ph idx="1"/>
          </p:nvPr>
        </p:nvSpPr>
        <p:spPr>
          <a:xfrm>
            <a:off x="236760" y="1005120"/>
            <a:ext cx="8596668" cy="3880773"/>
          </a:xfrm>
        </p:spPr>
        <p:txBody>
          <a:bodyPr>
            <a:noAutofit/>
          </a:bodyPr>
          <a:lstStyle/>
          <a:p>
            <a:pPr marL="0" indent="0">
              <a:lnSpc>
                <a:spcPct val="150000"/>
              </a:lnSpc>
              <a:spcBef>
                <a:spcPts val="600"/>
              </a:spcBef>
              <a:buNone/>
            </a:pPr>
            <a:r>
              <a:rPr lang="cs-CZ" sz="1100" dirty="0" smtClean="0">
                <a:latin typeface="Arial" panose="020B0604020202020204" pitchFamily="34" charset="0"/>
                <a:ea typeface="Times New Roman" panose="02020603050405020304" pitchFamily="18" charset="0"/>
                <a:cs typeface="Arial" panose="020B0604020202020204" pitchFamily="34" charset="0"/>
              </a:rPr>
              <a:t>Zakotvení </a:t>
            </a:r>
            <a:r>
              <a:rPr lang="cs-CZ" sz="1100" dirty="0">
                <a:latin typeface="Arial" panose="020B0604020202020204" pitchFamily="34" charset="0"/>
                <a:ea typeface="Times New Roman" panose="02020603050405020304" pitchFamily="18" charset="0"/>
                <a:cs typeface="Arial" panose="020B0604020202020204" pitchFamily="34" charset="0"/>
              </a:rPr>
              <a:t>Listiny do československého právního řádu se datuje k roku 1991. Její přijetí bylo právním základem, který umožnil vstup Československa do Rady Evropy. Členství v Radě Evropy má značný význam v oblasti ochrany lidských práv pro občany členských zemí a to z toho důvodu, že v případě vyčerpání všech vnitrostátních opravných prostředků ochrany můžou podat stížnost k Evropskému soudu pro lidská práva ve Štrasburku. Po rozdělení Československa a vzniku samostatné České republiky se Listina stala součástí ústavního pořádku a byla jako dokument č. 2 zařazena hned za Ústavu. Listina si zajistila význačné postavení v ústavním pořádku ČR tím, že představuje katalog lidských práv a svobod, který odpovídá mezinárodnímu standartu.</a:t>
            </a:r>
            <a:r>
              <a:rPr lang="cs-CZ" sz="1100" dirty="0">
                <a:latin typeface="Arial" panose="020B0604020202020204" pitchFamily="34" charset="0"/>
                <a:cs typeface="Arial" panose="020B0604020202020204" pitchFamily="34" charset="0"/>
              </a:rPr>
              <a:t> </a:t>
            </a:r>
            <a:endParaRPr lang="cs-CZ" sz="1100" b="1" dirty="0">
              <a:latin typeface="Arial" panose="020B0604020202020204" pitchFamily="34" charset="0"/>
              <a:cs typeface="Arial" panose="020B0604020202020204" pitchFamily="34" charset="0"/>
            </a:endParaRPr>
          </a:p>
          <a:p>
            <a:pPr lvl="0">
              <a:lnSpc>
                <a:spcPct val="150000"/>
              </a:lnSpc>
              <a:spcBef>
                <a:spcPts val="600"/>
              </a:spcBef>
            </a:pPr>
            <a:r>
              <a:rPr lang="cs-CZ" sz="1100" b="1" dirty="0" smtClean="0">
                <a:latin typeface="Arial" panose="020B0604020202020204" pitchFamily="34" charset="0"/>
                <a:cs typeface="Arial" panose="020B0604020202020204" pitchFamily="34" charset="0"/>
              </a:rPr>
              <a:t>Listina </a:t>
            </a:r>
            <a:r>
              <a:rPr lang="cs-CZ" sz="1100" b="1" dirty="0">
                <a:latin typeface="Arial" panose="020B0604020202020204" pitchFamily="34" charset="0"/>
                <a:cs typeface="Arial" panose="020B0604020202020204" pitchFamily="34" charset="0"/>
              </a:rPr>
              <a:t>základních práv a svobod</a:t>
            </a:r>
            <a:r>
              <a:rPr lang="cs-CZ" sz="1100" dirty="0">
                <a:latin typeface="Arial" panose="020B0604020202020204" pitchFamily="34" charset="0"/>
                <a:cs typeface="Arial" panose="020B0604020202020204" pitchFamily="34" charset="0"/>
              </a:rPr>
              <a:t> = katalog práv a svobod, kterým se stát dobrovolně omezil </a:t>
            </a:r>
            <a:r>
              <a:rPr lang="cs-CZ" sz="1100" dirty="0" smtClean="0">
                <a:latin typeface="Arial" panose="020B0604020202020204" pitchFamily="34" charset="0"/>
                <a:cs typeface="Arial" panose="020B0604020202020204" pitchFamily="34" charset="0"/>
              </a:rPr>
              <a:t>v </a:t>
            </a:r>
            <a:r>
              <a:rPr lang="cs-CZ" sz="1100" dirty="0">
                <a:latin typeface="Arial" panose="020B0604020202020204" pitchFamily="34" charset="0"/>
                <a:cs typeface="Arial" panose="020B0604020202020204" pitchFamily="34" charset="0"/>
              </a:rPr>
              <a:t>oblasti výkonu státní moci, jakož i povinností, které jsou uloženy občanům (př. povinnost bránit svou vlast, daňová povinnost, povinná školní docházka)</a:t>
            </a:r>
          </a:p>
          <a:p>
            <a:pPr lvl="0">
              <a:lnSpc>
                <a:spcPct val="150000"/>
              </a:lnSpc>
              <a:spcBef>
                <a:spcPts val="600"/>
              </a:spcBef>
            </a:pPr>
            <a:r>
              <a:rPr lang="cs-CZ" sz="1100" dirty="0">
                <a:latin typeface="Arial" panose="020B0604020202020204" pitchFamily="34" charset="0"/>
                <a:cs typeface="Arial" panose="020B0604020202020204" pitchFamily="34" charset="0"/>
              </a:rPr>
              <a:t>doplňuje ji zákon o bezpečnosti ČR a krizový zákon z 2000 zejména ve smyslu omezení LZPS stanovených práv</a:t>
            </a:r>
          </a:p>
          <a:p>
            <a:pPr lvl="0">
              <a:lnSpc>
                <a:spcPct val="150000"/>
              </a:lnSpc>
              <a:spcBef>
                <a:spcPts val="600"/>
              </a:spcBef>
            </a:pPr>
            <a:r>
              <a:rPr lang="cs-CZ" sz="1100" dirty="0">
                <a:latin typeface="Arial" panose="020B0604020202020204" pitchFamily="34" charset="0"/>
                <a:cs typeface="Arial" panose="020B0604020202020204" pitchFamily="34" charset="0"/>
              </a:rPr>
              <a:t>vyjádření hodnotové orientace ústavního řádu ČR a vyjádření demokratické legitimity moci v ČR = stát reprezentuje standard lidských práv</a:t>
            </a:r>
          </a:p>
          <a:p>
            <a:pPr lvl="0">
              <a:lnSpc>
                <a:spcPct val="150000"/>
              </a:lnSpc>
              <a:spcBef>
                <a:spcPts val="600"/>
              </a:spcBef>
            </a:pPr>
            <a:r>
              <a:rPr lang="cs-CZ" sz="1100" dirty="0">
                <a:latin typeface="Arial" panose="020B0604020202020204" pitchFamily="34" charset="0"/>
                <a:cs typeface="Arial" panose="020B0604020202020204" pitchFamily="34" charset="0"/>
              </a:rPr>
              <a:t>je součást ústavního pořádku a nemá </a:t>
            </a:r>
            <a:r>
              <a:rPr lang="cs-CZ" sz="1100" dirty="0" err="1">
                <a:latin typeface="Arial" panose="020B0604020202020204" pitchFamily="34" charset="0"/>
                <a:cs typeface="Arial" panose="020B0604020202020204" pitchFamily="34" charset="0"/>
              </a:rPr>
              <a:t>nadústavní</a:t>
            </a:r>
            <a:r>
              <a:rPr lang="cs-CZ" sz="1100" dirty="0">
                <a:latin typeface="Arial" panose="020B0604020202020204" pitchFamily="34" charset="0"/>
                <a:cs typeface="Arial" panose="020B0604020202020204" pitchFamily="34" charset="0"/>
              </a:rPr>
              <a:t> sílu (v letech 1991 - 1993 měla</a:t>
            </a:r>
            <a:r>
              <a:rPr lang="cs-CZ" sz="1100" dirty="0" smtClean="0">
                <a:latin typeface="Arial" panose="020B0604020202020204" pitchFamily="34" charset="0"/>
                <a:cs typeface="Arial" panose="020B0604020202020204" pitchFamily="34" charset="0"/>
              </a:rPr>
              <a:t>)</a:t>
            </a:r>
            <a:endParaRPr lang="cs-CZ" sz="1100" b="1" dirty="0">
              <a:latin typeface="Arial" panose="020B0604020202020204" pitchFamily="34" charset="0"/>
              <a:cs typeface="Arial" panose="020B0604020202020204" pitchFamily="34" charset="0"/>
            </a:endParaRPr>
          </a:p>
          <a:p>
            <a:pPr lvl="0">
              <a:lnSpc>
                <a:spcPct val="150000"/>
              </a:lnSpc>
              <a:spcBef>
                <a:spcPts val="600"/>
              </a:spcBef>
            </a:pPr>
            <a:r>
              <a:rPr lang="cs-CZ" sz="1100" b="1" dirty="0">
                <a:latin typeface="Arial" panose="020B0604020202020204" pitchFamily="34" charset="0"/>
                <a:cs typeface="Arial" panose="020B0604020202020204" pitchFamily="34" charset="0"/>
              </a:rPr>
              <a:t>Výraz základní práva a svobody</a:t>
            </a:r>
            <a:r>
              <a:rPr lang="cs-CZ" sz="1100" dirty="0">
                <a:latin typeface="Arial" panose="020B0604020202020204" pitchFamily="34" charset="0"/>
                <a:cs typeface="Arial" panose="020B0604020202020204" pitchFamily="34" charset="0"/>
              </a:rPr>
              <a:t> → nejde o všechna práva a všechny svobody, které stát chrání, ale jde o nejvýznamnější práva a svobody, nebo takové, které tvoří základ pro práva a svobody ostatní </a:t>
            </a:r>
          </a:p>
          <a:p>
            <a:pPr lvl="1">
              <a:lnSpc>
                <a:spcPct val="150000"/>
              </a:lnSpc>
              <a:spcBef>
                <a:spcPts val="600"/>
              </a:spcBef>
            </a:pPr>
            <a:r>
              <a:rPr lang="cs-CZ" sz="1100" b="1" i="1" dirty="0">
                <a:latin typeface="Arial" panose="020B0604020202020204" pitchFamily="34" charset="0"/>
                <a:cs typeface="Arial" panose="020B0604020202020204" pitchFamily="34" charset="0"/>
              </a:rPr>
              <a:t>Subjektivní právo</a:t>
            </a:r>
            <a:r>
              <a:rPr lang="cs-CZ" sz="1100" i="1" dirty="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 zpravidla </a:t>
            </a:r>
            <a:r>
              <a:rPr lang="cs-CZ" sz="1100" b="1" dirty="0">
                <a:latin typeface="Arial" panose="020B0604020202020204" pitchFamily="34" charset="0"/>
                <a:cs typeface="Arial" panose="020B0604020202020204" pitchFamily="34" charset="0"/>
              </a:rPr>
              <a:t>nárokem vůči státu</a:t>
            </a:r>
            <a:r>
              <a:rPr lang="cs-CZ" sz="1100" dirty="0">
                <a:latin typeface="Arial" panose="020B0604020202020204" pitchFamily="34" charset="0"/>
                <a:cs typeface="Arial" panose="020B0604020202020204" pitchFamily="34" charset="0"/>
              </a:rPr>
              <a:t>, který má práva zaručit a blíže upřesnit</a:t>
            </a:r>
          </a:p>
          <a:p>
            <a:pPr lvl="1">
              <a:lnSpc>
                <a:spcPct val="150000"/>
              </a:lnSpc>
              <a:spcBef>
                <a:spcPts val="600"/>
              </a:spcBef>
            </a:pPr>
            <a:r>
              <a:rPr lang="cs-CZ" sz="1100" b="1" i="1" dirty="0">
                <a:latin typeface="Arial" panose="020B0604020202020204" pitchFamily="34" charset="0"/>
                <a:cs typeface="Arial" panose="020B0604020202020204" pitchFamily="34" charset="0"/>
              </a:rPr>
              <a:t>svoboda</a:t>
            </a:r>
            <a:r>
              <a:rPr lang="cs-CZ" sz="1100" b="1" dirty="0">
                <a:latin typeface="Arial" panose="020B0604020202020204" pitchFamily="34" charset="0"/>
                <a:cs typeface="Arial" panose="020B0604020202020204" pitchFamily="34" charset="0"/>
              </a:rPr>
              <a:t> = sféra autonomie člověka, do</a:t>
            </a:r>
            <a:r>
              <a:rPr lang="cs-CZ" sz="1100" dirty="0">
                <a:latin typeface="Arial" panose="020B0604020202020204" pitchFamily="34" charset="0"/>
                <a:cs typeface="Arial" panose="020B0604020202020204" pitchFamily="34" charset="0"/>
              </a:rPr>
              <a:t> které nemá nikdo zasahovat, leda na základě zákona a v ústavních limitech</a:t>
            </a:r>
          </a:p>
          <a:p>
            <a:pPr>
              <a:lnSpc>
                <a:spcPct val="150000"/>
              </a:lnSpc>
              <a:spcBef>
                <a:spcPts val="600"/>
              </a:spcBef>
            </a:pPr>
            <a:endParaRPr lang="cs-CZ" sz="1100" dirty="0">
              <a:latin typeface="Arial" panose="020B0604020202020204" pitchFamily="34" charset="0"/>
              <a:cs typeface="Arial" panose="020B0604020202020204" pitchFamily="34" charset="0"/>
            </a:endParaRPr>
          </a:p>
        </p:txBody>
      </p:sp>
      <p:sp>
        <p:nvSpPr>
          <p:cNvPr id="4" name="Obdélník 3"/>
          <p:cNvSpPr/>
          <p:nvPr/>
        </p:nvSpPr>
        <p:spPr>
          <a:xfrm>
            <a:off x="236760" y="6490249"/>
            <a:ext cx="10104274" cy="230832"/>
          </a:xfrm>
          <a:prstGeom prst="rect">
            <a:avLst/>
          </a:prstGeom>
        </p:spPr>
        <p:txBody>
          <a:bodyPr wrap="square">
            <a:spAutoFit/>
          </a:bodyPr>
          <a:lstStyle/>
          <a:p>
            <a:pPr>
              <a:spcBef>
                <a:spcPts val="600"/>
              </a:spcBef>
            </a:pPr>
            <a:r>
              <a:rPr lang="cs-CZ"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Klíma, K. In Klíma, K. a kol. Praktikum českého ústavního práva. </a:t>
            </a:r>
            <a:r>
              <a:rPr lang="cs-CZ" sz="900" dirty="0" smtClean="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Plzeň, </a:t>
            </a:r>
            <a:r>
              <a:rPr lang="cs-CZ"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2005, s. 195.</a:t>
            </a:r>
          </a:p>
        </p:txBody>
      </p:sp>
    </p:spTree>
    <p:extLst>
      <p:ext uri="{BB962C8B-B14F-4D97-AF65-F5344CB8AC3E}">
        <p14:creationId xmlns:p14="http://schemas.microsoft.com/office/powerpoint/2010/main" val="341332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27462"/>
            <a:ext cx="8596668" cy="670560"/>
          </a:xfrm>
        </p:spPr>
        <p:txBody>
          <a:bodyPr/>
          <a:lstStyle/>
          <a:p>
            <a:r>
              <a:rPr lang="cs-CZ" dirty="0"/>
              <a:t>LISTINA ZÁKLADNÍCH PRÁV A SVOBOD </a:t>
            </a:r>
            <a:r>
              <a:rPr lang="cs-CZ" dirty="0" smtClean="0"/>
              <a:t>II.</a:t>
            </a:r>
            <a:endParaRPr lang="cs-CZ" dirty="0"/>
          </a:p>
        </p:txBody>
      </p:sp>
      <p:sp>
        <p:nvSpPr>
          <p:cNvPr id="3" name="Zástupný symbol pro obsah 2"/>
          <p:cNvSpPr>
            <a:spLocks noGrp="1"/>
          </p:cNvSpPr>
          <p:nvPr>
            <p:ph idx="1"/>
          </p:nvPr>
        </p:nvSpPr>
        <p:spPr>
          <a:xfrm>
            <a:off x="335011" y="798022"/>
            <a:ext cx="9281313" cy="3880773"/>
          </a:xfrm>
        </p:spPr>
        <p:txBody>
          <a:bodyPr>
            <a:normAutofit fontScale="25000" lnSpcReduction="20000"/>
          </a:bodyPr>
          <a:lstStyle/>
          <a:p>
            <a:pPr marL="0" lvl="0" indent="0">
              <a:buNone/>
            </a:pPr>
            <a:r>
              <a:rPr lang="cs-CZ" sz="5600" b="1" dirty="0" smtClean="0">
                <a:solidFill>
                  <a:srgbClr val="92D050"/>
                </a:solidFill>
                <a:latin typeface="Arial" panose="020B0604020202020204" pitchFamily="34" charset="0"/>
                <a:cs typeface="Arial" panose="020B0604020202020204" pitchFamily="34" charset="0"/>
              </a:rPr>
              <a:t>OBSAH LISTINY ( LZPS)</a:t>
            </a:r>
          </a:p>
          <a:p>
            <a:pPr marL="0" lvl="0" indent="0">
              <a:buNone/>
            </a:pPr>
            <a:r>
              <a:rPr lang="cs-CZ" sz="4400" i="1" dirty="0" smtClean="0">
                <a:latin typeface="Arial" panose="020B0604020202020204" pitchFamily="34" charset="0"/>
                <a:cs typeface="Arial" panose="020B0604020202020204" pitchFamily="34" charset="0"/>
              </a:rPr>
              <a:t>„</a:t>
            </a:r>
            <a:r>
              <a:rPr lang="cs-CZ" sz="4400" b="1" i="1" dirty="0">
                <a:latin typeface="Arial" panose="020B0604020202020204" pitchFamily="34" charset="0"/>
                <a:cs typeface="Arial" panose="020B0604020202020204" pitchFamily="34" charset="0"/>
              </a:rPr>
              <a:t>katalog práv a svobod</a:t>
            </a:r>
            <a:r>
              <a:rPr lang="cs-CZ" sz="4400" i="1" dirty="0">
                <a:latin typeface="Arial" panose="020B0604020202020204" pitchFamily="34" charset="0"/>
                <a:cs typeface="Arial" panose="020B0604020202020204" pitchFamily="34" charset="0"/>
              </a:rPr>
              <a:t>“ </a:t>
            </a:r>
            <a:r>
              <a:rPr lang="cs-CZ" sz="4400" dirty="0">
                <a:latin typeface="Arial" panose="020B0604020202020204" pitchFamily="34" charset="0"/>
                <a:cs typeface="Arial" panose="020B0604020202020204" pitchFamily="34" charset="0"/>
              </a:rPr>
              <a:t>→ označení též základní práva / ústavní práva</a:t>
            </a:r>
          </a:p>
          <a:p>
            <a:pPr lvl="1"/>
            <a:r>
              <a:rPr lang="cs-CZ" sz="4400" dirty="0" smtClean="0">
                <a:latin typeface="Arial" panose="020B0604020202020204" pitchFamily="34" charset="0"/>
                <a:cs typeface="Arial" panose="020B0604020202020204" pitchFamily="34" charset="0"/>
              </a:rPr>
              <a:t>Povinnosti </a:t>
            </a:r>
            <a:r>
              <a:rPr lang="cs-CZ" sz="4400" dirty="0">
                <a:latin typeface="Arial" panose="020B0604020202020204" pitchFamily="34" charset="0"/>
                <a:cs typeface="Arial" panose="020B0604020202020204" pitchFamily="34" charset="0"/>
              </a:rPr>
              <a:t>pouze okrajově - např. povinná školní docházka</a:t>
            </a:r>
          </a:p>
          <a:p>
            <a:pPr lvl="1"/>
            <a:r>
              <a:rPr lang="cs-CZ" sz="4400" b="1" dirty="0">
                <a:latin typeface="Arial" panose="020B0604020202020204" pitchFamily="34" charset="0"/>
                <a:cs typeface="Arial" panose="020B0604020202020204" pitchFamily="34" charset="0"/>
              </a:rPr>
              <a:t>Čl. 4 odst. 1</a:t>
            </a:r>
            <a:r>
              <a:rPr lang="cs-CZ" sz="4400" dirty="0">
                <a:latin typeface="Arial" panose="020B0604020202020204" pitchFamily="34" charset="0"/>
                <a:cs typeface="Arial" panose="020B0604020202020204" pitchFamily="34" charset="0"/>
              </a:rPr>
              <a:t>„Povinnosti mohou být ukládány toliko na základě zákona a v jeho mezích a jen při zachování ZPS“</a:t>
            </a:r>
          </a:p>
          <a:p>
            <a:pPr lvl="1"/>
            <a:r>
              <a:rPr lang="cs-CZ" sz="4400" b="1" dirty="0" smtClean="0">
                <a:latin typeface="Arial" panose="020B0604020202020204" pitchFamily="34" charset="0"/>
                <a:cs typeface="Arial" panose="020B0604020202020204" pitchFamily="34" charset="0"/>
              </a:rPr>
              <a:t>rozšířeno zákonem o bezpečnosti ČR </a:t>
            </a:r>
            <a:r>
              <a:rPr lang="cs-CZ" sz="4400" b="1" dirty="0">
                <a:latin typeface="Arial" panose="020B0604020202020204" pitchFamily="34" charset="0"/>
                <a:cs typeface="Arial" panose="020B0604020202020204" pitchFamily="34" charset="0"/>
              </a:rPr>
              <a:t>- </a:t>
            </a:r>
            <a:r>
              <a:rPr lang="cs-CZ" sz="4400" dirty="0">
                <a:latin typeface="Arial" panose="020B0604020202020204" pitchFamily="34" charset="0"/>
                <a:cs typeface="Arial" panose="020B0604020202020204" pitchFamily="34" charset="0"/>
              </a:rPr>
              <a:t>podílet se na zajišťování bezpečnosti ČR, povinnosti FO při vyhlášení nouzového stavu apod</a:t>
            </a:r>
            <a:r>
              <a:rPr lang="cs-CZ" sz="4400" dirty="0" smtClean="0">
                <a:latin typeface="Arial" panose="020B0604020202020204" pitchFamily="34" charset="0"/>
                <a:cs typeface="Arial" panose="020B0604020202020204" pitchFamily="34" charset="0"/>
              </a:rPr>
              <a:t>.</a:t>
            </a:r>
            <a:endParaRPr lang="cs-CZ" sz="4400" b="1" u="sng" dirty="0" smtClean="0">
              <a:latin typeface="Arial" panose="020B0604020202020204" pitchFamily="34" charset="0"/>
              <a:cs typeface="Arial" panose="020B0604020202020204" pitchFamily="34" charset="0"/>
            </a:endParaRPr>
          </a:p>
          <a:p>
            <a:pPr marL="0" indent="0">
              <a:buNone/>
            </a:pPr>
            <a:r>
              <a:rPr lang="cs-CZ" sz="4400" b="1" i="1" dirty="0" smtClean="0">
                <a:latin typeface="Arial" panose="020B0604020202020204" pitchFamily="34" charset="0"/>
                <a:cs typeface="Arial" panose="020B0604020202020204" pitchFamily="34" charset="0"/>
              </a:rPr>
              <a:t>Struktura </a:t>
            </a:r>
            <a:r>
              <a:rPr lang="cs-CZ" sz="4400" b="1" i="1" dirty="0">
                <a:latin typeface="Arial" panose="020B0604020202020204" pitchFamily="34" charset="0"/>
                <a:cs typeface="Arial" panose="020B0604020202020204" pitchFamily="34" charset="0"/>
              </a:rPr>
              <a:t>LZPS</a:t>
            </a:r>
          </a:p>
          <a:p>
            <a:pPr lvl="0">
              <a:buFont typeface="Arial" panose="020B0604020202020204" pitchFamily="34" charset="0"/>
              <a:buChar char="•"/>
            </a:pPr>
            <a:r>
              <a:rPr lang="cs-CZ" sz="4400" dirty="0">
                <a:latin typeface="Arial" panose="020B0604020202020204" pitchFamily="34" charset="0"/>
                <a:cs typeface="Arial" panose="020B0604020202020204" pitchFamily="34" charset="0"/>
              </a:rPr>
              <a:t>neoznačená </a:t>
            </a:r>
            <a:r>
              <a:rPr lang="cs-CZ" sz="4400" b="1" dirty="0">
                <a:latin typeface="Arial" panose="020B0604020202020204" pitchFamily="34" charset="0"/>
                <a:cs typeface="Arial" panose="020B0604020202020204" pitchFamily="34" charset="0"/>
              </a:rPr>
              <a:t>Preambule / 6 hlav / 44 článků</a:t>
            </a:r>
            <a:endParaRPr lang="cs-CZ" sz="4400" dirty="0">
              <a:latin typeface="Arial" panose="020B0604020202020204" pitchFamily="34" charset="0"/>
              <a:cs typeface="Arial" panose="020B0604020202020204" pitchFamily="34" charset="0"/>
            </a:endParaRPr>
          </a:p>
          <a:p>
            <a:pPr lvl="0">
              <a:buFont typeface="Arial" panose="020B0604020202020204" pitchFamily="34" charset="0"/>
              <a:buChar char="•"/>
            </a:pPr>
            <a:r>
              <a:rPr lang="cs-CZ" sz="4400" dirty="0">
                <a:latin typeface="Arial" panose="020B0604020202020204" pitchFamily="34" charset="0"/>
                <a:cs typeface="Arial" panose="020B0604020202020204" pitchFamily="34" charset="0"/>
              </a:rPr>
              <a:t>Zvláštností preambule a ustanovení společných - text byl ponechán v původní federální podobě</a:t>
            </a:r>
          </a:p>
          <a:p>
            <a:pPr lvl="1"/>
            <a:r>
              <a:rPr lang="cs-CZ" sz="4400" b="1" i="1" dirty="0" smtClean="0">
                <a:latin typeface="Arial" panose="020B0604020202020204" pitchFamily="34" charset="0"/>
                <a:cs typeface="Arial" panose="020B0604020202020204" pitchFamily="34" charset="0"/>
              </a:rPr>
              <a:t>Preambule</a:t>
            </a:r>
          </a:p>
          <a:p>
            <a:pPr marL="457200" lvl="1" indent="0">
              <a:buNone/>
            </a:pPr>
            <a:r>
              <a:rPr lang="cs-CZ" sz="4400" dirty="0" smtClean="0">
                <a:latin typeface="Arial" panose="020B0604020202020204" pitchFamily="34" charset="0"/>
                <a:cs typeface="Arial" panose="020B0604020202020204" pitchFamily="34" charset="0"/>
              </a:rPr>
              <a:t>Zdůrazňuje </a:t>
            </a:r>
            <a:r>
              <a:rPr lang="cs-CZ" sz="4400" dirty="0">
                <a:latin typeface="Arial" panose="020B0604020202020204" pitchFamily="34" charset="0"/>
                <a:cs typeface="Arial" panose="020B0604020202020204" pitchFamily="34" charset="0"/>
              </a:rPr>
              <a:t>přirozená práva člověka, práva občana a svrchovanost </a:t>
            </a:r>
            <a:r>
              <a:rPr lang="cs-CZ" sz="4400" dirty="0" smtClean="0">
                <a:latin typeface="Arial" panose="020B0604020202020204" pitchFamily="34" charset="0"/>
                <a:cs typeface="Arial" panose="020B0604020202020204" pitchFamily="34" charset="0"/>
              </a:rPr>
              <a:t>zákona</a:t>
            </a:r>
            <a:endParaRPr lang="cs-CZ" sz="4400" b="1" i="1" dirty="0" smtClean="0">
              <a:latin typeface="Arial" panose="020B0604020202020204" pitchFamily="34" charset="0"/>
              <a:cs typeface="Arial" panose="020B0604020202020204" pitchFamily="34" charset="0"/>
            </a:endParaRPr>
          </a:p>
          <a:p>
            <a:pPr lvl="1"/>
            <a:r>
              <a:rPr lang="cs-CZ" sz="4400" b="1" i="1" dirty="0" smtClean="0">
                <a:latin typeface="Arial" panose="020B0604020202020204" pitchFamily="34" charset="0"/>
                <a:cs typeface="Arial" panose="020B0604020202020204" pitchFamily="34" charset="0"/>
              </a:rPr>
              <a:t>Hlava I.  Obecná ustanovení</a:t>
            </a:r>
            <a:endParaRPr lang="cs-CZ" sz="4400" b="1" dirty="0">
              <a:latin typeface="Arial" panose="020B0604020202020204" pitchFamily="34" charset="0"/>
              <a:cs typeface="Arial" panose="020B0604020202020204" pitchFamily="34" charset="0"/>
            </a:endParaRPr>
          </a:p>
          <a:p>
            <a:pPr lvl="1">
              <a:buFont typeface="Arial" panose="020B0604020202020204" pitchFamily="34" charset="0"/>
              <a:buChar char="•"/>
            </a:pPr>
            <a:r>
              <a:rPr lang="cs-CZ" sz="4400" dirty="0" smtClean="0">
                <a:latin typeface="Arial" panose="020B0604020202020204" pitchFamily="34" charset="0"/>
                <a:cs typeface="Arial" panose="020B0604020202020204" pitchFamily="34" charset="0"/>
              </a:rPr>
              <a:t>Zakotvuje zásady, na nichž jsou práva a svobody založeny	</a:t>
            </a:r>
          </a:p>
          <a:p>
            <a:pPr lvl="1">
              <a:buFont typeface="Arial" panose="020B0604020202020204" pitchFamily="34" charset="0"/>
              <a:buChar char="•"/>
            </a:pPr>
            <a:r>
              <a:rPr lang="cs-CZ" sz="4400" dirty="0" smtClean="0">
                <a:latin typeface="Arial" panose="020B0604020202020204" pitchFamily="34" charset="0"/>
                <a:cs typeface="Arial" panose="020B0604020202020204" pitchFamily="34" charset="0"/>
              </a:rPr>
              <a:t>rovnost </a:t>
            </a:r>
            <a:r>
              <a:rPr lang="cs-CZ" sz="4400" dirty="0">
                <a:latin typeface="Arial" panose="020B0604020202020204" pitchFamily="34" charset="0"/>
                <a:cs typeface="Arial" panose="020B0604020202020204" pitchFamily="34" charset="0"/>
              </a:rPr>
              <a:t>/ nezadatelnost / nezcizitelnost / nepromlčitelnost / nezrušitelnost</a:t>
            </a:r>
          </a:p>
          <a:p>
            <a:pPr lvl="1">
              <a:buFont typeface="Arial" panose="020B0604020202020204" pitchFamily="34" charset="0"/>
              <a:buChar char="•"/>
            </a:pPr>
            <a:r>
              <a:rPr lang="cs-CZ" sz="4400" dirty="0">
                <a:latin typeface="Arial" panose="020B0604020202020204" pitchFamily="34" charset="0"/>
                <a:cs typeface="Arial" panose="020B0604020202020204" pitchFamily="34" charset="0"/>
              </a:rPr>
              <a:t>Zásady demokratického právního státu, zákaz odnárodňování, způsob ukládání povinností a omezení </a:t>
            </a:r>
            <a:r>
              <a:rPr lang="cs-CZ" sz="4400" dirty="0" smtClean="0">
                <a:latin typeface="Arial" panose="020B0604020202020204" pitchFamily="34" charset="0"/>
                <a:cs typeface="Arial" panose="020B0604020202020204" pitchFamily="34" charset="0"/>
              </a:rPr>
              <a:t>ZP</a:t>
            </a:r>
          </a:p>
          <a:p>
            <a:pPr lvl="1">
              <a:buClr>
                <a:srgbClr val="90C226"/>
              </a:buClr>
            </a:pPr>
            <a:r>
              <a:rPr lang="cs-CZ" sz="4400" b="1" i="1" dirty="0" smtClean="0">
                <a:latin typeface="Arial" panose="020B0604020202020204" pitchFamily="34" charset="0"/>
                <a:cs typeface="Arial" panose="020B0604020202020204" pitchFamily="34" charset="0"/>
              </a:rPr>
              <a:t>Hlava II. Lidská práva a základní svobody (tj. základní práva a politická práva)</a:t>
            </a:r>
            <a:endParaRPr lang="cs-CZ" sz="4400" b="1" dirty="0" smtClean="0">
              <a:latin typeface="Arial" panose="020B0604020202020204" pitchFamily="34" charset="0"/>
              <a:cs typeface="Arial" panose="020B0604020202020204" pitchFamily="34" charset="0"/>
            </a:endParaRPr>
          </a:p>
          <a:p>
            <a:pPr lvl="1">
              <a:lnSpc>
                <a:spcPct val="170000"/>
              </a:lnSpc>
              <a:spcBef>
                <a:spcPts val="600"/>
              </a:spcBef>
              <a:buFont typeface="Arial" panose="020B0604020202020204" pitchFamily="34" charset="0"/>
              <a:buChar char="•"/>
            </a:pPr>
            <a:r>
              <a:rPr lang="cs-CZ" sz="4400" dirty="0" smtClean="0">
                <a:latin typeface="Arial" panose="020B0604020202020204" pitchFamily="34" charset="0"/>
                <a:cs typeface="Arial" panose="020B0604020202020204" pitchFamily="34" charset="0"/>
              </a:rPr>
              <a:t>Způsobilost </a:t>
            </a:r>
            <a:r>
              <a:rPr lang="cs-CZ" sz="4400" dirty="0">
                <a:latin typeface="Arial" panose="020B0604020202020204" pitchFamily="34" charset="0"/>
                <a:cs typeface="Arial" panose="020B0604020202020204" pitchFamily="34" charset="0"/>
              </a:rPr>
              <a:t>mít práva pro každého, právo na život, nedotknutelnost osoby a jejího soukromí, osobní svoboda, zákaz nucených prací nebo služeb, zachování lidské důstojnosti, osobní cti dobré pověsti a ochranu jména, právo vlastnit majetek, nedotknutelnost obydlí, neporušitelnost listovního tajemství ani písemností a záznamů, svoboda pohybu a pobytu, svoboda myšlení, svědomí a náboženského vyznání, svoboda vědeckého bádání a umělecké tvorby a svoboda projevovat náboženství nebo víru</a:t>
            </a:r>
          </a:p>
          <a:p>
            <a:pPr lvl="1">
              <a:lnSpc>
                <a:spcPct val="170000"/>
              </a:lnSpc>
              <a:spcBef>
                <a:spcPts val="600"/>
              </a:spcBef>
              <a:buFont typeface="Arial" panose="020B0604020202020204" pitchFamily="34" charset="0"/>
              <a:buChar char="•"/>
            </a:pPr>
            <a:r>
              <a:rPr lang="cs-CZ" sz="4400" dirty="0">
                <a:latin typeface="Arial" panose="020B0604020202020204" pitchFamily="34" charset="0"/>
                <a:cs typeface="Arial" panose="020B0604020202020204" pitchFamily="34" charset="0"/>
              </a:rPr>
              <a:t>Svoboda projevu a právo na informace, petiční právo, právo pokojně se shromažďovat, právo svobodně se sdružovat, právo podílet se na správě veřejných věcí, ochrana svobodné soutěže politických sil a právo odporu proti odstraňování demokratického řádu, LP a ZS</a:t>
            </a:r>
          </a:p>
          <a:p>
            <a:pPr marL="0" indent="0">
              <a:buNone/>
            </a:pPr>
            <a:endParaRPr lang="cs-CZ"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534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169026"/>
            <a:ext cx="8596668" cy="678872"/>
          </a:xfrm>
        </p:spPr>
        <p:txBody>
          <a:bodyPr/>
          <a:lstStyle/>
          <a:p>
            <a:r>
              <a:rPr lang="cs-CZ" dirty="0"/>
              <a:t>LISTINA ZÁKLADNÍCH PRÁV A SVOBOD </a:t>
            </a:r>
            <a:r>
              <a:rPr lang="cs-CZ" dirty="0" smtClean="0"/>
              <a:t>III.</a:t>
            </a:r>
            <a:endParaRPr lang="cs-CZ" dirty="0"/>
          </a:p>
        </p:txBody>
      </p:sp>
      <p:sp>
        <p:nvSpPr>
          <p:cNvPr id="3" name="Zástupný symbol pro obsah 2"/>
          <p:cNvSpPr>
            <a:spLocks noGrp="1"/>
          </p:cNvSpPr>
          <p:nvPr>
            <p:ph idx="1"/>
          </p:nvPr>
        </p:nvSpPr>
        <p:spPr>
          <a:xfrm>
            <a:off x="319887" y="847898"/>
            <a:ext cx="8596668" cy="3880773"/>
          </a:xfrm>
        </p:spPr>
        <p:txBody>
          <a:bodyPr>
            <a:normAutofit fontScale="25000" lnSpcReduction="20000"/>
          </a:bodyPr>
          <a:lstStyle/>
          <a:p>
            <a:pPr lvl="0">
              <a:lnSpc>
                <a:spcPct val="170000"/>
              </a:lnSpc>
              <a:spcBef>
                <a:spcPts val="600"/>
              </a:spcBef>
              <a:buClr>
                <a:srgbClr val="90C226"/>
              </a:buClr>
            </a:pPr>
            <a:r>
              <a:rPr lang="cs-CZ" sz="4400" b="1" i="1" dirty="0" smtClean="0">
                <a:solidFill>
                  <a:prstClr val="black">
                    <a:lumMod val="75000"/>
                    <a:lumOff val="25000"/>
                  </a:prstClr>
                </a:solidFill>
                <a:latin typeface="Arial" panose="020B0604020202020204" pitchFamily="34" charset="0"/>
                <a:cs typeface="Arial" panose="020B0604020202020204" pitchFamily="34" charset="0"/>
              </a:rPr>
              <a:t>Hlava III.  </a:t>
            </a:r>
            <a:r>
              <a:rPr lang="cs-CZ" sz="4400" b="1" i="1" dirty="0">
                <a:solidFill>
                  <a:prstClr val="black">
                    <a:lumMod val="75000"/>
                    <a:lumOff val="25000"/>
                  </a:prstClr>
                </a:solidFill>
                <a:latin typeface="Arial" panose="020B0604020202020204" pitchFamily="34" charset="0"/>
                <a:cs typeface="Arial" panose="020B0604020202020204" pitchFamily="34" charset="0"/>
              </a:rPr>
              <a:t>Práva národnostních a etnických menšin</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příslušnost k menšině (národnostní, etnické,…) nesmí být nikomu na újmu</a:t>
            </a: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občanům tvořící menšiny se zaručuje všestranný rozvoj, zejména právo rozvíjet vlastní kulturu, právo rozšiřovat a přijímat informace v mateřském jazyce, sdružovat se v národnostních sdruženích a další práva stanovená </a:t>
            </a:r>
            <a:r>
              <a:rPr lang="cs-CZ" sz="4400" dirty="0" smtClean="0">
                <a:solidFill>
                  <a:prstClr val="black">
                    <a:lumMod val="75000"/>
                    <a:lumOff val="25000"/>
                  </a:prstClr>
                </a:solidFill>
                <a:latin typeface="Arial" panose="020B0604020202020204" pitchFamily="34" charset="0"/>
                <a:cs typeface="Arial" panose="020B0604020202020204" pitchFamily="34" charset="0"/>
              </a:rPr>
              <a:t>zákonem</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0">
              <a:lnSpc>
                <a:spcPct val="170000"/>
              </a:lnSpc>
              <a:spcBef>
                <a:spcPts val="600"/>
              </a:spcBef>
              <a:buClr>
                <a:srgbClr val="90C226"/>
              </a:buClr>
            </a:pPr>
            <a:r>
              <a:rPr lang="cs-CZ" sz="4400" b="1" i="1" dirty="0" smtClean="0">
                <a:solidFill>
                  <a:prstClr val="black">
                    <a:lumMod val="75000"/>
                    <a:lumOff val="25000"/>
                  </a:prstClr>
                </a:solidFill>
                <a:latin typeface="Arial" panose="020B0604020202020204" pitchFamily="34" charset="0"/>
                <a:cs typeface="Arial" panose="020B0604020202020204" pitchFamily="34" charset="0"/>
              </a:rPr>
              <a:t>Hlava IV.  </a:t>
            </a:r>
            <a:r>
              <a:rPr lang="cs-CZ" sz="4400" b="1" i="1" dirty="0">
                <a:solidFill>
                  <a:prstClr val="black">
                    <a:lumMod val="75000"/>
                    <a:lumOff val="25000"/>
                  </a:prstClr>
                </a:solidFill>
                <a:latin typeface="Arial" panose="020B0604020202020204" pitchFamily="34" charset="0"/>
                <a:cs typeface="Arial" panose="020B0604020202020204" pitchFamily="34" charset="0"/>
              </a:rPr>
              <a:t>Hospodářská, sociální a kulturní práva</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Právo na svobodnou volbu povolání a přípravu k němu, právo podnikat, právo svobodně se sdružovat na ochranu hospodářských a sociálních zájmů v odborových organizacích, právo na stávku, právo na spravedlivou odměnu za práci a na uspokojivé pracovní podmínky, právo na zvýšenou ochranu zdraví při práci a na zvláštní pracovní podmínky žen, mladistvých a osob zdravotně postižených, právo na přiměřené hmotné zajištění ve stáří a při nezpůsobilosti pracovat nebo při ztrátě živitele, právo na ochranu zdraví a zdravotní péči</a:t>
            </a: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Ochrana rodičovství a rodiny, zvláštní ochrana dětí a mladistvých, zvláštní péče o ženy v těhotenství, právo na vzdělání, ochrana výsledků tvůrčí duševní činnosti a právo na příznivé životní </a:t>
            </a:r>
            <a:r>
              <a:rPr lang="cs-CZ" sz="4400" dirty="0" smtClean="0">
                <a:solidFill>
                  <a:prstClr val="black">
                    <a:lumMod val="75000"/>
                    <a:lumOff val="25000"/>
                  </a:prstClr>
                </a:solidFill>
                <a:latin typeface="Arial" panose="020B0604020202020204" pitchFamily="34" charset="0"/>
                <a:cs typeface="Arial" panose="020B0604020202020204" pitchFamily="34" charset="0"/>
              </a:rPr>
              <a:t>prostředí</a:t>
            </a:r>
            <a:endParaRPr lang="cs-CZ" sz="4400" dirty="0">
              <a:solidFill>
                <a:prstClr val="black">
                  <a:lumMod val="75000"/>
                  <a:lumOff val="25000"/>
                </a:prstClr>
              </a:solidFill>
              <a:latin typeface="Arial" panose="020B0604020202020204" pitchFamily="34" charset="0"/>
              <a:cs typeface="Arial" panose="020B0604020202020204" pitchFamily="34" charset="0"/>
            </a:endParaRPr>
          </a:p>
          <a:p>
            <a:pPr lvl="0">
              <a:lnSpc>
                <a:spcPct val="170000"/>
              </a:lnSpc>
              <a:spcBef>
                <a:spcPts val="600"/>
              </a:spcBef>
              <a:buClr>
                <a:srgbClr val="90C226"/>
              </a:buClr>
            </a:pPr>
            <a:r>
              <a:rPr lang="cs-CZ" sz="4400" b="1" i="1" dirty="0" smtClean="0">
                <a:solidFill>
                  <a:prstClr val="black">
                    <a:lumMod val="75000"/>
                    <a:lumOff val="25000"/>
                  </a:prstClr>
                </a:solidFill>
                <a:latin typeface="Arial" panose="020B0604020202020204" pitchFamily="34" charset="0"/>
                <a:cs typeface="Arial" panose="020B0604020202020204" pitchFamily="34" charset="0"/>
              </a:rPr>
              <a:t>Hlava V.  </a:t>
            </a:r>
            <a:r>
              <a:rPr lang="cs-CZ" sz="4400" b="1" i="1" dirty="0">
                <a:solidFill>
                  <a:prstClr val="black">
                    <a:lumMod val="75000"/>
                    <a:lumOff val="25000"/>
                  </a:prstClr>
                </a:solidFill>
                <a:latin typeface="Arial" panose="020B0604020202020204" pitchFamily="34" charset="0"/>
                <a:cs typeface="Arial" panose="020B0604020202020204" pitchFamily="34" charset="0"/>
              </a:rPr>
              <a:t>Právo na soudní a jinou právní ochranu</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každý se může domáhat svých práv u nezávislého a nestranného soudu a ve stanovených případech u jiného orgánu</a:t>
            </a: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Zakotvuje některé procesní zásady činnosti soudů</a:t>
            </a: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Jen soud rozhoduje o vině a </a:t>
            </a:r>
            <a:r>
              <a:rPr lang="cs-CZ" sz="4400" dirty="0" smtClean="0">
                <a:solidFill>
                  <a:prstClr val="black">
                    <a:lumMod val="75000"/>
                    <a:lumOff val="25000"/>
                  </a:prstClr>
                </a:solidFill>
                <a:latin typeface="Arial" panose="020B0604020202020204" pitchFamily="34" charset="0"/>
                <a:cs typeface="Arial" panose="020B0604020202020204" pitchFamily="34" charset="0"/>
              </a:rPr>
              <a:t>trestu</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0">
              <a:lnSpc>
                <a:spcPct val="170000"/>
              </a:lnSpc>
              <a:spcBef>
                <a:spcPts val="600"/>
              </a:spcBef>
              <a:buClr>
                <a:srgbClr val="90C226"/>
              </a:buClr>
            </a:pPr>
            <a:r>
              <a:rPr lang="cs-CZ" sz="4400" b="1" i="1" dirty="0" smtClean="0">
                <a:solidFill>
                  <a:prstClr val="black">
                    <a:lumMod val="75000"/>
                    <a:lumOff val="25000"/>
                  </a:prstClr>
                </a:solidFill>
                <a:latin typeface="Arial" panose="020B0604020202020204" pitchFamily="34" charset="0"/>
                <a:cs typeface="Arial" panose="020B0604020202020204" pitchFamily="34" charset="0"/>
              </a:rPr>
              <a:t>Hlava VI. </a:t>
            </a:r>
            <a:r>
              <a:rPr lang="cs-CZ" sz="4400" b="1" i="1" dirty="0">
                <a:solidFill>
                  <a:prstClr val="black">
                    <a:lumMod val="75000"/>
                    <a:lumOff val="25000"/>
                  </a:prstClr>
                </a:solidFill>
                <a:latin typeface="Arial" panose="020B0604020202020204" pitchFamily="34" charset="0"/>
                <a:cs typeface="Arial" panose="020B0604020202020204" pitchFamily="34" charset="0"/>
              </a:rPr>
              <a:t>Ustanovení společná</a:t>
            </a:r>
            <a:endParaRPr lang="cs-CZ" sz="4400" b="1" dirty="0">
              <a:solidFill>
                <a:prstClr val="black">
                  <a:lumMod val="75000"/>
                  <a:lumOff val="25000"/>
                </a:prstClr>
              </a:solidFill>
              <a:latin typeface="Arial" panose="020B0604020202020204" pitchFamily="34" charset="0"/>
              <a:cs typeface="Arial" panose="020B0604020202020204" pitchFamily="34" charset="0"/>
            </a:endParaRP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Obsahuje některé výkladové a procesní přístupy k ustanovením LZPS</a:t>
            </a:r>
          </a:p>
          <a:p>
            <a:pPr lvl="1">
              <a:lnSpc>
                <a:spcPct val="170000"/>
              </a:lnSpc>
              <a:spcBef>
                <a:spcPts val="600"/>
              </a:spcBef>
              <a:buClr>
                <a:srgbClr val="90C226"/>
              </a:buClr>
              <a:buFont typeface="Arial" panose="020B0604020202020204" pitchFamily="34" charset="0"/>
              <a:buChar char="•"/>
            </a:pPr>
            <a:r>
              <a:rPr lang="cs-CZ" sz="4400" dirty="0">
                <a:solidFill>
                  <a:prstClr val="black">
                    <a:lumMod val="75000"/>
                    <a:lumOff val="25000"/>
                  </a:prstClr>
                </a:solidFill>
                <a:latin typeface="Arial" panose="020B0604020202020204" pitchFamily="34" charset="0"/>
                <a:cs typeface="Arial" panose="020B0604020202020204" pitchFamily="34" charset="0"/>
              </a:rPr>
              <a:t>Právo azylu pro pronásledované cizince</a:t>
            </a:r>
          </a:p>
          <a:p>
            <a:pPr lvl="0">
              <a:buClr>
                <a:srgbClr val="90C226"/>
              </a:buClr>
            </a:pPr>
            <a:r>
              <a:rPr lang="cs-CZ" sz="4400" b="1" dirty="0">
                <a:solidFill>
                  <a:prstClr val="black">
                    <a:lumMod val="75000"/>
                    <a:lumOff val="25000"/>
                  </a:prstClr>
                </a:solidFill>
                <a:latin typeface="Arial" panose="020B0604020202020204" pitchFamily="34" charset="0"/>
                <a:cs typeface="Arial" panose="020B0604020202020204" pitchFamily="34" charset="0"/>
              </a:rPr>
              <a:t> </a:t>
            </a:r>
            <a:endParaRPr lang="cs-CZ" sz="4400" dirty="0">
              <a:solidFill>
                <a:prstClr val="black">
                  <a:lumMod val="75000"/>
                  <a:lumOff val="25000"/>
                </a:prstClr>
              </a:solidFill>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249826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8302" y="103517"/>
            <a:ext cx="8596668" cy="756373"/>
          </a:xfrm>
        </p:spPr>
        <p:txBody>
          <a:bodyPr/>
          <a:lstStyle/>
          <a:p>
            <a:r>
              <a:rPr lang="cs-CZ" dirty="0" smtClean="0"/>
              <a:t>PRACOVNÍ LIST LIDSKÁ PRÁVA</a:t>
            </a:r>
            <a:endParaRPr lang="cs-CZ" dirty="0"/>
          </a:p>
        </p:txBody>
      </p:sp>
      <p:pic>
        <p:nvPicPr>
          <p:cNvPr id="22" name="imgPreview" descr="fotografie,kladívka,právní systémy,právo,ruce,soudy,spravedlnost,symboly,vláda"/>
          <p:cNvPicPr/>
          <p:nvPr/>
        </p:nvPicPr>
        <p:blipFill>
          <a:blip r:embed="rId2" cstate="print"/>
          <a:srcRect l="14769" r="14462"/>
          <a:stretch>
            <a:fillRect/>
          </a:stretch>
        </p:blipFill>
        <p:spPr bwMode="auto">
          <a:xfrm>
            <a:off x="6564313" y="8324850"/>
            <a:ext cx="741362" cy="1047750"/>
          </a:xfrm>
          <a:prstGeom prst="rect">
            <a:avLst/>
          </a:prstGeom>
          <a:ln>
            <a:noFill/>
          </a:ln>
          <a:effectLst>
            <a:softEdge rad="112500"/>
          </a:effectLst>
        </p:spPr>
      </p:pic>
      <p:pic>
        <p:nvPicPr>
          <p:cNvPr id="27" name="Obrázek 26"/>
          <p:cNvPicPr>
            <a:picLocks noChangeAspect="1"/>
          </p:cNvPicPr>
          <p:nvPr/>
        </p:nvPicPr>
        <p:blipFill>
          <a:blip r:embed="rId3"/>
          <a:stretch>
            <a:fillRect/>
          </a:stretch>
        </p:blipFill>
        <p:spPr>
          <a:xfrm>
            <a:off x="636411" y="859890"/>
            <a:ext cx="6669264" cy="5963751"/>
          </a:xfrm>
          <a:prstGeom prst="rect">
            <a:avLst/>
          </a:prstGeom>
        </p:spPr>
      </p:pic>
    </p:spTree>
    <p:extLst>
      <p:ext uri="{BB962C8B-B14F-4D97-AF65-F5344CB8AC3E}">
        <p14:creationId xmlns:p14="http://schemas.microsoft.com/office/powerpoint/2010/main" val="724883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35523" y="210589"/>
            <a:ext cx="8596668" cy="1320800"/>
          </a:xfrm>
        </p:spPr>
        <p:txBody>
          <a:bodyPr/>
          <a:lstStyle/>
          <a:p>
            <a:r>
              <a:rPr lang="cs-CZ" dirty="0" smtClean="0"/>
              <a:t>PRACOVNÍ LIST LIDSKÁ PRÁVA - ŘEŠENÍ</a:t>
            </a:r>
            <a:endParaRPr lang="cs-CZ" dirty="0"/>
          </a:p>
        </p:txBody>
      </p:sp>
      <p:pic>
        <p:nvPicPr>
          <p:cNvPr id="36" name="Zástupný symbol pro obsah 35"/>
          <p:cNvPicPr>
            <a:picLocks noGrp="1" noChangeAspect="1"/>
          </p:cNvPicPr>
          <p:nvPr>
            <p:ph sz="half" idx="2"/>
          </p:nvPr>
        </p:nvPicPr>
        <p:blipFill>
          <a:blip r:embed="rId2"/>
          <a:stretch>
            <a:fillRect/>
          </a:stretch>
        </p:blipFill>
        <p:spPr>
          <a:xfrm>
            <a:off x="602521" y="980226"/>
            <a:ext cx="7144942" cy="5753083"/>
          </a:xfrm>
          <a:prstGeom prst="rect">
            <a:avLst/>
          </a:prstGeom>
        </p:spPr>
      </p:pic>
    </p:spTree>
    <p:extLst>
      <p:ext uri="{BB962C8B-B14F-4D97-AF65-F5344CB8AC3E}">
        <p14:creationId xmlns:p14="http://schemas.microsoft.com/office/powerpoint/2010/main" val="341363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60466"/>
            <a:ext cx="8596668" cy="1320800"/>
          </a:xfrm>
        </p:spPr>
        <p:txBody>
          <a:bodyPr/>
          <a:lstStyle/>
          <a:p>
            <a:r>
              <a:rPr lang="cs-CZ" dirty="0" smtClean="0"/>
              <a:t>SUBJEKTY PRÁV A SVOBOD V LISTINĚ I.</a:t>
            </a:r>
            <a:endParaRPr lang="cs-CZ" dirty="0"/>
          </a:p>
        </p:txBody>
      </p:sp>
      <p:sp>
        <p:nvSpPr>
          <p:cNvPr id="3" name="Zástupný symbol pro obsah 2"/>
          <p:cNvSpPr>
            <a:spLocks noGrp="1"/>
          </p:cNvSpPr>
          <p:nvPr>
            <p:ph idx="1"/>
          </p:nvPr>
        </p:nvSpPr>
        <p:spPr>
          <a:xfrm>
            <a:off x="228446" y="988495"/>
            <a:ext cx="9347816" cy="3880773"/>
          </a:xfrm>
        </p:spPr>
        <p:txBody>
          <a:bodyPr>
            <a:normAutofit fontScale="25000" lnSpcReduction="20000"/>
          </a:bodyPr>
          <a:lstStyle/>
          <a:p>
            <a:pPr algn="just">
              <a:lnSpc>
                <a:spcPct val="150000"/>
              </a:lnSpc>
              <a:spcBef>
                <a:spcPts val="600"/>
              </a:spcBef>
            </a:pPr>
            <a:r>
              <a:rPr lang="cs-CZ" sz="4200" dirty="0">
                <a:latin typeface="Arial" panose="020B0604020202020204" pitchFamily="34" charset="0"/>
                <a:ea typeface="Times New Roman" panose="02020603050405020304" pitchFamily="18" charset="0"/>
                <a:cs typeface="Arial" panose="020B0604020202020204" pitchFamily="34" charset="0"/>
              </a:rPr>
              <a:t>Charakter základních lidských práv jako subjektivně veřejných má zásadní vliv na určení, koho lze považovat za subjekt těchto práv. Jedná se o vztahy mezi jednotlivcem a státem navzájem, ve kterém jednotlivec vystupuje jako nositel a stát jako adresát, jako povinný subjekt, který musí základní práva dodržovat a garantovat. Nositelé základních práv jsou oprávnění, mají nárok, který směřuje vůči státu. Mohou jimi být fyzické osoby, právnické osoby, jiné subjekty práva (sdružení bez právní subjektivity) a za určitých situací také stát a orgány veřejné </a:t>
            </a:r>
            <a:r>
              <a:rPr lang="cs-CZ" sz="4200" dirty="0" smtClean="0">
                <a:latin typeface="Arial" panose="020B0604020202020204" pitchFamily="34" charset="0"/>
                <a:ea typeface="Times New Roman" panose="02020603050405020304" pitchFamily="18" charset="0"/>
                <a:cs typeface="Arial" panose="020B0604020202020204" pitchFamily="34" charset="0"/>
              </a:rPr>
              <a:t>moci.</a:t>
            </a:r>
          </a:p>
          <a:p>
            <a:pPr algn="just">
              <a:lnSpc>
                <a:spcPct val="150000"/>
              </a:lnSpc>
              <a:spcBef>
                <a:spcPts val="600"/>
              </a:spcBef>
            </a:pPr>
            <a:r>
              <a:rPr lang="cs-CZ" sz="4200" dirty="0" smtClean="0">
                <a:latin typeface="Arial" panose="020B0604020202020204" pitchFamily="34" charset="0"/>
                <a:ea typeface="Times New Roman" panose="02020603050405020304" pitchFamily="18" charset="0"/>
                <a:cs typeface="Arial" panose="020B0604020202020204" pitchFamily="34" charset="0"/>
              </a:rPr>
              <a:t>Existuje </a:t>
            </a:r>
            <a:r>
              <a:rPr lang="cs-CZ" sz="4200" dirty="0">
                <a:latin typeface="Arial" panose="020B0604020202020204" pitchFamily="34" charset="0"/>
                <a:ea typeface="Times New Roman" panose="02020603050405020304" pitchFamily="18" charset="0"/>
                <a:cs typeface="Arial" panose="020B0604020202020204" pitchFamily="34" charset="0"/>
              </a:rPr>
              <a:t>ovšem i skupina základních práv, kterou musí mít každý a to bez ohledu na rozdílné postavení jednotlivých skupin nositelů základních práv. Tato skupina základních práv je zakotvena v čl. 36 až 40 Listiny a jde o právo na soudní a jinou právní ochranu. Má-li Česká republika fungovat jako demokratický a právní stát je nutné, aby se každý kdo má právní subjektivitu nebo alespoň právním řádem přiznaná určitá práva nebo ten, kdo může být ve svém postavení procesně dotčen, mohl dovolat ochrany svých práv u nezávislého a nestranného soudu a ve stanovených případech u jiného orgánu</a:t>
            </a:r>
            <a:r>
              <a:rPr lang="cs-CZ" sz="4200" dirty="0" smtClean="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50000"/>
              </a:lnSpc>
              <a:spcBef>
                <a:spcPts val="600"/>
              </a:spcBef>
              <a:buNone/>
            </a:pPr>
            <a:endParaRPr lang="cs-CZ" sz="4200" dirty="0" smtClean="0">
              <a:latin typeface="Arial" panose="020B0604020202020204" pitchFamily="34" charset="0"/>
              <a:cs typeface="Arial" panose="020B0604020202020204" pitchFamily="34" charset="0"/>
            </a:endParaRPr>
          </a:p>
          <a:p>
            <a:pPr marL="0" indent="0">
              <a:spcBef>
                <a:spcPts val="600"/>
              </a:spcBef>
              <a:buNone/>
            </a:pPr>
            <a:endParaRPr lang="cs-CZ" sz="4200" u="sng" dirty="0" smtClean="0">
              <a:latin typeface="Arial" panose="020B0604020202020204" pitchFamily="34" charset="0"/>
              <a:cs typeface="Arial" panose="020B0604020202020204" pitchFamily="34" charset="0"/>
            </a:endParaRPr>
          </a:p>
          <a:p>
            <a:pPr marL="0" indent="0">
              <a:spcBef>
                <a:spcPts val="600"/>
              </a:spcBef>
              <a:buNone/>
            </a:pPr>
            <a:r>
              <a:rPr lang="cs-CZ" sz="4200" u="sng" dirty="0" smtClean="0">
                <a:latin typeface="Arial" panose="020B0604020202020204" pitchFamily="34" charset="0"/>
                <a:cs typeface="Arial" panose="020B0604020202020204" pitchFamily="34" charset="0"/>
              </a:rPr>
              <a:t>Jednotlivé </a:t>
            </a:r>
            <a:r>
              <a:rPr lang="cs-CZ" sz="4200" u="sng" dirty="0">
                <a:latin typeface="Arial" panose="020B0604020202020204" pitchFamily="34" charset="0"/>
                <a:cs typeface="Arial" panose="020B0604020202020204" pitchFamily="34" charset="0"/>
              </a:rPr>
              <a:t>subjekty práv a svobod</a:t>
            </a:r>
          </a:p>
          <a:p>
            <a:pPr lvl="0">
              <a:spcBef>
                <a:spcPts val="600"/>
              </a:spcBef>
            </a:pPr>
            <a:r>
              <a:rPr lang="cs-CZ" sz="4200" dirty="0">
                <a:latin typeface="Arial" panose="020B0604020202020204" pitchFamily="34" charset="0"/>
                <a:cs typeface="Arial" panose="020B0604020202020204" pitchFamily="34" charset="0"/>
              </a:rPr>
              <a:t>všichni lidé</a:t>
            </a:r>
          </a:p>
          <a:p>
            <a:pPr lvl="0">
              <a:spcBef>
                <a:spcPts val="600"/>
              </a:spcBef>
            </a:pPr>
            <a:r>
              <a:rPr lang="cs-CZ" sz="4200" dirty="0">
                <a:latin typeface="Arial" panose="020B0604020202020204" pitchFamily="34" charset="0"/>
                <a:cs typeface="Arial" panose="020B0604020202020204" pitchFamily="34" charset="0"/>
              </a:rPr>
              <a:t>občané</a:t>
            </a:r>
          </a:p>
          <a:p>
            <a:pPr lvl="0">
              <a:spcBef>
                <a:spcPts val="600"/>
              </a:spcBef>
            </a:pPr>
            <a:r>
              <a:rPr lang="cs-CZ" sz="4200" dirty="0">
                <a:latin typeface="Arial" panose="020B0604020202020204" pitchFamily="34" charset="0"/>
                <a:cs typeface="Arial" panose="020B0604020202020204" pitchFamily="34" charset="0"/>
              </a:rPr>
              <a:t>některé skupiny obyvatelstva (menšiny, ženy, mladiství, děti, </a:t>
            </a:r>
            <a:r>
              <a:rPr lang="cs-CZ" sz="4200" dirty="0" err="1">
                <a:latin typeface="Arial" panose="020B0604020202020204" pitchFamily="34" charset="0"/>
                <a:cs typeface="Arial" panose="020B0604020202020204" pitchFamily="34" charset="0"/>
              </a:rPr>
              <a:t>zdr</a:t>
            </a:r>
            <a:r>
              <a:rPr lang="cs-CZ" sz="4200" dirty="0">
                <a:latin typeface="Arial" panose="020B0604020202020204" pitchFamily="34" charset="0"/>
                <a:cs typeface="Arial" panose="020B0604020202020204" pitchFamily="34" charset="0"/>
              </a:rPr>
              <a:t>. postižení, ochrana rodičovství a rodiny)</a:t>
            </a:r>
          </a:p>
          <a:p>
            <a:pPr lvl="0">
              <a:spcBef>
                <a:spcPts val="600"/>
              </a:spcBef>
            </a:pPr>
            <a:r>
              <a:rPr lang="cs-CZ" sz="4200" dirty="0">
                <a:latin typeface="Arial" panose="020B0604020202020204" pitchFamily="34" charset="0"/>
                <a:cs typeface="Arial" panose="020B0604020202020204" pitchFamily="34" charset="0"/>
              </a:rPr>
              <a:t>cizinci</a:t>
            </a:r>
          </a:p>
          <a:p>
            <a:pPr lvl="0">
              <a:spcBef>
                <a:spcPts val="600"/>
              </a:spcBef>
            </a:pPr>
            <a:r>
              <a:rPr lang="cs-CZ" sz="4200" dirty="0">
                <a:latin typeface="Arial" panose="020B0604020202020204" pitchFamily="34" charset="0"/>
                <a:cs typeface="Arial" panose="020B0604020202020204" pitchFamily="34" charset="0"/>
              </a:rPr>
              <a:t>právnické osoby a sdružení fyzických osob (církve, odbory)</a:t>
            </a:r>
          </a:p>
          <a:p>
            <a:pPr lvl="0">
              <a:spcBef>
                <a:spcPts val="600"/>
              </a:spcBef>
            </a:pPr>
            <a:r>
              <a:rPr lang="cs-CZ" sz="4200" dirty="0">
                <a:latin typeface="Arial" panose="020B0604020202020204" pitchFamily="34" charset="0"/>
                <a:cs typeface="Arial" panose="020B0604020202020204" pitchFamily="34" charset="0"/>
              </a:rPr>
              <a:t>Fyzické i právnické osoby</a:t>
            </a:r>
          </a:p>
          <a:p>
            <a:pPr marL="0" indent="0">
              <a:spcBef>
                <a:spcPts val="600"/>
              </a:spcBef>
              <a:buNone/>
            </a:pPr>
            <a:endParaRPr lang="cs-CZ" dirty="0"/>
          </a:p>
        </p:txBody>
      </p:sp>
      <p:sp>
        <p:nvSpPr>
          <p:cNvPr id="4" name="Obdélník 3"/>
          <p:cNvSpPr/>
          <p:nvPr/>
        </p:nvSpPr>
        <p:spPr>
          <a:xfrm>
            <a:off x="228446" y="6513765"/>
            <a:ext cx="11051924" cy="230832"/>
          </a:xfrm>
          <a:prstGeom prst="rect">
            <a:avLst/>
          </a:prstGeom>
        </p:spPr>
        <p:txBody>
          <a:bodyPr wrap="square">
            <a:spAutoFit/>
          </a:bodyPr>
          <a:lstStyle/>
          <a:p>
            <a:r>
              <a:rPr lang="cs-CZ"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Filip J. Vybrané kapitoly ke studiu ústavního práva</a:t>
            </a:r>
            <a:r>
              <a:rPr lang="cs-CZ" sz="900" dirty="0" smtClean="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cs-CZ" sz="9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Brno: Masarykova univerzita, 2001, s. 52</a:t>
            </a:r>
            <a:endParaRPr lang="cs-CZ" sz="9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31575"/>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6888</TotalTime>
  <Words>2774</Words>
  <Application>Microsoft Office PowerPoint</Application>
  <PresentationFormat>Širokoúhlá obrazovka</PresentationFormat>
  <Paragraphs>339</Paragraphs>
  <Slides>28</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28</vt:i4>
      </vt:variant>
    </vt:vector>
  </HeadingPairs>
  <TitlesOfParts>
    <vt:vector size="37" baseType="lpstr">
      <vt:lpstr>Arial</vt:lpstr>
      <vt:lpstr>Calibri</vt:lpstr>
      <vt:lpstr>Courier New</vt:lpstr>
      <vt:lpstr>Symbol</vt:lpstr>
      <vt:lpstr>Times New Roman</vt:lpstr>
      <vt:lpstr>Trebuchet MS</vt:lpstr>
      <vt:lpstr>Wingdings</vt:lpstr>
      <vt:lpstr>Wingdings 3</vt:lpstr>
      <vt:lpstr>Fazeta</vt:lpstr>
      <vt:lpstr>SPOLEČENSKÉ VĚDY POLITOLOGIE</vt:lpstr>
      <vt:lpstr>OBSAH</vt:lpstr>
      <vt:lpstr>LIDSKÁ PRÁVA</vt:lpstr>
      <vt:lpstr>LISTINA ZÁKLADNÍCH PRÁV A SVOBOD I.</vt:lpstr>
      <vt:lpstr>LISTINA ZÁKLADNÍCH PRÁV A SVOBOD II.</vt:lpstr>
      <vt:lpstr>LISTINA ZÁKLADNÍCH PRÁV A SVOBOD III.</vt:lpstr>
      <vt:lpstr>PRACOVNÍ LIST LIDSKÁ PRÁVA</vt:lpstr>
      <vt:lpstr>PRACOVNÍ LIST LIDSKÁ PRÁVA - ŘEŠENÍ</vt:lpstr>
      <vt:lpstr>SUBJEKTY PRÁV A SVOBOD V LISTINĚ I.</vt:lpstr>
      <vt:lpstr>SUBJEKTY PRÁV A SVOBOD V LISTINĚ II.</vt:lpstr>
      <vt:lpstr>SUBJEKTY PRÁV A SVOBOD V LISTINĚ III.</vt:lpstr>
      <vt:lpstr>SUBJEKTY PRÁV A SVOBOD V LISTINĚ IV.</vt:lpstr>
      <vt:lpstr>SUBJEKTY PRÁV A SVOBOD V LISTINĚ V.</vt:lpstr>
      <vt:lpstr>STÁTNÍ OBČANSTVÍ</vt:lpstr>
      <vt:lpstr> POJMY SOUVISEJÍCÍ S OBČANSTVÍM I.</vt:lpstr>
      <vt:lpstr>POJMY SOUVISEJÍCÍ S OBČANSTVÍM II.</vt:lpstr>
      <vt:lpstr>PRÁVNÍ ÚPRAVA OBČANSTVÍ ČR</vt:lpstr>
      <vt:lpstr>TRVALÝ POBYT PRO CIZINCE V ČR</vt:lpstr>
      <vt:lpstr>STATISTIKA TRVALÝCH A PŘECHODNÝCH POBYTŮ</vt:lpstr>
      <vt:lpstr>STATISTIKA TRVALÝCH A PŘECHODNÝCH POBYTŮ</vt:lpstr>
      <vt:lpstr>VZNIK STÁTNÍHO OBČANSTVÍ I.</vt:lpstr>
      <vt:lpstr>VZNIK STÁTNÍHO OBČANSTVÍ II.</vt:lpstr>
      <vt:lpstr>UDĚLENÍ STÁTNÍHO OBČANSTVÍ ČR</vt:lpstr>
      <vt:lpstr>STÁTOOBČANSKÝ SLIB</vt:lpstr>
      <vt:lpstr>ZÁNIK STÁTNÍHO OBČANSTVÍ ČR </vt:lpstr>
      <vt:lpstr>STATISTIKA UDĚLENÝCH STÁTNÍCH OBČANSTVÍ ČR</vt:lpstr>
      <vt:lpstr>PŘÍKLAD TESTOVÝCH OTÁZEK Z ČESKÝCH REÁLIÍ K UDĚLENÍ OBČANSTVÍ</vt:lpstr>
      <vt:lpstr>DĚKUJI ZA POZORNOST</vt:lpstr>
    </vt:vector>
  </TitlesOfParts>
  <Company>xxx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Remešová Michaela</dc:creator>
  <cp:lastModifiedBy>michaela remesova</cp:lastModifiedBy>
  <cp:revision>42</cp:revision>
  <dcterms:created xsi:type="dcterms:W3CDTF">2018-08-16T13:32:45Z</dcterms:created>
  <dcterms:modified xsi:type="dcterms:W3CDTF">2018-08-21T22:37:59Z</dcterms:modified>
</cp:coreProperties>
</file>